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9" r:id="rId1"/>
  </p:sldMasterIdLst>
  <p:sldIdLst>
    <p:sldId id="256" r:id="rId2"/>
    <p:sldId id="259" r:id="rId3"/>
    <p:sldId id="257" r:id="rId4"/>
    <p:sldId id="271" r:id="rId5"/>
    <p:sldId id="261" r:id="rId6"/>
    <p:sldId id="262" r:id="rId7"/>
    <p:sldId id="280" r:id="rId8"/>
    <p:sldId id="263" r:id="rId9"/>
    <p:sldId id="264" r:id="rId10"/>
    <p:sldId id="272" r:id="rId11"/>
    <p:sldId id="266" r:id="rId12"/>
    <p:sldId id="265" r:id="rId13"/>
    <p:sldId id="267" r:id="rId14"/>
    <p:sldId id="270" r:id="rId15"/>
    <p:sldId id="275" r:id="rId16"/>
    <p:sldId id="269" r:id="rId17"/>
    <p:sldId id="274" r:id="rId18"/>
    <p:sldId id="278" r:id="rId19"/>
    <p:sldId id="279" r:id="rId20"/>
    <p:sldId id="260" r:id="rId21"/>
    <p:sldId id="268" r:id="rId22"/>
    <p:sldId id="273" r:id="rId23"/>
    <p:sldId id="25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06"/>
    <p:restoredTop sz="95680"/>
  </p:normalViewPr>
  <p:slideViewPr>
    <p:cSldViewPr snapToGrid="0">
      <p:cViewPr varScale="1">
        <p:scale>
          <a:sx n="108" d="100"/>
          <a:sy n="108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t>10/30/23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48379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4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6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59469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2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9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4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8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033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325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758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eb.studenti.math.pmf.unizg.hr/~manger/spa/SPA-5.pdf" TargetMode="External"/><Relationship Id="rId2" Type="http://schemas.openxmlformats.org/officeDocument/2006/relationships/hyperlink" Target="https://web.math.pmf.unizg.hr/nastava/prog1/materijali/predavanja-skracenoMM/Predavanje13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eeksforgeeks.org/time-complexities-of-all-sorting-algorithms/" TargetMode="External"/><Relationship Id="rId5" Type="http://schemas.openxmlformats.org/officeDocument/2006/relationships/hyperlink" Target="https://www.geeksforgeeks.org/bubble-sort/" TargetMode="External"/><Relationship Id="rId4" Type="http://schemas.openxmlformats.org/officeDocument/2006/relationships/hyperlink" Target="https://web.math.pmf.unizg.hr/nastava/em/em1/materijali/EM1-skripta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eb of dots connected">
            <a:extLst>
              <a:ext uri="{FF2B5EF4-FFF2-40B4-BE49-F238E27FC236}">
                <a16:creationId xmlns:a16="http://schemas.microsoft.com/office/drawing/2014/main" id="{48602DE0-76EA-5DE9-697A-EA0AED1FB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3" r="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1A96B9-F717-4812-9DB0-C99D99462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60" y="1137137"/>
            <a:ext cx="9867482" cy="457032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26038F9-8CE0-4A41-9EF0-3A27023DE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B5C5996-5C1E-4768-90AE-87BED835C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88656-A4E7-1560-4E2F-B5ADF57A0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800329"/>
            <a:ext cx="8361229" cy="2098226"/>
          </a:xfrm>
        </p:spPr>
        <p:txBody>
          <a:bodyPr>
            <a:normAutofit/>
          </a:bodyPr>
          <a:lstStyle/>
          <a:p>
            <a:r>
              <a:rPr lang="en-HR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Usporedba sortiranja: selection sort, </a:t>
            </a:r>
            <a:br>
              <a:rPr lang="en-HR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HR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bubble sort, insertion sort</a:t>
            </a:r>
            <a:endParaRPr lang="en-HR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EBB90-1F43-AE07-EF94-8DBFD0795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3464" y="4211570"/>
            <a:ext cx="6831673" cy="1086237"/>
          </a:xfrm>
        </p:spPr>
        <p:txBody>
          <a:bodyPr>
            <a:normAutofit/>
          </a:bodyPr>
          <a:lstStyle/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en-HR" sz="1800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Trgovec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en-HR" sz="1800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Prirodoslovno-matematički fakultet, Zagreb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en-HR" sz="1800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30.10.2023.</a:t>
            </a:r>
          </a:p>
        </p:txBody>
      </p:sp>
    </p:spTree>
    <p:extLst>
      <p:ext uri="{BB962C8B-B14F-4D97-AF65-F5344CB8AC3E}">
        <p14:creationId xmlns:p14="http://schemas.microsoft.com/office/powerpoint/2010/main" val="1567649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14E6D-6E1D-0464-9671-0C70F3F5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599" y="-95817"/>
            <a:ext cx="7188201" cy="70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84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4BF780-13BC-573D-3541-B2E2965A15E1}"/>
              </a:ext>
            </a:extLst>
          </p:cNvPr>
          <p:cNvSpPr txBox="1"/>
          <p:nvPr/>
        </p:nvSpPr>
        <p:spPr>
          <a:xfrm>
            <a:off x="857250" y="323850"/>
            <a:ext cx="3524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Složenost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6F280-EC57-C5D3-A379-011CEAC72BB5}"/>
              </a:ext>
            </a:extLst>
          </p:cNvPr>
          <p:cNvSpPr txBox="1"/>
          <p:nvPr/>
        </p:nvSpPr>
        <p:spPr>
          <a:xfrm>
            <a:off x="857250" y="1104900"/>
            <a:ext cx="8743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prolazu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uspoređujemo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− 1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parova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susjeda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drugom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− 2….</a:t>
            </a:r>
          </a:p>
          <a:p>
            <a:endParaRPr lang="en-GB" dirty="0"/>
          </a:p>
          <a:p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Ukupan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broj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usporedbi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2921B0-4158-3974-AFD0-130F350BDDF1}"/>
                  </a:ext>
                </a:extLst>
              </p:cNvPr>
              <p:cNvSpPr txBox="1"/>
              <p:nvPr/>
            </p:nvSpPr>
            <p:spPr>
              <a:xfrm>
                <a:off x="857250" y="2437873"/>
                <a:ext cx="8743950" cy="631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+…+2+1</m:t>
                    </m:r>
                  </m:oMath>
                </a14:m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hr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GB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HR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2921B0-4158-3974-AFD0-130F350BD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437873"/>
                <a:ext cx="8743950" cy="631070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5F36EA-C063-09CD-C860-312140AA0694}"/>
                  </a:ext>
                </a:extLst>
              </p:cNvPr>
              <p:cNvSpPr txBox="1"/>
              <p:nvPr/>
            </p:nvSpPr>
            <p:spPr>
              <a:xfrm>
                <a:off x="857250" y="3391831"/>
                <a:ext cx="10725150" cy="2354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Broj zamjena može biti od 0 (već sortiran niz) pa sve 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(niz sortiran u suprotnom redoslijedu)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R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−1)</m:t>
                            </m:r>
                          </m:e>
                          <m:sup/>
                        </m:sSup>
                      </m:num>
                      <m:den>
                        <m:r>
                          <a:rPr lang="hr-HR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hr-HR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 </m:t>
                    </m:r>
                    <m:f>
                      <m:fPr>
                        <m:ctrlPr>
                          <a:rPr lang="hr-HR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hr-HR" sz="2400" b="0" i="1" baseline="30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hr-HR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hr-HR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hr-HR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hr-HR" sz="2400" i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r-HR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hr-HR" sz="2400" i="1" baseline="30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loženost Bubble sorta: 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T(n) ∈ O(n</a:t>
                </a:r>
                <a:r>
                  <a:rPr lang="en-GB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5F36EA-C063-09CD-C860-312140AA0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391831"/>
                <a:ext cx="10725150" cy="2354812"/>
              </a:xfrm>
              <a:prstGeom prst="rect">
                <a:avLst/>
              </a:prstGeom>
              <a:blipFill>
                <a:blip r:embed="rId3"/>
                <a:stretch>
                  <a:fillRect l="-827" b="-4813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31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01F260-BDA4-4D8C-D16F-CF0C608173E6}"/>
              </a:ext>
            </a:extLst>
          </p:cNvPr>
          <p:cNvSpPr txBox="1"/>
          <p:nvPr/>
        </p:nvSpPr>
        <p:spPr>
          <a:xfrm>
            <a:off x="800100" y="281285"/>
            <a:ext cx="508635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Poboljšanje implementacije</a:t>
            </a:r>
          </a:p>
          <a:p>
            <a:endParaRPr lang="en-H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algoritam se smije zaustaviti čim on u nekom prolazu ustanovi da nema parova elemenata koje bi trebalo 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mijeniti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možemo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pamtiti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indeks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zadnje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zamjene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trenutnom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prolazu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sljedećem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prolasku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gledamo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pozicije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već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ta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slučaja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ispravno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trebat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će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prolaz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bi se algoritam završio.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871E0-0D32-FED7-FFB5-35A7F4D9F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0"/>
            <a:ext cx="6305550" cy="68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262923-2BA0-C40E-27EA-4C083F7099CB}"/>
              </a:ext>
            </a:extLst>
          </p:cNvPr>
          <p:cNvSpPr txBox="1"/>
          <p:nvPr/>
        </p:nvSpPr>
        <p:spPr>
          <a:xfrm>
            <a:off x="876300" y="36195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 sort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E9E61-C1B6-FA9F-DD1F-378778784132}"/>
              </a:ext>
            </a:extLst>
          </p:cNvPr>
          <p:cNvSpPr txBox="1"/>
          <p:nvPr/>
        </p:nvSpPr>
        <p:spPr>
          <a:xfrm>
            <a:off x="1024128" y="1036320"/>
            <a:ext cx="9400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algoritam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koji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svodi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umetanje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već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elemenata</a:t>
            </a:r>
            <a:endParaRPr lang="en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algoritma: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vrijeme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početni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komad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već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ostatak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prolasku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algoritam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uzima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stavlja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mjesto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Pritom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dolazi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pomicanja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nekih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elemenata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mjesto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Jednim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prolaskom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duljina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poveća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za 1, 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duljina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smanji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1.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n-1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prolazaka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ertion_sort.mp4">
            <a:hlinkClick r:id="" action="ppaction://media"/>
            <a:extLst>
              <a:ext uri="{FF2B5EF4-FFF2-40B4-BE49-F238E27FC236}">
                <a16:creationId xmlns:a16="http://schemas.microsoft.com/office/drawing/2014/main" id="{F9C82A17-B047-EB29-DE73-25C2D5D457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21D67-2133-3A7C-0443-C8844E3B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803" y="-51456"/>
            <a:ext cx="7970484" cy="70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83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B2E6E8-0349-F056-3939-8867566A5CE2}"/>
              </a:ext>
            </a:extLst>
          </p:cNvPr>
          <p:cNvSpPr txBox="1"/>
          <p:nvPr/>
        </p:nvSpPr>
        <p:spPr>
          <a:xfrm>
            <a:off x="1047750" y="3619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Složenost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7307FC-8C59-9CEA-BC1D-0AFCBBFE81E8}"/>
                  </a:ext>
                </a:extLst>
              </p:cNvPr>
              <p:cNvSpPr txBox="1"/>
              <p:nvPr/>
            </p:nvSpPr>
            <p:spPr>
              <a:xfrm>
                <a:off x="1047750" y="946725"/>
                <a:ext cx="10106167" cy="582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r>
                  <a:rPr lang="hr-H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Broj usporedbi u i-tom koraku algoritma varira između 1 (u slučaju da je element na pravoj poziciji) do i-1 (kad ga treba usporediti sa svim elementima s početka niza). </a:t>
                </a:r>
                <a:endParaRPr lang="en-HR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r>
                  <a:rPr lang="hr-H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 najgorem slučaju (obratno sortirani niz), ukupan broj usporedbi je:</a:t>
                </a:r>
                <a:endParaRPr lang="en-HR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r>
                  <a:rPr lang="hr-H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 − 1) + (n − 2) + · · · + 2 + 1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R" sz="2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sz="2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hr-HR" sz="2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hr-HR" sz="2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− 1) · </m:t>
                        </m:r>
                        <m:r>
                          <a:rPr lang="hr-HR" sz="2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hr-HR" sz="2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hr-HR" sz="2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l-G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∈ </a:t>
                </a:r>
                <a:r>
                  <a:rPr lang="hr-H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l-G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GB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GB" sz="24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GB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HR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r>
                  <a:rPr lang="hr-HR" sz="2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Broj pomaka je približno jednak broju usporedbi. </a:t>
                </a:r>
              </a:p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endParaRPr lang="en-HR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r>
                  <a:rPr lang="hr-H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T(n) ∈ O(n</a:t>
                </a:r>
                <a:r>
                  <a:rPr lang="hr-HR" sz="24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hr-HR" sz="2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endParaRPr lang="hr-HR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1678305" algn="l"/>
                  </a:tabLst>
                </a:pPr>
                <a:endParaRPr lang="en-HR" sz="2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7307FC-8C59-9CEA-BC1D-0AFCBBFE8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946725"/>
                <a:ext cx="10106167" cy="5820055"/>
              </a:xfrm>
              <a:prstGeom prst="rect">
                <a:avLst/>
              </a:prstGeom>
              <a:blipFill>
                <a:blip r:embed="rId2"/>
                <a:stretch>
                  <a:fillRect l="-1004" r="-1380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015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3A335-203F-ED1D-A7D9-74565EC9F2E2}"/>
              </a:ext>
            </a:extLst>
          </p:cNvPr>
          <p:cNvSpPr txBox="1"/>
          <p:nvPr/>
        </p:nvSpPr>
        <p:spPr>
          <a:xfrm>
            <a:off x="686755" y="153268"/>
            <a:ext cx="424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Empirijska analiza</a:t>
            </a:r>
          </a:p>
        </p:txBody>
      </p:sp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C0AB2E31-8671-0F38-7410-60E5588D9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" y="721587"/>
            <a:ext cx="5951002" cy="5509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CF31B-12DC-389E-1973-675F4BD733C5}"/>
              </a:ext>
            </a:extLst>
          </p:cNvPr>
          <p:cNvSpPr txBox="1"/>
          <p:nvPr/>
        </p:nvSpPr>
        <p:spPr>
          <a:xfrm>
            <a:off x="730641" y="6206068"/>
            <a:ext cx="4851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hr-HR" sz="1800" i="1" kern="1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usporedba algoritama na nizovima generiranim na slučajan način, veličine 10-1000 elemenata</a:t>
            </a:r>
            <a:endParaRPr lang="en-HR" sz="1800" i="1" kern="1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aph with a line graph and a line graph&#10;&#10;Description automatically generated">
            <a:extLst>
              <a:ext uri="{FF2B5EF4-FFF2-40B4-BE49-F238E27FC236}">
                <a16:creationId xmlns:a16="http://schemas.microsoft.com/office/drawing/2014/main" id="{5819F4E6-D80C-0AF8-973F-11298D35E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747" y="414878"/>
            <a:ext cx="6058912" cy="5410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13C0CD-D133-A65C-BE46-DDE323F2CAC9}"/>
              </a:ext>
            </a:extLst>
          </p:cNvPr>
          <p:cNvSpPr txBox="1"/>
          <p:nvPr/>
        </p:nvSpPr>
        <p:spPr>
          <a:xfrm>
            <a:off x="7571096" y="5929069"/>
            <a:ext cx="34835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hr-HR" sz="1800" i="1" kern="1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usporedba algoritama na nizovima generiranim na slučajan način, veličine 10-100000 elemenata</a:t>
            </a:r>
            <a:endParaRPr lang="en-HR" sz="1800" i="1" kern="1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61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F5010FF9-4098-06F8-1882-58BF55FB6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" y="751895"/>
            <a:ext cx="6040454" cy="4639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2D307F-92C2-2914-E4AF-46A177937890}"/>
              </a:ext>
            </a:extLst>
          </p:cNvPr>
          <p:cNvSpPr txBox="1"/>
          <p:nvPr/>
        </p:nvSpPr>
        <p:spPr>
          <a:xfrm>
            <a:off x="956274" y="5379155"/>
            <a:ext cx="4721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usporedba algoritama na silazno sortiranim nizovima, veličine 10-1000 elemenata</a:t>
            </a:r>
            <a:r>
              <a:rPr lang="en-HR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HR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0D354D72-CECE-9824-22DD-96735762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46" y="740021"/>
            <a:ext cx="6569181" cy="4639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6A87A-02B9-E15B-80D5-3472706D4214}"/>
              </a:ext>
            </a:extLst>
          </p:cNvPr>
          <p:cNvSpPr txBox="1"/>
          <p:nvPr/>
        </p:nvSpPr>
        <p:spPr>
          <a:xfrm>
            <a:off x="6615936" y="5379155"/>
            <a:ext cx="5315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usporedba algoritama na silazno sortiranim nizovima, veličine 10-100000 elemenata</a:t>
            </a:r>
            <a:r>
              <a:rPr lang="en-HR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HR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65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line going up&#10;&#10;Description automatically generated">
            <a:extLst>
              <a:ext uri="{FF2B5EF4-FFF2-40B4-BE49-F238E27FC236}">
                <a16:creationId xmlns:a16="http://schemas.microsoft.com/office/drawing/2014/main" id="{E6985389-0E4F-AEAE-6A39-371A4C50E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7" y="15373"/>
            <a:ext cx="6819707" cy="6196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AB83C-36E3-4939-75F8-736EFA60FE87}"/>
              </a:ext>
            </a:extLst>
          </p:cNvPr>
          <p:cNvSpPr txBox="1"/>
          <p:nvPr/>
        </p:nvSpPr>
        <p:spPr>
          <a:xfrm>
            <a:off x="3623483" y="6211669"/>
            <a:ext cx="5575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usporedba algoritama na uzlazno sortiranim nizovima, veličine 10-100000 elemenata</a:t>
            </a:r>
            <a:r>
              <a:rPr lang="en-HR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en-H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9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E7680-0356-D6A9-CC9F-0BC64FB84EB5}"/>
              </a:ext>
            </a:extLst>
          </p:cNvPr>
          <p:cNvSpPr txBox="1"/>
          <p:nvPr/>
        </p:nvSpPr>
        <p:spPr>
          <a:xfrm>
            <a:off x="842963" y="2857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2F423-C48C-1EA9-3956-9DB7FC9F4DC6}"/>
              </a:ext>
            </a:extLst>
          </p:cNvPr>
          <p:cNvSpPr txBox="1"/>
          <p:nvPr/>
        </p:nvSpPr>
        <p:spPr>
          <a:xfrm>
            <a:off x="842963" y="1318766"/>
            <a:ext cx="96440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često se javlja potreba za sortiranjem podataka</a:t>
            </a:r>
          </a:p>
          <a:p>
            <a:pPr marL="285750" indent="-285750">
              <a:buFont typeface="Wingdings" pitchFamily="2" charset="2"/>
              <a:buChar char="q"/>
            </a:pPr>
            <a:endParaRPr lang="en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algoritmi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algoritmi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koji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postavljaju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određeni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redoslijed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numerička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vrijednost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leksikografski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ulaz algoritma je niz elemenata (x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zlaz algoritma je niz (x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…, 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 dobiven permutiranjem početnog niza, pri čemu je 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H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’…</a:t>
            </a:r>
            <a:r>
              <a:rPr lang="en-H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H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endParaRPr lang="en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Selection, Insertion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Bubble sort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jednostavni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algoritmi</a:t>
            </a:r>
            <a:endParaRPr lang="en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2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E0A3A-8421-895E-2B58-202AB3F466A6}"/>
              </a:ext>
            </a:extLst>
          </p:cNvPr>
          <p:cNvSpPr txBox="1"/>
          <p:nvPr/>
        </p:nvSpPr>
        <p:spPr>
          <a:xfrm>
            <a:off x="914400" y="676274"/>
            <a:ext cx="11277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Sličnosti: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jednostavni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algoritmi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sortiranje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brojeva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veoma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velike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nizove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mijenaju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redoslijed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elemenata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koji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imaju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vrijednosti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zahtijevaju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dodatan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prostor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pohranjivanje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2800" dirty="0"/>
              <a:t>O(n^2)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Razlike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koji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uspoređuju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vrše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sortiranje</a:t>
            </a:r>
            <a:endParaRPr lang="en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2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C14CB2A-143A-109E-054D-78F95CA7A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799711"/>
              </p:ext>
            </p:extLst>
          </p:nvPr>
        </p:nvGraphicFramePr>
        <p:xfrm>
          <a:off x="1638300" y="1034309"/>
          <a:ext cx="9353550" cy="4789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0">
                  <a:extLst>
                    <a:ext uri="{9D8B030D-6E8A-4147-A177-3AD203B41FA5}">
                      <a16:colId xmlns:a16="http://schemas.microsoft.com/office/drawing/2014/main" val="1237841093"/>
                    </a:ext>
                  </a:extLst>
                </a:gridCol>
                <a:gridCol w="3117850">
                  <a:extLst>
                    <a:ext uri="{9D8B030D-6E8A-4147-A177-3AD203B41FA5}">
                      <a16:colId xmlns:a16="http://schemas.microsoft.com/office/drawing/2014/main" val="710975307"/>
                    </a:ext>
                  </a:extLst>
                </a:gridCol>
                <a:gridCol w="3117850">
                  <a:extLst>
                    <a:ext uri="{9D8B030D-6E8A-4147-A177-3AD203B41FA5}">
                      <a16:colId xmlns:a16="http://schemas.microsoft.com/office/drawing/2014/main" val="2857850025"/>
                    </a:ext>
                  </a:extLst>
                </a:gridCol>
              </a:tblGrid>
              <a:tr h="874458">
                <a:tc>
                  <a:txBody>
                    <a:bodyPr/>
                    <a:lstStyle/>
                    <a:p>
                      <a:endParaRPr lang="en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Složenost u najgorem slučaju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Složenost u najboljem slučaju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797380"/>
                  </a:ext>
                </a:extLst>
              </a:tr>
              <a:tr h="1205971">
                <a:tc>
                  <a:txBody>
                    <a:bodyPr/>
                    <a:lstStyle/>
                    <a:p>
                      <a:r>
                        <a:rPr lang="en-HR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Selection sort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O(n</a:t>
                      </a:r>
                      <a:r>
                        <a:rPr lang="en-HR" sz="3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O(n</a:t>
                      </a:r>
                      <a:r>
                        <a:rPr lang="en-HR" sz="3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767404"/>
                  </a:ext>
                </a:extLst>
              </a:tr>
              <a:tr h="1304650">
                <a:tc>
                  <a:txBody>
                    <a:bodyPr/>
                    <a:lstStyle/>
                    <a:p>
                      <a:r>
                        <a:rPr lang="en-HR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Bubble sort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O(n</a:t>
                      </a:r>
                      <a:r>
                        <a:rPr lang="en-HR" sz="3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H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niz sortiran obrnuto</a:t>
                      </a:r>
                      <a:endParaRPr lang="en-HR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O(n), </a:t>
                      </a:r>
                      <a:r>
                        <a:rPr lang="en-H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već sortiran niz, n-1 usporedba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H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zamjena</a:t>
                      </a:r>
                      <a:endParaRPr lang="en-HR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6929"/>
                  </a:ext>
                </a:extLst>
              </a:tr>
              <a:tr h="1205971">
                <a:tc>
                  <a:txBody>
                    <a:bodyPr/>
                    <a:lstStyle/>
                    <a:p>
                      <a:r>
                        <a:rPr lang="en-HR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Insertion sort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O(n</a:t>
                      </a:r>
                      <a:r>
                        <a:rPr lang="en-HR" sz="3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O(n), </a:t>
                      </a:r>
                      <a:r>
                        <a:rPr lang="en-H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već sortiran niz</a:t>
                      </a:r>
                      <a:endParaRPr lang="en-HR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083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952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A202-D442-6939-AE08-FF1CA1F1B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268" y="2686050"/>
            <a:ext cx="9601200" cy="1485900"/>
          </a:xfrm>
        </p:spPr>
        <p:txBody>
          <a:bodyPr>
            <a:normAutofit/>
          </a:bodyPr>
          <a:lstStyle/>
          <a:p>
            <a:r>
              <a:rPr lang="en-H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008233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5E3B7-2C3D-E0F3-E33D-CA65F5A5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00100"/>
          </a:xfrm>
        </p:spPr>
        <p:txBody>
          <a:bodyPr>
            <a:noAutofit/>
          </a:bodyPr>
          <a:lstStyle/>
          <a:p>
            <a:r>
              <a:rPr lang="en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Literatura:</a:t>
            </a:r>
            <a:br>
              <a:rPr lang="en-HR" sz="2800" dirty="0"/>
            </a:br>
            <a:br>
              <a:rPr lang="en-HR" sz="2800" dirty="0"/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https://web.math.pmf.unizg.hr/nastava/prog1/materijali/predavanja-skracenoMM/Predavanje13.pdf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[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pristupljeno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17.10.2023.]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http://web.studenti.math.pmf.unizg.hr/~manger/spa/SPA-5.pdf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pristupljeno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17.10.2023.]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https://web.math.pmf.unizg.hr/nastava/em/em1/materijali/EM1-skripta.pdf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pristupljeno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18.10.2023.]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https://www.geeksforgeeks.org/bubble-sort/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pristupljeno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18.10.2023.]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https://www.geeksforgeeks.org/time-complexities-of-all-sorting-algorithms/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[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pristupljeno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18.10.2023.]</a:t>
            </a:r>
            <a:b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8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32B55-8E81-4FB4-BF21-CD4495F3DE53}"/>
              </a:ext>
            </a:extLst>
          </p:cNvPr>
          <p:cNvSpPr txBox="1"/>
          <p:nvPr/>
        </p:nvSpPr>
        <p:spPr>
          <a:xfrm>
            <a:off x="772715" y="251727"/>
            <a:ext cx="427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sort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37D78-61C6-5493-EC64-60A85916A73F}"/>
              </a:ext>
            </a:extLst>
          </p:cNvPr>
          <p:cNvSpPr txBox="1"/>
          <p:nvPr/>
        </p:nvSpPr>
        <p:spPr>
          <a:xfrm>
            <a:off x="772715" y="591621"/>
            <a:ext cx="1064657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HR" sz="32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HR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Opis algoritma: </a:t>
            </a:r>
          </a:p>
          <a:p>
            <a:endParaRPr lang="en-HR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sastoji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početku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izvođenja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prazan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cijeli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+mj-lt"/>
              <a:buAutoNum type="arabicPeriod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dijelu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traži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najmanji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element.</a:t>
            </a:r>
          </a:p>
          <a:p>
            <a:pPr>
              <a:buFont typeface="+mj-lt"/>
              <a:buAutoNum type="arabicPeriod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pronađe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najmanji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element, on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mijenja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mjesto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prvim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povećava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za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element, 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smanjuje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+mj-lt"/>
              <a:buAutoNum type="arabicPeriod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nesortirani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prazan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ponavljaju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koraci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endParaRPr lang="en-HR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97451E-7199-9129-8FCE-21B51F20B5FD}"/>
              </a:ext>
            </a:extLst>
          </p:cNvPr>
          <p:cNvSpPr txBox="1"/>
          <p:nvPr/>
        </p:nvSpPr>
        <p:spPr>
          <a:xfrm>
            <a:off x="723900" y="63224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Napomena</a:t>
            </a:r>
            <a:r>
              <a:rPr lang="en-GB" dirty="0"/>
              <a:t>: u </a:t>
            </a:r>
            <a:r>
              <a:rPr lang="en-GB" dirty="0" err="1"/>
              <a:t>slučaju</a:t>
            </a:r>
            <a:r>
              <a:rPr lang="en-GB" dirty="0"/>
              <a:t> </a:t>
            </a:r>
            <a:r>
              <a:rPr lang="en-GB" dirty="0" err="1"/>
              <a:t>silaznog</a:t>
            </a:r>
            <a:r>
              <a:rPr lang="en-GB" dirty="0"/>
              <a:t> </a:t>
            </a:r>
            <a:r>
              <a:rPr lang="en-GB" dirty="0" err="1"/>
              <a:t>sortiranja</a:t>
            </a:r>
            <a:r>
              <a:rPr lang="en-GB" dirty="0"/>
              <a:t>, </a:t>
            </a:r>
            <a:r>
              <a:rPr lang="en-GB" dirty="0" err="1"/>
              <a:t>dovoljno</a:t>
            </a:r>
            <a:r>
              <a:rPr lang="en-GB" dirty="0"/>
              <a:t> je </a:t>
            </a:r>
            <a:r>
              <a:rPr lang="en-GB" dirty="0" err="1"/>
              <a:t>tražiti</a:t>
            </a:r>
            <a:r>
              <a:rPr lang="en-GB" dirty="0"/>
              <a:t> </a:t>
            </a:r>
            <a:r>
              <a:rPr lang="en-GB" dirty="0" err="1"/>
              <a:t>najveći</a:t>
            </a:r>
            <a:r>
              <a:rPr lang="en-GB" dirty="0"/>
              <a:t> element </a:t>
            </a:r>
            <a:r>
              <a:rPr lang="en-GB" dirty="0" err="1"/>
              <a:t>umjesto</a:t>
            </a:r>
            <a:r>
              <a:rPr lang="en-GB" dirty="0"/>
              <a:t> </a:t>
            </a:r>
            <a:r>
              <a:rPr lang="en-GB" dirty="0" err="1"/>
              <a:t>najmanjeg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32013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CF581-453A-458D-2583-863AD12D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632" y="-53269"/>
            <a:ext cx="4986218" cy="69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6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ection_sort.mp4">
            <a:hlinkClick r:id="" action="ppaction://media"/>
            <a:extLst>
              <a:ext uri="{FF2B5EF4-FFF2-40B4-BE49-F238E27FC236}">
                <a16:creationId xmlns:a16="http://schemas.microsoft.com/office/drawing/2014/main" id="{AEE8FB71-27DD-B843-DA31-04BDBEC6A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5" y="356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EBA9FF-B418-20BD-9F54-49CBA8FFDF1F}"/>
                  </a:ext>
                </a:extLst>
              </p:cNvPr>
              <p:cNvSpPr txBox="1"/>
              <p:nvPr/>
            </p:nvSpPr>
            <p:spPr>
              <a:xfrm>
                <a:off x="927100" y="425450"/>
                <a:ext cx="10121900" cy="6047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R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Složenost</a:t>
                </a:r>
              </a:p>
              <a:p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svaki element osim prvog u nesortiranom nizu uspoređujemo s trenutno najmanjim</a:t>
                </a:r>
              </a:p>
              <a:p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HR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Ukupan broj usporedbi:</a:t>
                </a:r>
              </a:p>
              <a:p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+…+2+1</m:t>
                    </m:r>
                  </m:oMath>
                </a14:m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≈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r-HR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hr-HR" sz="2400" b="0" i="1" baseline="3000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hr-HR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∈ O(n</a:t>
                </a:r>
                <a:r>
                  <a:rPr lang="en-GB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GB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Broj zamjena - u svakom koraku najviše jedna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Ukupan broj zamjena: najviše n-1 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hr-H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n)</a:t>
                </a:r>
                <a:endParaRPr lang="en-H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endPara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(n) ∈ O(n</a:t>
                </a:r>
                <a:r>
                  <a:rPr lang="en-GB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HR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EBA9FF-B418-20BD-9F54-49CBA8FFD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00" y="425450"/>
                <a:ext cx="10121900" cy="6047938"/>
              </a:xfrm>
              <a:prstGeom prst="rect">
                <a:avLst/>
              </a:prstGeom>
              <a:blipFill>
                <a:blip r:embed="rId2"/>
                <a:stretch>
                  <a:fillRect l="-1502" t="-1258" b="-1887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943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5D5337-FCA6-8740-46C4-105F906946BF}"/>
              </a:ext>
            </a:extLst>
          </p:cNvPr>
          <p:cNvSpPr txBox="1"/>
          <p:nvPr/>
        </p:nvSpPr>
        <p:spPr>
          <a:xfrm>
            <a:off x="3049438" y="3248647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B329D-8FF8-0A7E-5E08-BBB36999339E}"/>
              </a:ext>
            </a:extLst>
          </p:cNvPr>
          <p:cNvSpPr txBox="1"/>
          <p:nvPr/>
        </p:nvSpPr>
        <p:spPr>
          <a:xfrm>
            <a:off x="3049438" y="3248647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B8A36-5D7C-B89B-654A-CF6598ECCF7A}"/>
              </a:ext>
            </a:extLst>
          </p:cNvPr>
          <p:cNvSpPr txBox="1"/>
          <p:nvPr/>
        </p:nvSpPr>
        <p:spPr>
          <a:xfrm>
            <a:off x="857250" y="1402757"/>
            <a:ext cx="10736652" cy="3995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678305" algn="l"/>
              </a:tabLst>
            </a:pP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bi vrijedilo da je niz dan kao ulaz algoritma sortiran uzlazno, mora vrijediti da je niz monotono rastući, tj. da </a:t>
            </a:r>
            <a:r>
              <a:rPr lang="en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∀</a:t>
            </a: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i, j ∈ {1, . . . , n } vrijedi i &lt; j ⇒ x</a:t>
            </a:r>
            <a:r>
              <a:rPr lang="hr-HR" sz="24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≤ </a:t>
            </a:r>
            <a:r>
              <a:rPr lang="hr-HR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sz="2400" kern="1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en-HR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1678305" algn="l"/>
              </a:tabLst>
            </a:pP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HR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1678305" algn="l"/>
              </a:tabLst>
            </a:pP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Dovoljno: x</a:t>
            </a:r>
            <a:r>
              <a:rPr lang="hr-HR" sz="24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≤ x</a:t>
            </a:r>
            <a:r>
              <a:rPr lang="hr-HR" sz="24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i+1. </a:t>
            </a:r>
            <a:r>
              <a:rPr lang="en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∀</a:t>
            </a:r>
            <a:r>
              <a:rPr lang="hr-HR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∈ {1, . . . , n -1}</a:t>
            </a:r>
          </a:p>
          <a:p>
            <a:pPr>
              <a:lnSpc>
                <a:spcPct val="150000"/>
              </a:lnSpc>
              <a:tabLst>
                <a:tab pos="1678305" algn="l"/>
              </a:tabLst>
            </a:pPr>
            <a:endParaRPr lang="hr-HR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1678305" algn="l"/>
              </a:tabLst>
            </a:pPr>
            <a:r>
              <a:rPr lang="hr-HR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Ako niz nije sortiran, postoji i ∈ {1, . . . , n − 1} </a:t>
            </a:r>
            <a:r>
              <a:rPr lang="hr-HR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td</a:t>
            </a:r>
            <a:r>
              <a:rPr lang="hr-HR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sz="2400" kern="1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hr-HR" sz="24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 x</a:t>
            </a:r>
            <a:r>
              <a:rPr lang="hr-HR" sz="24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j+1 </a:t>
            </a:r>
            <a:r>
              <a:rPr lang="hr-HR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(susjedni elementi su u pogrešnom poretku) </a:t>
            </a:r>
            <a:r>
              <a:rPr lang="hr-H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H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409C3-920B-CF7A-EFE1-C9B16F70CB7B}"/>
              </a:ext>
            </a:extLst>
          </p:cNvPr>
          <p:cNvSpPr txBox="1"/>
          <p:nvPr/>
        </p:nvSpPr>
        <p:spPr>
          <a:xfrm>
            <a:off x="857250" y="425570"/>
            <a:ext cx="499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Bubble sort</a:t>
            </a:r>
          </a:p>
        </p:txBody>
      </p:sp>
    </p:spTree>
    <p:extLst>
      <p:ext uri="{BB962C8B-B14F-4D97-AF65-F5344CB8AC3E}">
        <p14:creationId xmlns:p14="http://schemas.microsoft.com/office/powerpoint/2010/main" val="162853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9A9871-EC1F-C4A0-0CC8-B8E2FB583123}"/>
              </a:ext>
            </a:extLst>
          </p:cNvPr>
          <p:cNvSpPr txBox="1"/>
          <p:nvPr/>
        </p:nvSpPr>
        <p:spPr>
          <a:xfrm>
            <a:off x="857250" y="783184"/>
            <a:ext cx="104775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Opis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algoritma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koji je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sortirati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Prolazimo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cijeli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svakoj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iteraciji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uspoređujemo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trenutni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susjednim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trenutni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veći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susjednog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zamijenimo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Najveći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će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doći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kraj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Zatim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koristimo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jednak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postupak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skraćenom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bez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zadnjeg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nađemo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najveći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dovedemo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predzadnje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mjesto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q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Potrebno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n-1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prolazaka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niz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931C6-47F7-D3EB-AA5D-6E5E92198A70}"/>
              </a:ext>
            </a:extLst>
          </p:cNvPr>
          <p:cNvSpPr txBox="1"/>
          <p:nvPr/>
        </p:nvSpPr>
        <p:spPr>
          <a:xfrm>
            <a:off x="857250" y="6211669"/>
            <a:ext cx="9201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dirty="0"/>
              <a:t>Napomena: za siilazno sortiranje niza treba zamijeniti znak usporedbe</a:t>
            </a: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787544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bble_sort.mp4">
            <a:hlinkClick r:id="" action="ppaction://media"/>
            <a:extLst>
              <a:ext uri="{FF2B5EF4-FFF2-40B4-BE49-F238E27FC236}">
                <a16:creationId xmlns:a16="http://schemas.microsoft.com/office/drawing/2014/main" id="{6A2AC2E7-3530-1CB6-D014-00821060F9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{28D3A26A-8A89-6441-8420-C8F3C0CA5A87}tf10001072</Template>
  <TotalTime>9922</TotalTime>
  <Words>1067</Words>
  <Application>Microsoft Macintosh PowerPoint</Application>
  <PresentationFormat>Widescreen</PresentationFormat>
  <Paragraphs>122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Franklin Gothic Book</vt:lpstr>
      <vt:lpstr>Times New Roman</vt:lpstr>
      <vt:lpstr>Wingdings</vt:lpstr>
      <vt:lpstr>Crop</vt:lpstr>
      <vt:lpstr>Usporedba sortiranja: selection sort,  bubble sort, insertion sort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pažnji!</vt:lpstr>
      <vt:lpstr>Literatura:  https://web.math.pmf.unizg.hr/nastava/prog1/materijali/predavanja-skracenoMM/Predavanje13.pdf   [pristupljeno: 17.10.2023.] http://web.studenti.math.pmf.unizg.hr/~manger/spa/SPA-5.pdf [pristupljeno: 17.10.2023.] https://web.math.pmf.unizg.hr/nastava/em/em1/materijali/EM1-skripta.pdf [pristupljeno:  18.10.2023.] https://www.geeksforgeeks.org/bubble-sort/ [pristupljeno: 18.10.2023.] https://www.geeksforgeeks.org/time-complexities-of-all-sorting-algorithms/  [pristupljeno: 18.10.2023.]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Usporedba sortiranja: selection sort,  bubble sort, insertion sort</dc:title>
  <dc:creator>Iris Trgovec</dc:creator>
  <cp:lastModifiedBy>Iris Trgovec</cp:lastModifiedBy>
  <cp:revision>59</cp:revision>
  <dcterms:created xsi:type="dcterms:W3CDTF">2023-10-07T10:11:41Z</dcterms:created>
  <dcterms:modified xsi:type="dcterms:W3CDTF">2023-10-30T12:18:58Z</dcterms:modified>
</cp:coreProperties>
</file>