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24"/>
  </p:notesMasterIdLst>
  <p:handoutMasterIdLst>
    <p:handoutMasterId r:id="rId25"/>
  </p:handoutMasterIdLst>
  <p:sldIdLst>
    <p:sldId id="3825" r:id="rId5"/>
    <p:sldId id="3826" r:id="rId6"/>
    <p:sldId id="3836" r:id="rId7"/>
    <p:sldId id="3827" r:id="rId8"/>
    <p:sldId id="3794" r:id="rId9"/>
    <p:sldId id="3837" r:id="rId10"/>
    <p:sldId id="3838" r:id="rId11"/>
    <p:sldId id="3839" r:id="rId12"/>
    <p:sldId id="3840" r:id="rId13"/>
    <p:sldId id="3841" r:id="rId14"/>
    <p:sldId id="3842" r:id="rId15"/>
    <p:sldId id="3843" r:id="rId16"/>
    <p:sldId id="3844" r:id="rId17"/>
    <p:sldId id="3845" r:id="rId18"/>
    <p:sldId id="3846" r:id="rId19"/>
    <p:sldId id="3848" r:id="rId20"/>
    <p:sldId id="3847" r:id="rId21"/>
    <p:sldId id="3849" r:id="rId22"/>
    <p:sldId id="3834" r:id="rId23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514"/>
    <a:srgbClr val="2CC2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DCE667-0E8B-4020-B798-9F540ACF8A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FE84B-4CF5-479A-98FA-101E6C9224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49E17-B59A-4F61-B8D2-5B4F41E1978D}" type="datetime1">
              <a:rPr lang="en-GB" smtClean="0"/>
              <a:t>27/11/2023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71FFA-2EDD-435F-95BB-D4913CE523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549EF-DEA6-491C-B092-AD1829A0E2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C7C88-02FC-450C-BC0C-36A3D372F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669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E95BD-28DC-4C06-ABE7-D1DD6658916C}" type="datetime1">
              <a:rPr lang="en-GB" smtClean="0"/>
              <a:pPr/>
              <a:t>27/11/2023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0C6A29-4676-420C-BBE3-ACC2B80F64D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41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99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15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28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54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96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34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1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2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08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6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7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9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94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2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7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422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71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4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+mn-lt"/>
              </a:defRPr>
            </a:lvl1pPr>
          </a:lstStyle>
          <a:p>
            <a:pPr algn="l"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inginious.org/course/competitive-programming/graphs-dfs?lang=p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>
                <a:solidFill>
                  <a:srgbClr val="FFFFFF"/>
                </a:solidFill>
              </a:rPr>
              <a:t>Snažno povezane komponente grafa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>
                <a:solidFill>
                  <a:srgbClr val="FFFFFF"/>
                </a:solidFill>
              </a:rPr>
              <a:t>Ivana Kristić</a:t>
            </a:r>
            <a:endParaRPr lang="en-GB" dirty="0">
              <a:solidFill>
                <a:srgbClr val="FFFFFF"/>
              </a:solidFill>
            </a:endParaRP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99862"/>
            <a:ext cx="11028751" cy="4220904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Algoritam za rastavljanje usmjerenog grafa na snažno povezane komponente:</a:t>
            </a:r>
            <a:endParaRPr lang="en-GB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FCC0C15B-D2E0-B9B6-01D7-FA38779AA4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8117" y="1557706"/>
                <a:ext cx="9052282" cy="209005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9514"/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hr-HR" dirty="0">
                    <a:latin typeface="Cormorant Infant" panose="00000500000000000000" pitchFamily="2" charset="0"/>
                  </a:rPr>
                  <a:t>1     </a:t>
                </a:r>
                <a:r>
                  <a:rPr lang="hr-HR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izvršiti DFS(G) za izračunavanje </a:t>
                </a:r>
                <a:r>
                  <a:rPr lang="hr-HR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u.f</a:t>
                </a:r>
                <a:r>
                  <a:rPr lang="hr-HR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za svaki vrh u</a:t>
                </a:r>
              </a:p>
              <a:p>
                <a:pPr marL="457200" indent="-457200">
                  <a:buFont typeface="Arial" panose="020B0604020202020204" pitchFamily="34" charset="0"/>
                  <a:buAutoNum type="arabicPlain" startAt="2"/>
                </a:pPr>
                <a:r>
                  <a:rPr lang="hr-H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kreirati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b="1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r-HR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p>
                        <m:r>
                          <a:rPr lang="hr-HR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AutoNum type="arabicPlain" startAt="2"/>
                </a:pPr>
                <a:r>
                  <a:rPr lang="hr-H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DFS</a:t>
                </a:r>
                <a:r>
                  <a:rPr lang="en-GB" sz="2400" b="1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24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hr-HR" sz="24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p>
                        <m:r>
                          <a:rPr lang="hr-HR" sz="24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</m:sup>
                    </m:sSup>
                    <m:r>
                      <a:rPr lang="hr-HR" sz="24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r-H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ali se vrhovi gledaju silazno po vremenima </a:t>
                </a:r>
                <a:r>
                  <a:rPr lang="hr-H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u.f</a:t>
                </a:r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AutoNum type="arabicPlain" startAt="2"/>
                </a:pPr>
                <a:r>
                  <a:rPr lang="hr-H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r-H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ispis vrhova svakog stabla dobivenog u liniji 3 kao odvojenih snažno povezanih komponenti</a:t>
                </a:r>
              </a:p>
            </p:txBody>
          </p:sp>
        </mc:Choice>
        <mc:Fallback xmlns="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FCC0C15B-D2E0-B9B6-01D7-FA38779AA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117" y="1557706"/>
                <a:ext cx="9052282" cy="2090057"/>
              </a:xfrm>
              <a:prstGeom prst="rect">
                <a:avLst/>
              </a:prstGeom>
              <a:blipFill>
                <a:blip r:embed="rId3"/>
                <a:stretch>
                  <a:fillRect l="-803" t="-4843"/>
                </a:stretch>
              </a:blipFill>
              <a:ln w="57150">
                <a:solidFill>
                  <a:srgbClr val="FF951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06B083E-AA3B-3BAA-AB6C-41BF98C80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332" y="3888163"/>
            <a:ext cx="9745852" cy="25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4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78564"/>
            <a:ext cx="11028751" cy="5756488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u="sng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Teorem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 DFS-u grafa G = (V, E), za bilo koja dva vrha </a:t>
            </a:r>
            <a:r>
              <a:rPr lang="hr-HR" sz="2000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</a:t>
            </a:r>
            <a:r>
              <a:rPr lang="hr-HR" sz="2000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v</a:t>
            </a: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vrijedi točno jedna od slijedećih tvrdnji: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Intervali [</a:t>
            </a:r>
            <a:r>
              <a:rPr lang="hr-HR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u.d</a:t>
            </a:r>
            <a:r>
              <a:rPr lang="hr-HR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u.f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] i [</a:t>
            </a:r>
            <a:r>
              <a:rPr lang="hr-HR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v.d</a:t>
            </a:r>
            <a:r>
              <a:rPr lang="hr-HR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v.f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] su </a:t>
            </a:r>
            <a:r>
              <a:rPr lang="hr-HR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disjunktni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nije potomak od </a:t>
            </a:r>
            <a:r>
              <a:rPr lang="hr-HR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niti je </a:t>
            </a:r>
            <a:r>
              <a:rPr lang="hr-HR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potomak od </a:t>
            </a:r>
            <a:r>
              <a:rPr lang="hr-HR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 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 DFS šumi.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Interval [</a:t>
            </a:r>
            <a:r>
              <a:rPr lang="hr-HR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u.d</a:t>
            </a:r>
            <a:r>
              <a:rPr lang="hr-HR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u.f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] je cijeli sadržan u intervalu [</a:t>
            </a:r>
            <a:r>
              <a:rPr lang="hr-HR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v.d</a:t>
            </a:r>
            <a:r>
              <a:rPr lang="hr-HR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v.f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] i </a:t>
            </a:r>
            <a:r>
              <a:rPr lang="hr-HR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je potomak od </a:t>
            </a:r>
            <a:r>
              <a:rPr lang="hr-HR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u DFS stablu.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Interval [</a:t>
            </a:r>
            <a:r>
              <a:rPr lang="hr-HR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v.d</a:t>
            </a:r>
            <a:r>
              <a:rPr lang="hr-HR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v.f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] je cijeli sadržan u intervalu [</a:t>
            </a:r>
            <a:r>
              <a:rPr lang="hr-HR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u.d</a:t>
            </a:r>
            <a:r>
              <a:rPr lang="hr-HR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u.f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] i </a:t>
            </a:r>
            <a:r>
              <a:rPr lang="hr-HR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je potomak od </a:t>
            </a:r>
            <a:r>
              <a:rPr lang="hr-HR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hr-HR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DFS stablu.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hr-HR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9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(Vrh v je potomak vrha u </a:t>
            </a:r>
            <a:r>
              <a:rPr lang="hr-HR" sz="1900" i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19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DFS šumi grafa G ako i samo ako </a:t>
            </a:r>
            <a:r>
              <a:rPr lang="hr-HR" sz="1900" i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u.d</a:t>
            </a:r>
            <a:r>
              <a:rPr lang="hr-HR" sz="19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&lt; </a:t>
            </a:r>
            <a:r>
              <a:rPr lang="hr-HR" sz="1900" i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v.d</a:t>
            </a:r>
            <a:r>
              <a:rPr lang="hr-HR" sz="19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&lt; </a:t>
            </a:r>
            <a:r>
              <a:rPr lang="hr-HR" sz="1900" i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v.f</a:t>
            </a:r>
            <a:r>
              <a:rPr lang="hr-HR" sz="19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&lt; </a:t>
            </a:r>
            <a:r>
              <a:rPr lang="hr-HR" sz="1900" i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u.f</a:t>
            </a:r>
            <a:r>
              <a:rPr lang="hr-HR" sz="19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hr-HR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u="sng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Teorem (</a:t>
            </a:r>
            <a:r>
              <a:rPr lang="hr-HR" sz="2000" b="1" u="sng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white</a:t>
            </a:r>
            <a:r>
              <a:rPr lang="hr-HR" sz="2000" b="1" u="sng" kern="100" dirty="0" err="1">
                <a:ea typeface="Times New Roman" panose="02020603050405020304" pitchFamily="18" charset="0"/>
                <a:cs typeface="Calibri" panose="020F0502020204030204" pitchFamily="34" charset="0"/>
              </a:rPr>
              <a:t>-path</a:t>
            </a:r>
            <a:r>
              <a:rPr lang="hr-HR" sz="2000" b="1" u="sng" kern="100" dirty="0">
                <a:ea typeface="Times New Roman" panose="02020603050405020304" pitchFamily="18" charset="0"/>
                <a:cs typeface="Calibri" panose="020F0502020204030204" pitchFamily="34" charset="0"/>
              </a:rPr>
              <a:t> teorem)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 DFS šumi grafa G = (V, E), vrh </a:t>
            </a:r>
            <a:r>
              <a:rPr lang="hr-HR" sz="2000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je potomak od vrha </a:t>
            </a:r>
            <a:r>
              <a:rPr lang="hr-HR" sz="2000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ako i samo ako za vrijeme </a:t>
            </a:r>
            <a:r>
              <a:rPr lang="hr-HR" sz="2000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u.d</a:t>
            </a: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kada pretraga otkrije </a:t>
            </a:r>
            <a:r>
              <a:rPr lang="hr-HR" sz="2000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postoji put od </a:t>
            </a:r>
            <a:r>
              <a:rPr lang="hr-HR" sz="2000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do </a:t>
            </a:r>
            <a:r>
              <a:rPr lang="hr-HR" sz="2000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sadržan isključivo od bijelih vrhova.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hr-HR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68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4DACD0-2773-4975-A2FE-3BD5764E1F6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674507"/>
                <a:ext cx="11028751" cy="5756488"/>
              </a:xfrm>
            </p:spPr>
            <p:txBody>
              <a:bodyPr rtlCol="0"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2000" b="1" u="sng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Lema</a:t>
                </a:r>
                <a:endParaRPr lang="en-GB" sz="20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Neka su C i C' različite snažno povezane komponente usmjerenog grafa G = (V, E). Neka su </a:t>
                </a:r>
                <a:r>
                  <a:rPr lang="hr-HR" sz="2000" i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u</a:t>
                </a: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:r>
                  <a:rPr lang="hr-HR" sz="2000" i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ϵ</m:t>
                    </m:r>
                    <m: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C</m:t>
                    </m:r>
                  </m:oMath>
                </a14:m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i neka su </a:t>
                </a:r>
                <a:r>
                  <a:rPr lang="hr-HR" sz="2000" i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u'</a:t>
                </a: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:r>
                  <a:rPr lang="hr-HR" sz="2000" i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v'</a:t>
                </a: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ϵ</m:t>
                    </m:r>
                    <m: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C</m:t>
                    </m:r>
                    <m:r>
                      <a:rPr lang="hr-HR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i pretpostavimo da u G postoji put</a:t>
                </a:r>
                <a:r>
                  <a:rPr lang="hr-HR" sz="2000" i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u</a:t>
                </a: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-&gt; </a:t>
                </a:r>
                <a:r>
                  <a:rPr lang="hr-HR" sz="2000" i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u'</a:t>
                </a: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. Tada u G ne može postojati put </a:t>
                </a:r>
                <a:r>
                  <a:rPr lang="hr-HR" sz="2000" i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v'</a:t>
                </a: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-&gt; </a:t>
                </a:r>
                <a:r>
                  <a:rPr lang="hr-HR" sz="2000" i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hr-HR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2000" b="1" u="sng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Lema</a:t>
                </a:r>
                <a:r>
                  <a:rPr lang="hr-HR" sz="2000" b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                  </a:t>
                </a: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hr-HR" sz="2000" dirty="0"/>
                  <a:t>d(U) = min {</a:t>
                </a:r>
                <a:r>
                  <a:rPr lang="hr-HR" sz="2000" dirty="0" err="1"/>
                  <a:t>u.d</a:t>
                </a:r>
                <a:r>
                  <a:rPr lang="hr-HR" sz="2000" dirty="0"/>
                  <a:t>: 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000">
                        <a:latin typeface="Cambria Math" panose="02040503050406030204" pitchFamily="18" charset="0"/>
                      </a:rPr>
                      <m:t>ϵ</m:t>
                    </m:r>
                    <m:r>
                      <a:rPr lang="hr-HR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000">
                        <a:latin typeface="Cambria Math" panose="02040503050406030204" pitchFamily="18" charset="0"/>
                      </a:rPr>
                      <m:t>U</m:t>
                    </m:r>
                    <m:r>
                      <a:rPr lang="hr-HR" sz="2000">
                        <a:latin typeface="Cambria Math" panose="02040503050406030204" pitchFamily="18" charset="0"/>
                      </a:rPr>
                      <m:t>}</m:t>
                    </m:r>
                    <m:r>
                      <a:rPr lang="hr-HR" sz="20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000" dirty="0"/>
                  <a:t>i f(U) = </a:t>
                </a:r>
                <a:r>
                  <a:rPr lang="hr-HR" sz="2000" dirty="0" err="1"/>
                  <a:t>max</a:t>
                </a:r>
                <a:r>
                  <a:rPr lang="hr-HR" sz="2000" dirty="0"/>
                  <a:t>{</a:t>
                </a:r>
                <a:r>
                  <a:rPr lang="hr-HR" sz="2000" dirty="0" err="1"/>
                  <a:t>u.f</a:t>
                </a:r>
                <a:r>
                  <a:rPr lang="hr-HR" sz="2000" dirty="0"/>
                  <a:t>: 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000">
                        <a:latin typeface="Cambria Math" panose="02040503050406030204" pitchFamily="18" charset="0"/>
                      </a:rPr>
                      <m:t>ϵ</m:t>
                    </m:r>
                    <m:r>
                      <a:rPr lang="hr-HR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000">
                        <a:latin typeface="Cambria Math" panose="02040503050406030204" pitchFamily="18" charset="0"/>
                      </a:rPr>
                      <m:t>U</m:t>
                    </m:r>
                    <m:r>
                      <a:rPr lang="hr-HR" sz="200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GB" sz="20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Neka su C i C' različite snažno povezane komponente u usmjerenom grafu G = (V, E). Pretpostavimo da postoji brid (</a:t>
                </a:r>
                <a:r>
                  <a:rPr lang="hr-HR" sz="2000" i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u, v</a:t>
                </a: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ϵ</m:t>
                    </m:r>
                    <m: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E</m:t>
                    </m:r>
                  </m:oMath>
                </a14:m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, gdje je </a:t>
                </a:r>
                <a:r>
                  <a:rPr lang="hr-HR" sz="2000" i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u</a:t>
                </a: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ϵ</m:t>
                    </m:r>
                    <m: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C</m:t>
                    </m:r>
                    <m:r>
                      <a:rPr lang="hr-HR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i </a:t>
                </a:r>
                <a:r>
                  <a:rPr lang="hr-HR" sz="2000" i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ϵ</m:t>
                    </m:r>
                    <m: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C</m:t>
                    </m:r>
                    <m: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Tada vrijedi f(C') &gt; f(C).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2000" b="1" kern="1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Korolar</a:t>
                </a:r>
                <a:r>
                  <a:rPr lang="hr-HR" sz="2000" b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(!)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Neka su C i C' različite snažno povezane komponente u usmjerenom grafu G = (V, E), i pretpostavimo f(C) &gt; f(C'). Tada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hr-HR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ne sadrži brid (</a:t>
                </a:r>
                <a:r>
                  <a:rPr lang="hr-HR" sz="2000" i="1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v, u</a:t>
                </a:r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) takav da 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ϵ</m:t>
                    </m:r>
                  </m:oMath>
                </a14:m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C' i v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ϵ</m:t>
                    </m:r>
                  </m:oMath>
                </a14:m>
                <a:r>
                  <a:rPr lang="hr-HR" sz="20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C.</a:t>
                </a:r>
                <a:endParaRPr lang="en-GB" sz="20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4DACD0-2773-4975-A2FE-3BD5764E1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674507"/>
                <a:ext cx="11028751" cy="5756488"/>
              </a:xfrm>
              <a:blipFill>
                <a:blip r:embed="rId3"/>
                <a:stretch>
                  <a:fillRect l="-608" t="-530" r="-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F6CEDF-14BA-CF62-03DB-946BFDCF6F8A}"/>
              </a:ext>
            </a:extLst>
          </p:cNvPr>
          <p:cNvSpPr/>
          <p:nvPr/>
        </p:nvSpPr>
        <p:spPr>
          <a:xfrm>
            <a:off x="6352575" y="2407297"/>
            <a:ext cx="5262465" cy="475861"/>
          </a:xfrm>
          <a:prstGeom prst="rect">
            <a:avLst/>
          </a:prstGeom>
          <a:noFill/>
          <a:ln w="19050">
            <a:solidFill>
              <a:srgbClr val="FF95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7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4DACD0-2773-4975-A2FE-3BD5764E1F6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310614"/>
                <a:ext cx="11028751" cy="6146170"/>
              </a:xfrm>
            </p:spPr>
            <p:txBody>
              <a:bodyPr rtlCol="0">
                <a:normAutofit fontScale="70000" lnSpcReduction="20000"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2900" b="1" u="sng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Teorem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hr-HR" sz="29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Algoritam za pronalazak snažno povezanih komponenti ispravno generira snažno povezane komponente zadanog grafa G.</a:t>
                </a:r>
                <a:endParaRPr lang="en-GB" sz="29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hr-HR" sz="2900" u="sng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Dokaz: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hr-HR" sz="29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Indukcijom po broju DFS stabala pronađenih u DFS-u 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90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2900" b="0" i="0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2900" b="0" i="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hr-HR" sz="2900" b="0" i="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hr-HR" sz="2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hr-HR" sz="2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br>
                  <a:rPr lang="hr-HR" sz="2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hr-HR" sz="29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hr-HR" sz="2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0 trivijalno slijedi</a:t>
                </a:r>
                <a:br>
                  <a:rPr lang="hr-HR" sz="29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hr-HR" sz="29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Pretpostavimo da su prvih k stabala snažno povezane komponente. Promatramo (k+1)-o stablo: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hr-HR" sz="2900" dirty="0">
                    <a:effectLst/>
                    <a:ea typeface="Times New Roman" panose="02020603050405020304" pitchFamily="18" charset="0"/>
                  </a:rPr>
                  <a:t>Označimo korijen ovog stabla sa</a:t>
                </a:r>
                <a:r>
                  <a:rPr lang="hr-HR" sz="2900" i="1" dirty="0">
                    <a:effectLst/>
                    <a:ea typeface="Times New Roman" panose="02020603050405020304" pitchFamily="18" charset="0"/>
                  </a:rPr>
                  <a:t> u</a:t>
                </a:r>
                <a:r>
                  <a:rPr lang="hr-HR" sz="2900" dirty="0">
                    <a:effectLst/>
                    <a:ea typeface="Times New Roman" panose="02020603050405020304" pitchFamily="18" charset="0"/>
                  </a:rPr>
                  <a:t>, i neka je </a:t>
                </a:r>
                <a:r>
                  <a:rPr lang="hr-HR" sz="29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hr-HR" sz="2900" dirty="0">
                    <a:effectLst/>
                    <a:ea typeface="Times New Roman" panose="02020603050405020304" pitchFamily="18" charset="0"/>
                  </a:rPr>
                  <a:t> dio snažno povezane komponente C. Tada zbog načina kako DFS bira korijene (linija 3 u pseudo kodu) vrijedi </a:t>
                </a:r>
                <a:r>
                  <a:rPr lang="hr-HR" sz="2900" i="1" dirty="0" err="1">
                    <a:effectLst/>
                    <a:ea typeface="Times New Roman" panose="02020603050405020304" pitchFamily="18" charset="0"/>
                  </a:rPr>
                  <a:t>u.f</a:t>
                </a:r>
                <a:r>
                  <a:rPr lang="hr-HR" sz="2900" dirty="0">
                    <a:effectLst/>
                    <a:ea typeface="Times New Roman" panose="02020603050405020304" pitchFamily="18" charset="0"/>
                  </a:rPr>
                  <a:t> = f(C) &gt; f(C') za bilo koju snažno povezanu komponentu C' koja još nije otkrivena. Po pretpostavci indukcije za vrijeme kada DFS posjećuje vrh </a:t>
                </a:r>
                <a:r>
                  <a:rPr lang="hr-HR" sz="29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hr-HR" sz="2900" dirty="0">
                    <a:effectLst/>
                    <a:ea typeface="Times New Roman" panose="02020603050405020304" pitchFamily="18" charset="0"/>
                  </a:rPr>
                  <a:t>, svi ostali vrhovi iz C su bijeli. Po </a:t>
                </a:r>
                <a:r>
                  <a:rPr lang="hr-HR" sz="2900" i="1" dirty="0">
                    <a:effectLst/>
                    <a:ea typeface="Times New Roman" panose="02020603050405020304" pitchFamily="18" charset="0"/>
                  </a:rPr>
                  <a:t>White-</a:t>
                </a:r>
                <a:r>
                  <a:rPr lang="hr-HR" sz="2900" i="1" dirty="0" err="1">
                    <a:effectLst/>
                    <a:ea typeface="Times New Roman" panose="02020603050405020304" pitchFamily="18" charset="0"/>
                  </a:rPr>
                  <a:t>path</a:t>
                </a:r>
                <a:r>
                  <a:rPr lang="hr-HR" sz="2900" dirty="0">
                    <a:effectLst/>
                    <a:ea typeface="Times New Roman" panose="02020603050405020304" pitchFamily="18" charset="0"/>
                  </a:rPr>
                  <a:t> teoremu, svi ostali vrhovi iz C su potomci od </a:t>
                </a:r>
                <a:r>
                  <a:rPr lang="hr-HR" sz="29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hr-HR" sz="29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hr-HR" sz="2900" dirty="0" err="1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hr-HR" sz="2900" dirty="0">
                    <a:effectLst/>
                    <a:ea typeface="Times New Roman" panose="02020603050405020304" pitchFamily="18" charset="0"/>
                  </a:rPr>
                  <a:t> njegovom DFS stablu. Nadalje, zbog pretpostavke indukcije i </a:t>
                </a:r>
                <a:r>
                  <a:rPr lang="hr-HR" sz="2900" i="1" dirty="0" err="1">
                    <a:effectLst/>
                    <a:ea typeface="Times New Roman" panose="02020603050405020304" pitchFamily="18" charset="0"/>
                  </a:rPr>
                  <a:t>Korolara</a:t>
                </a:r>
                <a:r>
                  <a:rPr lang="hr-HR" sz="2900" i="1" dirty="0">
                    <a:effectLst/>
                    <a:ea typeface="Times New Roman" panose="02020603050405020304" pitchFamily="18" charset="0"/>
                  </a:rPr>
                  <a:t> 4.2</a:t>
                </a:r>
                <a:r>
                  <a:rPr lang="hr-HR" sz="2900" dirty="0">
                    <a:effectLst/>
                    <a:ea typeface="Times New Roman" panose="02020603050405020304" pitchFamily="18" charset="0"/>
                  </a:rPr>
                  <a:t>, svi bridovi iz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9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hr-HR" sz="2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hr-HR" sz="2900" dirty="0">
                    <a:effectLst/>
                    <a:ea typeface="Times New Roman" panose="02020603050405020304" pitchFamily="18" charset="0"/>
                  </a:rPr>
                  <a:t> koji izlaze iz C moraju ići u snažno povezanu komponentu koja je već bila posjećena. Dakle, nijedan vrh iz bilo koje komponente koja nije C nije potomak od </a:t>
                </a:r>
                <a:r>
                  <a:rPr lang="hr-HR" sz="29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hr-HR" sz="2900" dirty="0">
                    <a:effectLst/>
                    <a:ea typeface="Times New Roman" panose="02020603050405020304" pitchFamily="18" charset="0"/>
                  </a:rPr>
                  <a:t> tijekom DFS-a 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9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hr-HR" sz="2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hr-HR" sz="2900" dirty="0">
                    <a:effectLst/>
                    <a:ea typeface="Times New Roman" panose="02020603050405020304" pitchFamily="18" charset="0"/>
                  </a:rPr>
                  <a:t>. Dakle, vrhovi DFS stabla 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9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hr-HR" sz="2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hr-HR" sz="2900" dirty="0">
                    <a:effectLst/>
                    <a:ea typeface="Times New Roman" panose="02020603050405020304" pitchFamily="18" charset="0"/>
                  </a:rPr>
                  <a:t> čiji je korijen vrh u formiraju točno jednu snažno povezanu komponentu, čime je dokaz završen.</a:t>
                </a:r>
                <a:endParaRPr lang="hr-HR" sz="29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sz="20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20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4DACD0-2773-4975-A2FE-3BD5764E1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310614"/>
                <a:ext cx="11028751" cy="6146170"/>
              </a:xfrm>
              <a:blipFill>
                <a:blip r:embed="rId3"/>
                <a:stretch>
                  <a:fillRect l="-608" t="-1190" r="-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38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2800" dirty="0"/>
              <a:t> </a:t>
            </a:r>
            <a:r>
              <a:rPr lang="hr-HR" sz="2800" b="1" u="sng" dirty="0"/>
              <a:t>Vremenska složenost</a:t>
            </a:r>
            <a:endParaRPr lang="en-GB" sz="2800" b="1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181225"/>
            <a:ext cx="11280677" cy="3684588"/>
          </a:xfrm>
        </p:spPr>
        <p:txBody>
          <a:bodyPr rtlCol="0">
            <a:normAutofit/>
          </a:bodyPr>
          <a:lstStyle/>
          <a:p>
            <a:r>
              <a:rPr lang="hr-HR" dirty="0"/>
              <a:t>Algoritam se sastoji od 2 DFS-a a već smo pokazali da je složenost DFS-a</a:t>
            </a:r>
          </a:p>
          <a:p>
            <a:pPr marL="0" indent="0">
              <a:buNone/>
            </a:pPr>
            <a:r>
              <a:rPr lang="en-GB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Θ(V</a:t>
            </a:r>
            <a:r>
              <a:rPr lang="hr-HR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+ E)</a:t>
            </a:r>
            <a:br>
              <a:rPr lang="hr-HR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</a:br>
            <a:endParaRPr lang="hr-HR" dirty="0"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r>
              <a:rPr lang="hr-HR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Dakle, algoritam za pronalazak snažno povezanih komponenti ima linearnu složenost </a:t>
            </a:r>
            <a:r>
              <a:rPr lang="en-GB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Θ(V</a:t>
            </a:r>
            <a:r>
              <a:rPr lang="hr-HR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+ E)</a:t>
            </a:r>
          </a:p>
          <a:p>
            <a:endParaRPr lang="hr-HR" dirty="0"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 rtl="0"/>
            <a:endParaRPr lang="hr-HR" b="1" dirty="0"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 rtl="0"/>
            <a:endParaRPr lang="hr-HR" dirty="0">
              <a:latin typeface="Avenir Next LT Pro" panose="020B0504020202020204" pitchFamily="34" charset="0"/>
            </a:endParaRP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06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4. </a:t>
            </a:r>
            <a:r>
              <a:rPr lang="hr-HR" u="sng" dirty="0"/>
              <a:t>Implementacija i empirijska analiza</a:t>
            </a:r>
            <a:endParaRPr lang="en-GB" u="sng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omputer screen shot of code&#10;&#10;Description automatically generated">
            <a:extLst>
              <a:ext uri="{FF2B5EF4-FFF2-40B4-BE49-F238E27FC236}">
                <a16:creationId xmlns:a16="http://schemas.microsoft.com/office/drawing/2014/main" id="{7421E736-079B-8392-C944-1620BC185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61" y="2190814"/>
            <a:ext cx="4169814" cy="3948112"/>
          </a:xfrm>
          <a:prstGeom prst="rect">
            <a:avLst/>
          </a:prstGeom>
        </p:spPr>
      </p:pic>
      <p:pic>
        <p:nvPicPr>
          <p:cNvPr id="10" name="Picture 9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1CB55809-BC9B-AAD8-04FB-965B0701C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580" y="1690688"/>
            <a:ext cx="3848100" cy="45587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11A67E-988B-7B60-B8CC-D0351776CF22}"/>
              </a:ext>
            </a:extLst>
          </p:cNvPr>
          <p:cNvSpPr txBox="1"/>
          <p:nvPr/>
        </p:nvSpPr>
        <p:spPr>
          <a:xfrm>
            <a:off x="141408" y="1604059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Implementacija (C++):</a:t>
            </a:r>
          </a:p>
        </p:txBody>
      </p:sp>
    </p:spTree>
    <p:extLst>
      <p:ext uri="{BB962C8B-B14F-4D97-AF65-F5344CB8AC3E}">
        <p14:creationId xmlns:p14="http://schemas.microsoft.com/office/powerpoint/2010/main" val="42854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1493"/>
          </a:xfrm>
        </p:spPr>
        <p:txBody>
          <a:bodyPr rtlCol="0">
            <a:normAutofit/>
          </a:bodyPr>
          <a:lstStyle/>
          <a:p>
            <a:pPr rtl="0"/>
            <a:r>
              <a:rPr lang="hr-HR" sz="2800" dirty="0"/>
              <a:t> </a:t>
            </a:r>
            <a:r>
              <a:rPr lang="hr-HR" sz="2800" b="1" u="sng" dirty="0"/>
              <a:t>Testiranje brzine izvođenja</a:t>
            </a:r>
            <a:endParaRPr lang="en-GB" sz="2800" b="1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765282"/>
            <a:ext cx="11280677" cy="1669678"/>
          </a:xfrm>
        </p:spPr>
        <p:txBody>
          <a:bodyPr rtlCol="0">
            <a:normAutofit/>
          </a:bodyPr>
          <a:lstStyle/>
          <a:p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Specifikacije računala:</a:t>
            </a:r>
            <a:br>
              <a:rPr lang="hr-HR" sz="2000" b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hr-HR" sz="2000" b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sz="2000" b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PROCESOR</a:t>
            </a: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AMD </a:t>
            </a:r>
            <a:r>
              <a:rPr lang="hr-HR" sz="2000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Ryzen</a:t>
            </a: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3 3200U </a:t>
            </a:r>
            <a:r>
              <a:rPr lang="hr-HR" sz="2000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with</a:t>
            </a: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Radeon Vega Mobile </a:t>
            </a:r>
            <a:r>
              <a:rPr lang="hr-HR" sz="2000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Gfx</a:t>
            </a: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2.60 GHZ</a:t>
            </a:r>
            <a:b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sz="2000" b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RAM</a:t>
            </a: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8.00 GB</a:t>
            </a:r>
            <a:b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sz="2000" b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SISTEM</a:t>
            </a:r>
            <a:r>
              <a:rPr lang="hr-H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64-bitni operacijski sustav, procesor x64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 rtl="0"/>
            <a:endParaRPr lang="hr-HR" b="1" dirty="0"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 rtl="0"/>
            <a:endParaRPr lang="hr-HR" dirty="0">
              <a:latin typeface="Avenir Next LT Pro" panose="020B0504020202020204" pitchFamily="34" charset="0"/>
            </a:endParaRP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9C21EF-7673-CF5D-2F44-AC4C9CA6F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177674"/>
              </p:ext>
            </p:extLst>
          </p:nvPr>
        </p:nvGraphicFramePr>
        <p:xfrm>
          <a:off x="1733940" y="2434960"/>
          <a:ext cx="8724119" cy="247176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44824">
                  <a:extLst>
                    <a:ext uri="{9D8B030D-6E8A-4147-A177-3AD203B41FA5}">
                      <a16:colId xmlns:a16="http://schemas.microsoft.com/office/drawing/2014/main" val="3683639719"/>
                    </a:ext>
                  </a:extLst>
                </a:gridCol>
                <a:gridCol w="1733767">
                  <a:extLst>
                    <a:ext uri="{9D8B030D-6E8A-4147-A177-3AD203B41FA5}">
                      <a16:colId xmlns:a16="http://schemas.microsoft.com/office/drawing/2014/main" val="838658866"/>
                    </a:ext>
                  </a:extLst>
                </a:gridCol>
                <a:gridCol w="1755880">
                  <a:extLst>
                    <a:ext uri="{9D8B030D-6E8A-4147-A177-3AD203B41FA5}">
                      <a16:colId xmlns:a16="http://schemas.microsoft.com/office/drawing/2014/main" val="3943845726"/>
                    </a:ext>
                  </a:extLst>
                </a:gridCol>
                <a:gridCol w="1744824">
                  <a:extLst>
                    <a:ext uri="{9D8B030D-6E8A-4147-A177-3AD203B41FA5}">
                      <a16:colId xmlns:a16="http://schemas.microsoft.com/office/drawing/2014/main" val="3201911979"/>
                    </a:ext>
                  </a:extLst>
                </a:gridCol>
                <a:gridCol w="1744824">
                  <a:extLst>
                    <a:ext uri="{9D8B030D-6E8A-4147-A177-3AD203B41FA5}">
                      <a16:colId xmlns:a16="http://schemas.microsoft.com/office/drawing/2014/main" val="262182982"/>
                    </a:ext>
                  </a:extLst>
                </a:gridCol>
              </a:tblGrid>
              <a:tr h="39912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≈ 0.25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≈ 0.5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≈ 0.75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≈ 1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154047"/>
                  </a:ext>
                </a:extLst>
              </a:tr>
              <a:tr h="45305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n = 100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2 500</a:t>
                      </a:r>
                      <a:br>
                        <a:rPr lang="hr-HR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0.00035</a:t>
                      </a:r>
                      <a:endParaRPr lang="en-GB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5 000</a:t>
                      </a:r>
                      <a:b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0.00078</a:t>
                      </a:r>
                      <a:endParaRPr lang="hr-HR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7 500</a:t>
                      </a:r>
                      <a:b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0.00101</a:t>
                      </a:r>
                      <a:endParaRPr lang="hr-HR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10 000</a:t>
                      </a:r>
                      <a:b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0.00108</a:t>
                      </a:r>
                      <a:endParaRPr lang="hr-HR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560477"/>
                  </a:ext>
                </a:extLst>
              </a:tr>
              <a:tr h="453050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n </a:t>
                      </a:r>
                      <a:r>
                        <a:rPr lang="hr-HR" sz="1600" dirty="0"/>
                        <a:t>= 1 000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25 000</a:t>
                      </a:r>
                      <a:b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0.02189</a:t>
                      </a:r>
                      <a:endParaRPr lang="hr-HR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50 000</a:t>
                      </a:r>
                      <a:b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0.04676</a:t>
                      </a:r>
                      <a:endParaRPr lang="hr-HR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75 000</a:t>
                      </a:r>
                      <a:b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0.06921</a:t>
                      </a:r>
                      <a:endParaRPr lang="hr-HR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100 000</a:t>
                      </a:r>
                      <a:b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0.08304</a:t>
                      </a:r>
                      <a:endParaRPr lang="hr-HR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226027"/>
                  </a:ext>
                </a:extLst>
              </a:tr>
              <a:tr h="45305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n = 5 000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6 250 000</a:t>
                      </a:r>
                      <a:b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0.54682</a:t>
                      </a:r>
                      <a:endParaRPr lang="hr-HR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12 500 000</a:t>
                      </a:r>
                      <a:b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1.04922</a:t>
                      </a:r>
                      <a:endParaRPr lang="hr-HR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18 750 000</a:t>
                      </a:r>
                      <a:b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1.52119</a:t>
                      </a:r>
                      <a:endParaRPr lang="hr-HR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25 000 000</a:t>
                      </a:r>
                      <a:b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2.03830</a:t>
                      </a:r>
                      <a:endParaRPr lang="hr-HR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245132"/>
                  </a:ext>
                </a:extLst>
              </a:tr>
              <a:tr h="453050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n </a:t>
                      </a:r>
                      <a:r>
                        <a:rPr lang="hr-HR" sz="1600" dirty="0"/>
                        <a:t>= 10 000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25 000 000</a:t>
                      </a:r>
                      <a:b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2.03770</a:t>
                      </a:r>
                      <a:endParaRPr lang="hr-HR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50 000 000</a:t>
                      </a:r>
                      <a:b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4.07481</a:t>
                      </a:r>
                      <a:endParaRPr lang="hr-HR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75 000 000</a:t>
                      </a:r>
                      <a:b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6.29763</a:t>
                      </a:r>
                      <a:endParaRPr lang="hr-HR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|E| ≈ 100 000 000</a:t>
                      </a:r>
                      <a:br>
                        <a:rPr lang="hr-HR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= 8.47529</a:t>
                      </a:r>
                      <a:endParaRPr lang="hr-HR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7042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0785A1-F4EC-BF0E-8E95-BA2B5463FF6B}"/>
                  </a:ext>
                </a:extLst>
              </p:cNvPr>
              <p:cNvSpPr txBox="1"/>
              <p:nvPr/>
            </p:nvSpPr>
            <p:spPr>
              <a:xfrm>
                <a:off x="1733940" y="5026807"/>
                <a:ext cx="10246566" cy="1363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r-HR" b="1" kern="100" dirty="0">
                    <a:cs typeface="Calibri" panose="020F0502020204030204" pitchFamily="34" charset="0"/>
                  </a:rPr>
                  <a:t>n – broj vrhova 		d – gustoća grafa</a:t>
                </a:r>
                <a:br>
                  <a:rPr lang="hr-HR" kern="100" dirty="0">
                    <a:cs typeface="Calibri" panose="020F0502020204030204" pitchFamily="34" charset="0"/>
                  </a:rPr>
                </a:br>
                <a:endParaRPr lang="hr-HR" kern="100" dirty="0">
                  <a:cs typeface="Calibri" panose="020F0502020204030204" pitchFamily="34" charset="0"/>
                </a:endParaRPr>
              </a:p>
              <a:p>
                <a:r>
                  <a:rPr lang="hr-HR" kern="100" dirty="0">
                    <a:cs typeface="Calibri" panose="020F0502020204030204" pitchFamily="34" charset="0"/>
                  </a:rPr>
                  <a:t> Npr. Za n = 1 000, d </a:t>
                </a:r>
                <a:r>
                  <a:rPr lang="hr-HR" sz="1800" kern="1200" dirty="0">
                    <a:effectLst/>
                    <a:latin typeface="+mn-lt"/>
                    <a:ea typeface="+mn-ea"/>
                    <a:cs typeface="+mn-cs"/>
                  </a:rPr>
                  <a:t>≈ 0.5 vjerojatnost da je mogući brid sadržan u grafu je ≈ 0.5, tj. broj                 bridova  </a:t>
                </a:r>
                <a:r>
                  <a:rPr lang="hr-HR" sz="1800" dirty="0">
                    <a:effectLst/>
                    <a:ea typeface="Times New Roman" panose="02020603050405020304" pitchFamily="18" charset="0"/>
                  </a:rPr>
                  <a:t>|E| ≈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hr-H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hr-H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hr-H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hr-HR" sz="1800" dirty="0">
                    <a:effectLst/>
                    <a:ea typeface="Times New Roman" panose="02020603050405020304" pitchFamily="18" charset="0"/>
                  </a:rPr>
                  <a:t> ≈ 500 000.</a:t>
                </a:r>
                <a:r>
                  <a:rPr lang="hr-HR" sz="1800" kern="1200" dirty="0">
                    <a:effectLst/>
                  </a:rPr>
                  <a:t>  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0785A1-F4EC-BF0E-8E95-BA2B5463F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40" y="5026807"/>
                <a:ext cx="10246566" cy="1363387"/>
              </a:xfrm>
              <a:prstGeom prst="rect">
                <a:avLst/>
              </a:prstGeom>
              <a:blipFill>
                <a:blip r:embed="rId3"/>
                <a:stretch>
                  <a:fillRect l="-476" t="-2242" r="-1071" b="-2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23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197CAF5D-1002-EE3F-E411-0EDEC34EC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90" y="871287"/>
            <a:ext cx="8568560" cy="51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72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graph with a blue line&#10;&#10;Description automatically generated">
            <a:extLst>
              <a:ext uri="{FF2B5EF4-FFF2-40B4-BE49-F238E27FC236}">
                <a16:creationId xmlns:a16="http://schemas.microsoft.com/office/drawing/2014/main" id="{405EF8FE-B724-9804-C3E9-B1DBB3B7D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53" y="676276"/>
            <a:ext cx="9658893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6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Hvala na pažnji!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5E0EB-F1F4-436B-A218-93E100A6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lvl="0" rtl="0"/>
            <a:r>
              <a:rPr lang="hr-HR" dirty="0"/>
              <a:t>27/11/2023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06EF-9416-46F7-8230-B49EE126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lvl="0" rtl="0"/>
            <a:r>
              <a:rPr lang="hr-HR" dirty="0"/>
              <a:t>Snažno povezane komponente grafa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en-GB" smtClean="0"/>
              <a:pPr lvl="0" rtl="0"/>
              <a:t>19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3DB98-1280-E5EC-0D07-68B35BF4FBB7}"/>
              </a:ext>
            </a:extLst>
          </p:cNvPr>
          <p:cNvSpPr txBox="1"/>
          <p:nvPr/>
        </p:nvSpPr>
        <p:spPr>
          <a:xfrm>
            <a:off x="6096000" y="159573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Literatura:</a:t>
            </a:r>
          </a:p>
          <a:p>
            <a:endParaRPr lang="hr-HR" u="sng" dirty="0"/>
          </a:p>
          <a:p>
            <a:r>
              <a:rPr lang="hr-HR" sz="18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hr-HR" sz="1800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Introduction</a:t>
            </a:r>
            <a:r>
              <a:rPr lang="hr-HR" sz="1800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hr-HR" sz="1800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algorithms</a:t>
            </a:r>
            <a:r>
              <a:rPr lang="hr-HR" sz="1800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4th </a:t>
            </a:r>
            <a:r>
              <a:rPr lang="hr-HR" sz="1800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edition</a:t>
            </a:r>
            <a:r>
              <a:rPr lang="hr-HR" sz="1800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“ – Thomas H. </a:t>
            </a:r>
            <a:r>
              <a:rPr lang="hr-HR" sz="1800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Cormen</a:t>
            </a:r>
            <a:r>
              <a:rPr lang="hr-HR" sz="1800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Charles E. </a:t>
            </a:r>
            <a:r>
              <a:rPr lang="hr-HR" sz="1800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Leiserson</a:t>
            </a:r>
            <a:r>
              <a:rPr lang="hr-HR" sz="1800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Ronald </a:t>
            </a:r>
            <a:r>
              <a:rPr lang="hr-HR" sz="1800" i="1" kern="1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Rivest</a:t>
            </a:r>
            <a:r>
              <a:rPr lang="hr-HR" sz="1800" i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Clifford Stein</a:t>
            </a:r>
            <a:endParaRPr lang="en-GB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solidFill>
                  <a:srgbClr val="FFFFFF"/>
                </a:solidFill>
              </a:rPr>
              <a:t>Sadržaj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hr-HR" dirty="0"/>
              <a:t>Uvodni pojmovi i reprezentacija grafa</a:t>
            </a:r>
            <a:endParaRPr lang="en-GB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hr-HR" dirty="0"/>
              <a:t>Pretraživanje u dubinu</a:t>
            </a:r>
            <a:endParaRPr lang="en-GB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hr-HR" dirty="0"/>
              <a:t>Snažno povezane komponente grafa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hr-HR" dirty="0"/>
              <a:t>Implementacija i empirijska analiza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B647-084C-492D-A242-148BEA5B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B84E-2163-44C1-99D0-6F162AE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11385026" cy="1325880"/>
          </a:xfrm>
        </p:spPr>
        <p:txBody>
          <a:bodyPr rtlCol="0"/>
          <a:lstStyle/>
          <a:p>
            <a:pPr rtl="0"/>
            <a:r>
              <a:rPr lang="hr-HR" dirty="0"/>
              <a:t>1. </a:t>
            </a:r>
            <a:r>
              <a:rPr lang="hr-HR" u="sng" dirty="0"/>
              <a:t>Uvodni pojmovi i reprezentacija grafa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7B1E24-2840-4BB0-AE5A-2320A01CB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4181" y="1825625"/>
                <a:ext cx="6927633" cy="4352544"/>
              </a:xfrm>
            </p:spPr>
            <p:txBody>
              <a:bodyPr rtlCol="0">
                <a:normAutofit/>
              </a:bodyPr>
              <a:lstStyle/>
              <a:p>
                <a:pPr marL="342900" indent="-342900" rtl="0">
                  <a:buFont typeface="Arial" panose="020B0604020202020204" pitchFamily="34" charset="0"/>
                  <a:buChar char="•"/>
                </a:pPr>
                <a:endParaRPr lang="hr-HR" b="1" dirty="0"/>
              </a:p>
              <a:p>
                <a:pPr marL="342900" indent="-342900" rtl="0">
                  <a:buFont typeface="Arial" panose="020B0604020202020204" pitchFamily="34" charset="0"/>
                  <a:buChar char="•"/>
                </a:pPr>
                <a:r>
                  <a:rPr lang="hr-HR" b="1" dirty="0"/>
                  <a:t>Graf</a:t>
                </a:r>
                <a:r>
                  <a:rPr lang="hr-HR" dirty="0"/>
                  <a:t> je uređeni par skupova </a:t>
                </a:r>
                <a:r>
                  <a:rPr lang="hr-HR" b="1" dirty="0"/>
                  <a:t>(V, E) </a:t>
                </a:r>
                <a:r>
                  <a:rPr lang="hr-HR" dirty="0"/>
                  <a:t>gdje je V skup vrhova a E skup 2-podskupova od V koje zovemo bridovi.</a:t>
                </a:r>
                <a:br>
                  <a:rPr lang="hr-HR" dirty="0"/>
                </a:br>
                <a:endParaRPr lang="hr-HR" dirty="0"/>
              </a:p>
              <a:p>
                <a:pPr marL="342900" indent="-342900" rtl="0">
                  <a:buFont typeface="Arial" panose="020B0604020202020204" pitchFamily="34" charset="0"/>
                  <a:buChar char="•"/>
                </a:pPr>
                <a:r>
                  <a:rPr lang="hr-HR" b="1" dirty="0"/>
                  <a:t>Transponirani graf </a:t>
                </a:r>
                <a:r>
                  <a:rPr lang="hr-HR" dirty="0"/>
                  <a:t>grafa G definiramo kao:</a:t>
                </a:r>
                <a:br>
                  <a:rPr lang="hr-HR" dirty="0"/>
                </a:br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r-HR" sz="2000" b="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hr-HR" sz="20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hr-HR" sz="20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GB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r-HR" sz="2000" b="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hr-HR" sz="2000" b="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hr-HR" sz="2000" kern="100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gdje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20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hr-HR" sz="20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{(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𝜖</m:t>
                    </m:r>
                    <m:r>
                      <a:rPr lang="hr-HR" sz="2000" b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(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𝜖</m:t>
                    </m:r>
                    <m:r>
                      <a:rPr lang="hr-HR" sz="2000" b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r-HR" sz="20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GB" sz="2000" kern="100" dirty="0">
                  <a:effectLst/>
                  <a:latin typeface="Avenir Next LT Pro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rtl="0">
                  <a:buFont typeface="Arial" panose="020B0604020202020204" pitchFamily="34" charset="0"/>
                  <a:buChar char="•"/>
                </a:pPr>
                <a:endParaRPr lang="hr-HR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7B1E24-2840-4BB0-AE5A-2320A01CB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181" y="1825625"/>
                <a:ext cx="6927633" cy="4352544"/>
              </a:xfrm>
              <a:blipFill>
                <a:blip r:embed="rId3"/>
                <a:stretch>
                  <a:fillRect l="-1232" r="-1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01CAB10-68AF-4904-BD59-D332B29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081C2D-3551-8FB7-8765-496EBC02C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803" y="1299411"/>
            <a:ext cx="4741197" cy="21295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C2759E-3026-CA1D-BE4F-41FA545C0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803" y="3607182"/>
            <a:ext cx="4741197" cy="21295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931FCCC7-D61B-EFA6-2536-70B0C0D278BB}"/>
              </a:ext>
            </a:extLst>
          </p:cNvPr>
          <p:cNvSpPr/>
          <p:nvPr/>
        </p:nvSpPr>
        <p:spPr>
          <a:xfrm rot="10800000">
            <a:off x="8741855" y="4151914"/>
            <a:ext cx="756000" cy="2052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63162322-745E-E3B2-EB69-D6D8EA592775}"/>
              </a:ext>
            </a:extLst>
          </p:cNvPr>
          <p:cNvSpPr/>
          <p:nvPr/>
        </p:nvSpPr>
        <p:spPr>
          <a:xfrm rot="16200000">
            <a:off x="8151694" y="4730030"/>
            <a:ext cx="756000" cy="2052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E7F68D4-A877-D79F-EDE5-200014AC4C61}"/>
              </a:ext>
            </a:extLst>
          </p:cNvPr>
          <p:cNvSpPr/>
          <p:nvPr/>
        </p:nvSpPr>
        <p:spPr>
          <a:xfrm rot="8173182">
            <a:off x="8506591" y="4713941"/>
            <a:ext cx="1224000" cy="216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4685F6B1-5DD3-B65D-6321-804CD4A8ADF8}"/>
              </a:ext>
            </a:extLst>
          </p:cNvPr>
          <p:cNvSpPr/>
          <p:nvPr/>
        </p:nvSpPr>
        <p:spPr>
          <a:xfrm rot="18960000">
            <a:off x="9691892" y="4723027"/>
            <a:ext cx="1224000" cy="216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BF71383-D5B7-4095-E115-54481595436C}"/>
              </a:ext>
            </a:extLst>
          </p:cNvPr>
          <p:cNvSpPr/>
          <p:nvPr/>
        </p:nvSpPr>
        <p:spPr>
          <a:xfrm rot="16200000">
            <a:off x="9332749" y="4738326"/>
            <a:ext cx="756000" cy="2052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F3E7B158-2268-2D7B-F23E-F7F03424830D}"/>
              </a:ext>
            </a:extLst>
          </p:cNvPr>
          <p:cNvSpPr/>
          <p:nvPr/>
        </p:nvSpPr>
        <p:spPr>
          <a:xfrm rot="21600000">
            <a:off x="8737106" y="5297551"/>
            <a:ext cx="756000" cy="2052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26FC7529-9473-77D5-6E56-53BCBD04A3DE}"/>
              </a:ext>
            </a:extLst>
          </p:cNvPr>
          <p:cNvSpPr/>
          <p:nvPr/>
        </p:nvSpPr>
        <p:spPr>
          <a:xfrm rot="16200000">
            <a:off x="10505381" y="4737318"/>
            <a:ext cx="756000" cy="2052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9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7" y="1482060"/>
            <a:ext cx="5806440" cy="4352544"/>
          </a:xfrm>
        </p:spPr>
        <p:txBody>
          <a:bodyPr rtlCol="0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hr-HR" dirty="0"/>
              <a:t>Za reprezentaciju koristit ćemo tzv. liste susjedstva (</a:t>
            </a:r>
            <a:r>
              <a:rPr lang="hr-HR" i="1" dirty="0" err="1"/>
              <a:t>adjacency</a:t>
            </a:r>
            <a:r>
              <a:rPr lang="hr-HR" i="1" dirty="0"/>
              <a:t> </a:t>
            </a:r>
            <a:r>
              <a:rPr lang="hr-HR" i="1" dirty="0" err="1"/>
              <a:t>lists</a:t>
            </a:r>
            <a:r>
              <a:rPr lang="hr-HR" i="1" dirty="0"/>
              <a:t>) </a:t>
            </a:r>
            <a:r>
              <a:rPr lang="hr-HR" dirty="0"/>
              <a:t>- niz vrhova s jednom povezanom listom za svaki vrh.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hr-HR" dirty="0"/>
              <a:t>Za </a:t>
            </a:r>
            <a:r>
              <a:rPr lang="hr-HR" i="1" dirty="0"/>
              <a:t>u</a:t>
            </a:r>
            <a:r>
              <a:rPr lang="hr-HR" dirty="0"/>
              <a:t> </a:t>
            </a:r>
            <a:r>
              <a:rPr lang="hr-HR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ϵ </a:t>
            </a:r>
            <a:r>
              <a:rPr lang="hr-HR" dirty="0">
                <a:latin typeface="Avenir Next LT Pro" panose="020B0504020202020204" pitchFamily="34" charset="0"/>
                <a:ea typeface="Calibri" panose="020F0502020204030204" pitchFamily="34" charset="0"/>
              </a:rPr>
              <a:t>V vezana lista </a:t>
            </a:r>
            <a:r>
              <a:rPr lang="hr-HR" i="1" dirty="0" err="1">
                <a:latin typeface="Avenir Next LT Pro" panose="020B0504020202020204" pitchFamily="34" charset="0"/>
                <a:ea typeface="Calibri" panose="020F0502020204030204" pitchFamily="34" charset="0"/>
              </a:rPr>
              <a:t>Adj</a:t>
            </a:r>
            <a:r>
              <a:rPr lang="hr-HR" i="1" dirty="0">
                <a:latin typeface="Avenir Next LT Pro" panose="020B0504020202020204" pitchFamily="34" charset="0"/>
                <a:ea typeface="Calibri" panose="020F0502020204030204" pitchFamily="34" charset="0"/>
              </a:rPr>
              <a:t>[u] </a:t>
            </a:r>
            <a:r>
              <a:rPr lang="hr-HR" dirty="0">
                <a:latin typeface="Avenir Next LT Pro" panose="020B0504020202020204" pitchFamily="34" charset="0"/>
                <a:ea typeface="Calibri" panose="020F0502020204030204" pitchFamily="34" charset="0"/>
              </a:rPr>
              <a:t>sadrži sve susjedne vrhove od </a:t>
            </a:r>
            <a:r>
              <a:rPr lang="hr-HR" i="1" dirty="0">
                <a:latin typeface="Avenir Next LT Pro" panose="020B0504020202020204" pitchFamily="34" charset="0"/>
                <a:ea typeface="Calibri" panose="020F0502020204030204" pitchFamily="34" charset="0"/>
              </a:rPr>
              <a:t>u</a:t>
            </a:r>
            <a:r>
              <a:rPr lang="hr-HR" dirty="0">
                <a:latin typeface="Avenir Next LT Pro" panose="020B0504020202020204" pitchFamily="34" charset="0"/>
                <a:ea typeface="Calibri" panose="020F0502020204030204" pitchFamily="34" charset="0"/>
              </a:rPr>
              <a:t>.</a:t>
            </a:r>
            <a:endParaRPr lang="en-GB" dirty="0">
              <a:latin typeface="Avenir Next LT Pro" panose="020B05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01CAB10-68AF-4904-BD59-D332B29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081C2D-3551-8FB7-8765-496EBC02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545" y="441009"/>
            <a:ext cx="4465958" cy="20821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738A6A-0E07-7968-2C03-6240F3C6D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836" y="2836803"/>
            <a:ext cx="4185375" cy="29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2. </a:t>
            </a:r>
            <a:r>
              <a:rPr lang="hr-HR" u="sng" dirty="0"/>
              <a:t>Pretraživanje u dubinu (</a:t>
            </a:r>
            <a:r>
              <a:rPr lang="hr-HR" i="1" u="sng" dirty="0" err="1"/>
              <a:t>depth-first</a:t>
            </a:r>
            <a:r>
              <a:rPr lang="hr-HR" i="1" u="sng" dirty="0"/>
              <a:t> </a:t>
            </a:r>
            <a:r>
              <a:rPr lang="hr-HR" i="1" u="sng" dirty="0" err="1"/>
              <a:t>search</a:t>
            </a:r>
            <a:r>
              <a:rPr lang="hr-HR" u="sng" dirty="0"/>
              <a:t>)</a:t>
            </a:r>
            <a:endParaRPr lang="en-GB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181225"/>
            <a:ext cx="5157787" cy="3684588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Pretražuje dublje u grafu kad god je moguće, pa se vraća na vrhove koji još imaju neotkrivenih susjeda</a:t>
            </a:r>
            <a:endParaRPr lang="en-GB" dirty="0"/>
          </a:p>
          <a:p>
            <a:pPr rtl="0"/>
            <a:r>
              <a:rPr lang="hr-HR" dirty="0"/>
              <a:t>Koristi bojanje vrhova:</a:t>
            </a:r>
            <a:br>
              <a:rPr lang="hr-HR" dirty="0"/>
            </a:br>
            <a:br>
              <a:rPr lang="hr-HR" dirty="0"/>
            </a:br>
            <a:r>
              <a:rPr lang="hr-HR" b="1" dirty="0"/>
              <a:t>bijela</a:t>
            </a:r>
            <a:r>
              <a:rPr lang="hr-HR" dirty="0"/>
              <a:t> – inicijalna boja</a:t>
            </a:r>
            <a:br>
              <a:rPr lang="hr-HR" dirty="0"/>
            </a:br>
            <a:r>
              <a:rPr lang="hr-HR" b="1" dirty="0"/>
              <a:t>siva</a:t>
            </a:r>
            <a:r>
              <a:rPr lang="hr-HR" dirty="0"/>
              <a:t> – vrh je otkriven</a:t>
            </a:r>
            <a:br>
              <a:rPr lang="hr-HR" dirty="0"/>
            </a:br>
            <a:r>
              <a:rPr lang="hr-HR" b="1" dirty="0"/>
              <a:t>crna</a:t>
            </a:r>
            <a:r>
              <a:rPr lang="hr-HR" dirty="0"/>
              <a:t> – vrh je završen (otkriveni su mu svi susjedi)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905CD03-9B40-4AA4-B6AB-5B38436AB901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0612" y="2181225"/>
                <a:ext cx="5183188" cy="3851275"/>
              </a:xfrm>
            </p:spPr>
            <p:txBody>
              <a:bodyPr rtlCol="0">
                <a:normAutofit/>
              </a:bodyPr>
              <a:lstStyle/>
              <a:p>
                <a:pPr rtl="0"/>
                <a:r>
                  <a:rPr lang="hr-HR" dirty="0"/>
                  <a:t>Sprema vremenske oznake za </a:t>
                </a:r>
                <a:r>
                  <a:rPr lang="hr-HR" i="1" dirty="0"/>
                  <a:t>v</a:t>
                </a:r>
                <a:br>
                  <a:rPr lang="hr-HR" dirty="0"/>
                </a:br>
                <a:br>
                  <a:rPr lang="hr-HR" dirty="0"/>
                </a:br>
                <a:r>
                  <a:rPr lang="hr-HR" i="1" dirty="0" err="1"/>
                  <a:t>v.d</a:t>
                </a:r>
                <a:r>
                  <a:rPr lang="hr-HR" i="1" dirty="0"/>
                  <a:t> </a:t>
                </a:r>
                <a:r>
                  <a:rPr lang="hr-HR" dirty="0"/>
                  <a:t>– kada je vrh otkriven</a:t>
                </a:r>
                <a:br>
                  <a:rPr lang="hr-HR" dirty="0"/>
                </a:br>
                <a:r>
                  <a:rPr lang="hr-HR" i="1" dirty="0" err="1"/>
                  <a:t>v.f</a:t>
                </a:r>
                <a:r>
                  <a:rPr lang="hr-HR" i="1" dirty="0"/>
                  <a:t> </a:t>
                </a:r>
                <a:r>
                  <a:rPr lang="hr-HR" dirty="0"/>
                  <a:t>– kada je vrh završen</a:t>
                </a:r>
                <a:br>
                  <a:rPr lang="hr-HR" dirty="0"/>
                </a:br>
                <a:endParaRPr lang="hr-HR" dirty="0"/>
              </a:p>
              <a:p>
                <a:pPr rtl="0"/>
                <a:r>
                  <a:rPr lang="hr-HR" dirty="0"/>
                  <a:t>Postavlja </a:t>
                </a:r>
                <a:r>
                  <a:rPr lang="hr-HR" i="1" dirty="0"/>
                  <a:t>v.</a:t>
                </a:r>
                <a:r>
                  <a:rPr lang="hr-HR" sz="18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hr-HR" i="1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π = u </a:t>
                </a:r>
                <a:r>
                  <a:rPr lang="hr-HR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ako je </a:t>
                </a:r>
                <a:r>
                  <a:rPr lang="hr-HR" i="1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v</a:t>
                </a:r>
                <a:r>
                  <a:rPr lang="hr-HR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 otkriven iz susjedne liste od </a:t>
                </a:r>
                <a:r>
                  <a:rPr lang="hr-HR" i="1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u</a:t>
                </a:r>
                <a:r>
                  <a:rPr lang="hr-HR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pPr rtl="0"/>
                <a:r>
                  <a:rPr lang="hr-HR" dirty="0">
                    <a:latin typeface="Avenir Next LT Pro" panose="020B0504020202020204" pitchFamily="34" charset="0"/>
                  </a:rPr>
                  <a:t>Kreira graf (šumu) G = </a:t>
                </a:r>
                <a:r>
                  <a:rPr lang="hr-HR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(V,</a:t>
                </a:r>
                <a14:m>
                  <m:oMath xmlns:m="http://schemas.openxmlformats.org/officeDocument/2006/math">
                    <m:r>
                      <a:rPr lang="hr-H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hr-H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π</m:t>
                        </m:r>
                        <m:r>
                          <a:rPr lang="hr-H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hr-HR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) </a:t>
                </a:r>
                <a:br>
                  <a:rPr lang="hr-HR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</a:br>
                <a:endParaRPr lang="hr-HR" dirty="0">
                  <a:effectLst/>
                  <a:latin typeface="Avenir Next LT Pro" panose="020B050402020202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r-HR" sz="1800" kern="1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hr-H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hr-H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𝜋</m:t>
                        </m:r>
                        <m:r>
                          <a:rPr lang="hr-H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hr-H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 {(</m:t>
                    </m:r>
                    <m:r>
                      <a:rPr lang="hr-H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hr-H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hr-HR" sz="2000" i="1" kern="100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π, v): v </a:t>
                </a:r>
                <a14:m>
                  <m:oMath xmlns:m="http://schemas.openxmlformats.org/officeDocument/2006/math">
                    <m:r>
                      <a:rPr lang="hr-HR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𝜖</m:t>
                    </m:r>
                  </m:oMath>
                </a14:m>
                <a:r>
                  <a:rPr lang="hr-HR" sz="2000" i="1" kern="100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V i v</a:t>
                </a:r>
                <a:r>
                  <a:rPr lang="hr-HR" sz="2000" i="1" kern="100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r-HR" sz="2000" i="1" kern="100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π ≠ 0}</a:t>
                </a:r>
                <a:endParaRPr lang="en-GB" sz="2000" kern="100" dirty="0">
                  <a:effectLst/>
                  <a:latin typeface="Avenir Next LT Pro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rtl="0"/>
                <a:endParaRPr lang="hr-HR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905CD03-9B40-4AA4-B6AB-5B38436AB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0612" y="2181225"/>
                <a:ext cx="5183188" cy="3851275"/>
              </a:xfrm>
              <a:blipFill>
                <a:blip r:embed="rId3"/>
                <a:stretch>
                  <a:fillRect l="-1528" t="-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91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812" y="1545034"/>
            <a:ext cx="4911044" cy="3767932"/>
          </a:xfrm>
          <a:solidFill>
            <a:schemeClr val="bg1"/>
          </a:solidFill>
          <a:ln w="57150">
            <a:solidFill>
              <a:srgbClr val="2CC2B3"/>
            </a:solidFill>
          </a:ln>
        </p:spPr>
        <p:txBody>
          <a:bodyPr rtlCol="0">
            <a:normAutofit lnSpcReduction="10000"/>
          </a:bodyPr>
          <a:lstStyle/>
          <a:p>
            <a:pPr rtl="0"/>
            <a:r>
              <a:rPr lang="hr-HR" b="1" u="sng" dirty="0"/>
              <a:t>DFS (G)</a:t>
            </a:r>
            <a:br>
              <a:rPr lang="hr-HR" b="1" dirty="0"/>
            </a:br>
            <a:endParaRPr lang="hr-HR" b="1" dirty="0"/>
          </a:p>
          <a:p>
            <a:pPr marL="0" indent="0" rtl="0">
              <a:buNone/>
            </a:pPr>
            <a:r>
              <a:rPr lang="hr-HR" dirty="0">
                <a:latin typeface="Cormorant Infant" panose="00000500000000000000" pitchFamily="2" charset="0"/>
              </a:rPr>
              <a:t>1     </a:t>
            </a:r>
            <a:r>
              <a:rPr lang="hr-HR" b="1" dirty="0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each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vertex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hr-HR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ϵ G.V</a:t>
            </a:r>
          </a:p>
          <a:p>
            <a:pPr marL="457200" indent="-457200" rtl="0">
              <a:buAutoNum type="arabicPlain" startAt="2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u.color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= WHITE</a:t>
            </a:r>
          </a:p>
          <a:p>
            <a:pPr marL="457200" indent="-457200">
              <a:buFont typeface="Arial" panose="020B0604020202020204" pitchFamily="34" charset="0"/>
              <a:buAutoNum type="arabicPlain" startAt="2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     u.</a:t>
            </a:r>
            <a:r>
              <a:rPr lang="hr-HR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π </a:t>
            </a:r>
            <a:r>
              <a:rPr lang="hr-HR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hr-HR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NULL</a:t>
            </a:r>
          </a:p>
          <a:p>
            <a:pPr marL="457200" indent="-457200">
              <a:buFont typeface="Arial" panose="020B0604020202020204" pitchFamily="34" charset="0"/>
              <a:buAutoNum type="arabicPlain" startAt="2"/>
            </a:pP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time = 0</a:t>
            </a:r>
          </a:p>
          <a:p>
            <a:pPr marL="457200" indent="-457200">
              <a:buFont typeface="Arial" panose="020B0604020202020204" pitchFamily="34" charset="0"/>
              <a:buAutoNum type="arabicPlain" startAt="2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hr-HR" b="1" dirty="0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each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vertex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hr-HR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ϵ G.V</a:t>
            </a:r>
          </a:p>
          <a:p>
            <a:pPr marL="457200" indent="-457200">
              <a:buFont typeface="Arial" panose="020B0604020202020204" pitchFamily="34" charset="0"/>
              <a:buAutoNum type="arabicPlain" startAt="2"/>
            </a:pP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</a:t>
            </a:r>
            <a:r>
              <a:rPr lang="hr-HR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if</a:t>
            </a: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u.color</a:t>
            </a: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 ==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WHITE</a:t>
            </a:r>
          </a:p>
          <a:p>
            <a:pPr marL="457200" indent="-457200">
              <a:buFont typeface="Arial" panose="020B0604020202020204" pitchFamily="34" charset="0"/>
              <a:buAutoNum type="arabicPlain" startAt="2"/>
            </a:pP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DFS-VISIT(G, u)</a:t>
            </a: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5CD03-9B40-4AA4-B6AB-5B38436AB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944943"/>
            <a:ext cx="5183188" cy="4968114"/>
          </a:xfrm>
          <a:ln w="57150">
            <a:solidFill>
              <a:srgbClr val="FF9514"/>
            </a:solidFill>
          </a:ln>
        </p:spPr>
        <p:txBody>
          <a:bodyPr rtlCol="0">
            <a:normAutofit lnSpcReduction="10000"/>
          </a:bodyPr>
          <a:lstStyle/>
          <a:p>
            <a:pPr rtl="0"/>
            <a:r>
              <a:rPr lang="hr-HR" b="1" u="sng" dirty="0">
                <a:latin typeface="Avenir Next LT Pro" panose="020B0504020202020204" pitchFamily="34" charset="0"/>
              </a:rPr>
              <a:t>DFS-VISIT(G, u)</a:t>
            </a:r>
            <a:br>
              <a:rPr lang="hr-HR" b="1" dirty="0">
                <a:latin typeface="Avenir Next LT Pro" panose="020B0504020202020204" pitchFamily="34" charset="0"/>
              </a:rPr>
            </a:br>
            <a:endParaRPr lang="hr-HR" b="1" dirty="0">
              <a:latin typeface="Avenir Next LT Pro" panose="020B0504020202020204" pitchFamily="34" charset="0"/>
            </a:endParaRPr>
          </a:p>
          <a:p>
            <a:pPr marL="457200" indent="-457200" rtl="0">
              <a:buAutoNum type="arabicPlain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time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time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+ 1</a:t>
            </a:r>
          </a:p>
          <a:p>
            <a:pPr marL="457200" indent="-457200" rtl="0">
              <a:buAutoNum type="arabicPlain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u.d</a:t>
            </a: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= time</a:t>
            </a:r>
          </a:p>
          <a:p>
            <a:pPr marL="457200" indent="-457200" rtl="0">
              <a:buAutoNum type="arabicPlain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u. </a:t>
            </a:r>
            <a:r>
              <a:rPr lang="hr-HR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color</a:t>
            </a: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= GRAY</a:t>
            </a:r>
          </a:p>
          <a:p>
            <a:pPr marL="457200" indent="-457200" rtl="0">
              <a:buAutoNum type="arabicPlain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b="1" dirty="0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each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vertex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G.Adj</a:t>
            </a: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[u]</a:t>
            </a:r>
          </a:p>
          <a:p>
            <a:pPr marL="457200" indent="-457200" rtl="0">
              <a:buAutoNum type="arabicPlain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     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if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v.color</a:t>
            </a: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== WHITE</a:t>
            </a:r>
          </a:p>
          <a:p>
            <a:pPr marL="457200" indent="-457200">
              <a:buFont typeface="Arial" panose="020B0604020202020204" pitchFamily="34" charset="0"/>
              <a:buAutoNum type="arabicPlain"/>
            </a:pP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      v.</a:t>
            </a:r>
            <a:r>
              <a:rPr lang="hr-HR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π </a:t>
            </a:r>
            <a:r>
              <a:rPr lang="hr-HR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= u</a:t>
            </a:r>
          </a:p>
          <a:p>
            <a:pPr marL="457200" indent="-457200">
              <a:buFont typeface="Arial" panose="020B0604020202020204" pitchFamily="34" charset="0"/>
              <a:buAutoNum type="arabicPlain"/>
            </a:pP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DFS-VISIT(G, v)</a:t>
            </a:r>
          </a:p>
          <a:p>
            <a:pPr marL="457200" indent="-457200">
              <a:buFont typeface="Arial" panose="020B0604020202020204" pitchFamily="34" charset="0"/>
              <a:buAutoNum type="arabicPlain"/>
            </a:pPr>
            <a:r>
              <a:rPr lang="hr-HR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 time = time + 1</a:t>
            </a:r>
          </a:p>
          <a:p>
            <a:pPr marL="457200" indent="-457200">
              <a:buFont typeface="Arial" panose="020B0604020202020204" pitchFamily="34" charset="0"/>
              <a:buAutoNum type="arabicPlain"/>
            </a:pP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hr-HR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u.f</a:t>
            </a:r>
            <a:r>
              <a:rPr lang="hr-HR" i="1" dirty="0">
                <a:latin typeface="Cambria Math" panose="02040503050406030204" pitchFamily="18" charset="0"/>
                <a:ea typeface="Cambria Math" panose="02040503050406030204" pitchFamily="18" charset="0"/>
              </a:rPr>
              <a:t> = time</a:t>
            </a:r>
          </a:p>
          <a:p>
            <a:pPr marL="457200" indent="-457200">
              <a:buFont typeface="Arial" panose="020B0604020202020204" pitchFamily="34" charset="0"/>
              <a:buAutoNum type="arabicPlain"/>
            </a:pPr>
            <a:r>
              <a:rPr lang="hr-HR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hr-HR" i="1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u.color</a:t>
            </a:r>
            <a:r>
              <a:rPr lang="hr-HR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hr-HR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BLACK</a:t>
            </a:r>
          </a:p>
          <a:p>
            <a:pPr marL="457200" indent="-457200" rtl="0">
              <a:buAutoNum type="arabicPlain"/>
            </a:pPr>
            <a:endParaRPr lang="hr-HR" dirty="0">
              <a:latin typeface="Avenir Next LT Pro" panose="020B0504020202020204" pitchFamily="34" charset="0"/>
            </a:endParaRP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2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raphs - Depth-first search: cycle finding - Competitive Programming |  INGInious">
            <a:extLst>
              <a:ext uri="{FF2B5EF4-FFF2-40B4-BE49-F238E27FC236}">
                <a16:creationId xmlns:a16="http://schemas.microsoft.com/office/drawing/2014/main" id="{9DCDA4D5-3077-DD0F-E329-12744AC94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2029700"/>
            <a:ext cx="88106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A2F568-2828-9DE0-5863-3D645BB91D29}"/>
              </a:ext>
            </a:extLst>
          </p:cNvPr>
          <p:cNvSpPr txBox="1"/>
          <p:nvPr/>
        </p:nvSpPr>
        <p:spPr>
          <a:xfrm>
            <a:off x="1690687" y="11356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hr-HR" b="1" dirty="0"/>
              <a:t>Vizualizacija DFS-a:</a:t>
            </a:r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D2CDC-8831-9EE0-AF15-BA42EB7FC870}"/>
              </a:ext>
            </a:extLst>
          </p:cNvPr>
          <p:cNvSpPr txBox="1"/>
          <p:nvPr/>
        </p:nvSpPr>
        <p:spPr>
          <a:xfrm>
            <a:off x="1839951" y="5519854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hlinkClick r:id="rId4"/>
              </a:rPr>
              <a:t>Izvor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8518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2800" dirty="0"/>
              <a:t> </a:t>
            </a:r>
            <a:r>
              <a:rPr lang="hr-HR" sz="2800" b="1" u="sng" dirty="0"/>
              <a:t>Vremenska složenost DFS-a</a:t>
            </a:r>
            <a:endParaRPr lang="en-GB" sz="2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4DACD0-2773-4975-A2FE-3BD5764E1F6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2181225"/>
                <a:ext cx="11280677" cy="3684588"/>
              </a:xfrm>
            </p:spPr>
            <p:txBody>
              <a:bodyPr rtlCol="0">
                <a:normAutofit/>
              </a:bodyPr>
              <a:lstStyle/>
              <a:p>
                <a:pPr rtl="0"/>
                <a:r>
                  <a:rPr lang="hr-HR" dirty="0"/>
                  <a:t>Linije 1-3 i 5-7 (isključujući vrijeme potrebno za DFS-VISIT) : </a:t>
                </a:r>
                <a:r>
                  <a:rPr lang="en-GB" dirty="0">
                    <a:effectLst/>
                    <a:latin typeface="Avenir Next LT Pro" panose="020B0504020202020204" pitchFamily="34" charset="0"/>
                    <a:ea typeface="Calibri" panose="020F0502020204030204" pitchFamily="34" charset="0"/>
                  </a:rPr>
                  <a:t>Θ(V</a:t>
                </a:r>
                <a:r>
                  <a:rPr lang="hr-HR" dirty="0">
                    <a:effectLst/>
                    <a:latin typeface="Avenir Next LT Pro" panose="020B0504020202020204" pitchFamily="34" charset="0"/>
                    <a:ea typeface="Calibri" panose="020F0502020204030204" pitchFamily="34" charset="0"/>
                  </a:rPr>
                  <a:t>)</a:t>
                </a:r>
              </a:p>
              <a:p>
                <a:pPr rtl="0"/>
                <a:r>
                  <a:rPr lang="hr-HR" dirty="0">
                    <a:latin typeface="Avenir Next LT Pro" panose="020B0504020202020204" pitchFamily="34" charset="0"/>
                    <a:ea typeface="Calibri" panose="020F0502020204030204" pitchFamily="34" charset="0"/>
                  </a:rPr>
                  <a:t>DFS-VISIT se poziva točno jednom za svaki vrh v:</a:t>
                </a:r>
              </a:p>
              <a:p>
                <a:pPr rtl="0"/>
                <a:endParaRPr lang="hr-HR" dirty="0">
                  <a:latin typeface="Avenir Next LT Pro" panose="020B0504020202020204" pitchFamily="34" charset="0"/>
                  <a:ea typeface="Calibri" panose="020F0502020204030204" pitchFamily="34" charset="0"/>
                </a:endParaRPr>
              </a:p>
              <a:p>
                <a:pPr lvl="2"/>
                <a:r>
                  <a:rPr lang="hr-HR" sz="2400" dirty="0">
                    <a:effectLst/>
                    <a:latin typeface="Avenir Next LT Pro" panose="020B0504020202020204" pitchFamily="34" charset="0"/>
                    <a:ea typeface="Calibri" panose="020F0502020204030204" pitchFamily="34" charset="0"/>
                  </a:rPr>
                  <a:t>Linije 4-7 u DFS-VISIT se izvršavaju |</a:t>
                </a:r>
                <a:r>
                  <a:rPr lang="hr-HR" sz="2400" dirty="0" err="1">
                    <a:effectLst/>
                    <a:latin typeface="Avenir Next LT Pro" panose="020B0504020202020204" pitchFamily="34" charset="0"/>
                    <a:ea typeface="Calibri" panose="020F0502020204030204" pitchFamily="34" charset="0"/>
                  </a:rPr>
                  <a:t>Adj</a:t>
                </a:r>
                <a:r>
                  <a:rPr lang="hr-HR" sz="2400" dirty="0">
                    <a:effectLst/>
                    <a:latin typeface="Avenir Next LT Pro" panose="020B0504020202020204" pitchFamily="34" charset="0"/>
                    <a:ea typeface="Calibri" panose="020F0502020204030204" pitchFamily="34" charset="0"/>
                  </a:rPr>
                  <a:t>[v]| puta</a:t>
                </a:r>
              </a:p>
              <a:p>
                <a:pPr lvl="2"/>
                <a:r>
                  <a:rPr lang="hr-HR" sz="2400" dirty="0">
                    <a:latin typeface="Avenir Next LT Pro" panose="020B0504020202020204" pitchFamily="34" charset="0"/>
                    <a:ea typeface="Calibri" panose="020F0502020204030204" pitchFamily="34" charset="0"/>
                  </a:rPr>
                  <a:t>Vrijedi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grow m:val="on"/>
                        <m:ctrlPr>
                          <a:rPr lang="en-GB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hr-HR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v</m:t>
                        </m:r>
                        <m:r>
                          <a:rPr lang="hr-HR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ϵ</m:t>
                        </m:r>
                        <m:r>
                          <a:rPr lang="hr-HR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V</m:t>
                        </m:r>
                      </m:sub>
                      <m:sup/>
                      <m:e>
                        <m:r>
                          <a:rPr lang="hr-HR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|</m:t>
                        </m:r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𝐴𝑑𝑗</m:t>
                        </m:r>
                        <m:r>
                          <a:rPr lang="hr-HR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[</m:t>
                        </m:r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𝑣</m:t>
                        </m:r>
                        <m:r>
                          <a:rPr lang="hr-HR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]| = </m:t>
                        </m:r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Θ</m:t>
                        </m:r>
                        <m: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E</m:t>
                        </m:r>
                        <m: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hr-HR" sz="2400" dirty="0">
                    <a:effectLst/>
                    <a:latin typeface="Avenir Next LT Pro" panose="020B05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hr-HR" sz="2400" dirty="0">
                    <a:latin typeface="Avenir Next LT Pro" panose="020B0504020202020204" pitchFamily="34" charset="0"/>
                    <a:ea typeface="Calibri" panose="020F0502020204030204" pitchFamily="34" charset="0"/>
                  </a:rPr>
                  <a:t>a DFS-VISIT se poziva točno jednom za svaki vrh.</a:t>
                </a:r>
                <a:br>
                  <a:rPr lang="hr-HR" sz="2400" dirty="0">
                    <a:latin typeface="Avenir Next LT Pro" panose="020B0504020202020204" pitchFamily="34" charset="0"/>
                    <a:ea typeface="Calibri" panose="020F0502020204030204" pitchFamily="34" charset="0"/>
                  </a:rPr>
                </a:br>
                <a:endParaRPr lang="hr-HR" dirty="0">
                  <a:latin typeface="Avenir Next LT Pro" panose="020B0504020202020204" pitchFamily="34" charset="0"/>
                  <a:ea typeface="Calibri" panose="020F0502020204030204" pitchFamily="34" charset="0"/>
                </a:endParaRPr>
              </a:p>
              <a:p>
                <a:r>
                  <a:rPr lang="hr-HR" dirty="0">
                    <a:latin typeface="Avenir Next LT Pro" panose="020B0504020202020204" pitchFamily="34" charset="0"/>
                  </a:rPr>
                  <a:t>Dakle, algoritam je reda veličine </a:t>
                </a:r>
                <a:r>
                  <a:rPr lang="en-GB" b="1" dirty="0">
                    <a:effectLst/>
                    <a:latin typeface="Avenir Next LT Pro" panose="020B0504020202020204" pitchFamily="34" charset="0"/>
                    <a:ea typeface="Calibri" panose="020F0502020204030204" pitchFamily="34" charset="0"/>
                  </a:rPr>
                  <a:t>Θ(V</a:t>
                </a:r>
                <a:r>
                  <a:rPr lang="hr-HR" b="1" dirty="0">
                    <a:effectLst/>
                    <a:latin typeface="Avenir Next LT Pro" panose="020B0504020202020204" pitchFamily="34" charset="0"/>
                    <a:ea typeface="Calibri" panose="020F0502020204030204" pitchFamily="34" charset="0"/>
                  </a:rPr>
                  <a:t> + E)</a:t>
                </a:r>
              </a:p>
              <a:p>
                <a:pPr rtl="0"/>
                <a:endParaRPr lang="hr-HR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4DACD0-2773-4975-A2FE-3BD5764E1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2181225"/>
                <a:ext cx="11280677" cy="3684588"/>
              </a:xfrm>
              <a:blipFill>
                <a:blip r:embed="rId3"/>
                <a:stretch>
                  <a:fillRect l="-757" t="-2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84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 3. </a:t>
            </a:r>
            <a:r>
              <a:rPr lang="hr-HR" u="sng" dirty="0"/>
              <a:t>Snažno povezane komponente grafa</a:t>
            </a:r>
            <a:endParaRPr lang="en-GB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135446"/>
            <a:ext cx="11028751" cy="4220904"/>
          </a:xfrm>
        </p:spPr>
        <p:txBody>
          <a:bodyPr rtlCol="0">
            <a:normAutofit/>
          </a:bodyPr>
          <a:lstStyle/>
          <a:p>
            <a:pPr rtl="0"/>
            <a:r>
              <a:rPr lang="hr-HR" b="1" dirty="0"/>
              <a:t>Snažno povezana komponenta </a:t>
            </a:r>
            <a:r>
              <a:rPr lang="hr-HR" dirty="0"/>
              <a:t>usmjerenog grafa G = (V, E) je maksimalan skup vrhova C 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⃀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dirty="0"/>
              <a:t>V takav da za svaki par vrhova </a:t>
            </a:r>
            <a:r>
              <a:rPr lang="hr-HR" i="1" dirty="0"/>
              <a:t>u</a:t>
            </a:r>
            <a:r>
              <a:rPr lang="hr-HR" dirty="0"/>
              <a:t>, </a:t>
            </a:r>
            <a:r>
              <a:rPr lang="hr-HR" i="1" dirty="0"/>
              <a:t>v</a:t>
            </a:r>
            <a:r>
              <a:rPr lang="hr-HR" dirty="0"/>
              <a:t> postoji put od </a:t>
            </a:r>
            <a:r>
              <a:rPr lang="hr-HR" i="1" dirty="0"/>
              <a:t>u</a:t>
            </a:r>
            <a:r>
              <a:rPr lang="hr-HR" dirty="0"/>
              <a:t> do </a:t>
            </a:r>
            <a:r>
              <a:rPr lang="hr-HR" i="1" dirty="0"/>
              <a:t>v</a:t>
            </a:r>
            <a:r>
              <a:rPr lang="hr-HR" dirty="0"/>
              <a:t> i od </a:t>
            </a:r>
            <a:r>
              <a:rPr lang="hr-HR" i="1" dirty="0"/>
              <a:t>v</a:t>
            </a:r>
            <a:r>
              <a:rPr lang="hr-HR" dirty="0"/>
              <a:t> do </a:t>
            </a:r>
            <a:r>
              <a:rPr lang="hr-HR" i="1" dirty="0"/>
              <a:t>u</a:t>
            </a:r>
            <a:r>
              <a:rPr lang="hr-HR" dirty="0"/>
              <a:t>.</a:t>
            </a:r>
            <a:endParaRPr lang="en-GB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F1F6E8-FB29-489E-9497-38321677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27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lang="en-GB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</a:t>
            </a: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Snažno povezane komponente grafa</a:t>
            </a:r>
            <a:endParaRPr lang="en-GB" sz="1200" b="0" i="0" u="none" strike="noStrike" kern="1200" cap="none" spc="0" normalizeH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0B1365-4FFE-BC00-D159-CB83B6AE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292" y="3601423"/>
            <a:ext cx="5910227" cy="24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94168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38_TF78504181_Win32" id="{C0282433-D7EF-45DF-A8F6-65451AB0B295}" vid="{7A5F5F68-7204-400F-A78C-9EE75BE45B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{88D203D9-45E0-479A-AE81-3324AF7D278E}tf78504181_win32</Template>
  <TotalTime>1203</TotalTime>
  <Words>1753</Words>
  <Application>Microsoft Office PowerPoint</Application>
  <PresentationFormat>Widescreen</PresentationFormat>
  <Paragraphs>190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 Next LT Pro</vt:lpstr>
      <vt:lpstr>Calibri</vt:lpstr>
      <vt:lpstr>Cambria Math</vt:lpstr>
      <vt:lpstr>Cormorant Infant</vt:lpstr>
      <vt:lpstr>Tw Cen MT</vt:lpstr>
      <vt:lpstr>ShapesVTI</vt:lpstr>
      <vt:lpstr>Snažno povezane komponente grafa</vt:lpstr>
      <vt:lpstr>Sadržaj</vt:lpstr>
      <vt:lpstr>1. Uvodni pojmovi i reprezentacija grafa</vt:lpstr>
      <vt:lpstr>PowerPoint Presentation</vt:lpstr>
      <vt:lpstr>2. Pretraživanje u dubinu (depth-first search)</vt:lpstr>
      <vt:lpstr>PowerPoint Presentation</vt:lpstr>
      <vt:lpstr>PowerPoint Presentation</vt:lpstr>
      <vt:lpstr> Vremenska složenost DFS-a</vt:lpstr>
      <vt:lpstr> 3. Snažno povezane komponente grafa</vt:lpstr>
      <vt:lpstr>PowerPoint Presentation</vt:lpstr>
      <vt:lpstr>PowerPoint Presentation</vt:lpstr>
      <vt:lpstr>PowerPoint Presentation</vt:lpstr>
      <vt:lpstr>PowerPoint Presentation</vt:lpstr>
      <vt:lpstr> Vremenska složenost</vt:lpstr>
      <vt:lpstr>4. Implementacija i empirijska analiza</vt:lpstr>
      <vt:lpstr> Testiranje brzine izvođenja</vt:lpstr>
      <vt:lpstr>PowerPoint Presentation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Snažno povezane komponente grafa</dc:title>
  <dc:creator>Ivana Kristić</dc:creator>
  <cp:lastModifiedBy>Ivana Kristić</cp:lastModifiedBy>
  <cp:revision>10</cp:revision>
  <dcterms:created xsi:type="dcterms:W3CDTF">2023-11-26T12:53:59Z</dcterms:created>
  <dcterms:modified xsi:type="dcterms:W3CDTF">2023-11-27T10:08:46Z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