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2" r:id="rId5"/>
    <p:sldId id="261" r:id="rId6"/>
    <p:sldId id="264" r:id="rId7"/>
    <p:sldId id="263" r:id="rId8"/>
    <p:sldId id="257" r:id="rId9"/>
    <p:sldId id="265" r:id="rId10"/>
    <p:sldId id="267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A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dirty="0"/>
              <a:t>Usporedba</a:t>
            </a:r>
            <a:r>
              <a:rPr lang="hr-HR" sz="1600" baseline="0" dirty="0"/>
              <a:t> brzine algoritama u s</a:t>
            </a:r>
            <a:endParaRPr lang="hr-HR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rekurzivni (dodatna memorija)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1.5555100000000001E-2</c:v>
                </c:pt>
                <c:pt idx="1">
                  <c:v>0.14572099999999999</c:v>
                </c:pt>
                <c:pt idx="2">
                  <c:v>0.97663299999999997</c:v>
                </c:pt>
                <c:pt idx="3">
                  <c:v>7.7015500000000001</c:v>
                </c:pt>
                <c:pt idx="4">
                  <c:v>50.822499999999998</c:v>
                </c:pt>
                <c:pt idx="5">
                  <c:v>640.82799999999997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A-4F9A-8D06-308DDF5A3C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rekurzivni (računanje indeksima)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2.90183E-2</c:v>
                </c:pt>
                <c:pt idx="1">
                  <c:v>0.58107299999999995</c:v>
                </c:pt>
                <c:pt idx="2">
                  <c:v>0.90952100000000002</c:v>
                </c:pt>
                <c:pt idx="3">
                  <c:v>5.7280600000000002</c:v>
                </c:pt>
                <c:pt idx="4">
                  <c:v>43.180599999999998</c:v>
                </c:pt>
                <c:pt idx="5">
                  <c:v>377.68099999999998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1A-4F9A-8D06-308DDF5A3C6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Strassenov (dodatna memorija)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1.2880600000000001E-2</c:v>
                </c:pt>
                <c:pt idx="1">
                  <c:v>0.108877</c:v>
                </c:pt>
                <c:pt idx="2">
                  <c:v>0.76246400000000003</c:v>
                </c:pt>
                <c:pt idx="3">
                  <c:v>5.3512700000000004</c:v>
                </c:pt>
                <c:pt idx="4">
                  <c:v>41.364699999999999</c:v>
                </c:pt>
                <c:pt idx="5">
                  <c:v>514.36599999999999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1A-4F9A-8D06-308DDF5A3C6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Strassenov (računanje indeksima)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1.26991E-2</c:v>
                </c:pt>
                <c:pt idx="1">
                  <c:v>0.108044</c:v>
                </c:pt>
                <c:pt idx="2">
                  <c:v>0.768868</c:v>
                </c:pt>
                <c:pt idx="3">
                  <c:v>5.4563100000000002</c:v>
                </c:pt>
                <c:pt idx="4">
                  <c:v>31.224299999999999</c:v>
                </c:pt>
                <c:pt idx="5">
                  <c:v>281.65499999999997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1A-4F9A-8D06-308DDF5A3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449360"/>
        <c:axId val="2059643968"/>
      </c:lineChart>
      <c:catAx>
        <c:axId val="86744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59643968"/>
        <c:crosses val="autoZero"/>
        <c:auto val="1"/>
        <c:lblAlgn val="ctr"/>
        <c:lblOffset val="100"/>
        <c:noMultiLvlLbl val="0"/>
      </c:catAx>
      <c:valAx>
        <c:axId val="205964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744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dirty="0"/>
              <a:t>Usporedba</a:t>
            </a:r>
            <a:r>
              <a:rPr lang="hr-HR" sz="1600" baseline="0" dirty="0"/>
              <a:t> brzine algoritama u s (logaritamska skala)</a:t>
            </a:r>
            <a:endParaRPr lang="hr-HR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rekurzivni (dodatna memorija)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1.5555100000000001E-2</c:v>
                </c:pt>
                <c:pt idx="1">
                  <c:v>0.14572099999999999</c:v>
                </c:pt>
                <c:pt idx="2">
                  <c:v>0.97663299999999997</c:v>
                </c:pt>
                <c:pt idx="3">
                  <c:v>7.7015500000000001</c:v>
                </c:pt>
                <c:pt idx="4">
                  <c:v>50.822499999999998</c:v>
                </c:pt>
                <c:pt idx="5">
                  <c:v>640.82799999999997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65C-49BA-BEF6-F206ADDC42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rekurzivni (računanje indeksima)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2.90183E-2</c:v>
                </c:pt>
                <c:pt idx="1">
                  <c:v>0.58107299999999995</c:v>
                </c:pt>
                <c:pt idx="2">
                  <c:v>0.90952100000000002</c:v>
                </c:pt>
                <c:pt idx="3">
                  <c:v>5.7280600000000002</c:v>
                </c:pt>
                <c:pt idx="4">
                  <c:v>43.180599999999998</c:v>
                </c:pt>
                <c:pt idx="5">
                  <c:v>377.68099999999998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65C-49BA-BEF6-F206ADDC42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Strassenov (dodatna memorija)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1.2880600000000001E-2</c:v>
                </c:pt>
                <c:pt idx="1">
                  <c:v>0.108877</c:v>
                </c:pt>
                <c:pt idx="2">
                  <c:v>0.76246400000000003</c:v>
                </c:pt>
                <c:pt idx="3">
                  <c:v>5.3512700000000004</c:v>
                </c:pt>
                <c:pt idx="4">
                  <c:v>41.364699999999999</c:v>
                </c:pt>
                <c:pt idx="5">
                  <c:v>514.36599999999999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65C-49BA-BEF6-F206ADDC429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Strassenov (računanje indeksima)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Sheet1!$A$2:$A$7</c:f>
              <c:numCache>
                <c:formatCode>General</c:formatCode>
                <c:ptCount val="6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1.26991E-2</c:v>
                </c:pt>
                <c:pt idx="1">
                  <c:v>0.108044</c:v>
                </c:pt>
                <c:pt idx="2">
                  <c:v>0.768868</c:v>
                </c:pt>
                <c:pt idx="3">
                  <c:v>5.4563100000000002</c:v>
                </c:pt>
                <c:pt idx="4">
                  <c:v>31.224299999999999</c:v>
                </c:pt>
                <c:pt idx="5">
                  <c:v>281.65499999999997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65C-49BA-BEF6-F206ADDC4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449360"/>
        <c:axId val="2059643968"/>
      </c:lineChart>
      <c:catAx>
        <c:axId val="867449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59643968"/>
        <c:crosses val="autoZero"/>
        <c:auto val="1"/>
        <c:lblAlgn val="ctr"/>
        <c:lblOffset val="100"/>
        <c:noMultiLvlLbl val="0"/>
      </c:catAx>
      <c:valAx>
        <c:axId val="20596439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7449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/>
              <a:t>Usporedba</a:t>
            </a:r>
            <a:r>
              <a:rPr lang="hr-HR" sz="1800" baseline="0"/>
              <a:t> brzine algoritama u s</a:t>
            </a:r>
            <a:endParaRPr lang="hr-HR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klasični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8.3209999999999998E-5</c:v>
                </c:pt>
                <c:pt idx="1">
                  <c:v>7.3841E-4</c:v>
                </c:pt>
                <c:pt idx="2">
                  <c:v>5.7985299999999997E-3</c:v>
                </c:pt>
                <c:pt idx="3">
                  <c:v>4.5944600000000002E-2</c:v>
                </c:pt>
                <c:pt idx="4">
                  <c:v>0.36962699999999998</c:v>
                </c:pt>
                <c:pt idx="5">
                  <c:v>2.91703</c:v>
                </c:pt>
                <c:pt idx="6">
                  <c:v>23.046299999999999</c:v>
                </c:pt>
                <c:pt idx="7">
                  <c:v>141.97499999999999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06-4A26-AF28-EED2AD741F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rekurzivni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2.90183E-2</c:v>
                </c:pt>
                <c:pt idx="1">
                  <c:v>0.58107299999999995</c:v>
                </c:pt>
                <c:pt idx="2">
                  <c:v>0.90952100000000002</c:v>
                </c:pt>
                <c:pt idx="3">
                  <c:v>5.7280600000000002</c:v>
                </c:pt>
                <c:pt idx="4">
                  <c:v>43.180599999999998</c:v>
                </c:pt>
                <c:pt idx="5">
                  <c:v>377.68099999999998</c:v>
                </c:pt>
                <c:pt idx="6">
                  <c:v>2671.43</c:v>
                </c:pt>
                <c:pt idx="7">
                  <c:v>19744.599999999999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06-4A26-AF28-EED2AD741FC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Strassenov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1.26991E-2</c:v>
                </c:pt>
                <c:pt idx="1">
                  <c:v>0.108044</c:v>
                </c:pt>
                <c:pt idx="2">
                  <c:v>0.768868</c:v>
                </c:pt>
                <c:pt idx="3">
                  <c:v>5.4563100000000002</c:v>
                </c:pt>
                <c:pt idx="4">
                  <c:v>41.224299999999999</c:v>
                </c:pt>
                <c:pt idx="5">
                  <c:v>281.65499999999997</c:v>
                </c:pt>
                <c:pt idx="6">
                  <c:v>1987.61</c:v>
                </c:pt>
                <c:pt idx="7">
                  <c:v>13964.4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06-4A26-AF28-EED2AD741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449360"/>
        <c:axId val="2059643968"/>
      </c:lineChart>
      <c:catAx>
        <c:axId val="86744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59643968"/>
        <c:crosses val="autoZero"/>
        <c:auto val="1"/>
        <c:lblAlgn val="ctr"/>
        <c:lblOffset val="100"/>
        <c:noMultiLvlLbl val="0"/>
      </c:catAx>
      <c:valAx>
        <c:axId val="205964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744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/>
              <a:t>Usporedba</a:t>
            </a:r>
            <a:r>
              <a:rPr lang="hr-HR" sz="1600" baseline="0"/>
              <a:t> brzine algoritama u s (logaritamska skala)</a:t>
            </a:r>
            <a:endParaRPr lang="hr-HR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klasični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8.3209999999999998E-5</c:v>
                </c:pt>
                <c:pt idx="1">
                  <c:v>7.3841E-4</c:v>
                </c:pt>
                <c:pt idx="2">
                  <c:v>5.7985299999999997E-3</c:v>
                </c:pt>
                <c:pt idx="3">
                  <c:v>4.5944600000000002E-2</c:v>
                </c:pt>
                <c:pt idx="4">
                  <c:v>0.36962699999999998</c:v>
                </c:pt>
                <c:pt idx="5">
                  <c:v>2.91703</c:v>
                </c:pt>
                <c:pt idx="6">
                  <c:v>23.046299999999999</c:v>
                </c:pt>
                <c:pt idx="7">
                  <c:v>141.97499999999999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C2-4376-A51B-042E09E014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rekurzivni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2.90183E-2</c:v>
                </c:pt>
                <c:pt idx="1">
                  <c:v>0.58107299999999995</c:v>
                </c:pt>
                <c:pt idx="2">
                  <c:v>0.90952100000000002</c:v>
                </c:pt>
                <c:pt idx="3">
                  <c:v>5.7280600000000002</c:v>
                </c:pt>
                <c:pt idx="4">
                  <c:v>43.180599999999998</c:v>
                </c:pt>
                <c:pt idx="5">
                  <c:v>377.68099999999998</c:v>
                </c:pt>
                <c:pt idx="6">
                  <c:v>2671.43</c:v>
                </c:pt>
                <c:pt idx="7">
                  <c:v>19744.599999999999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2-4376-A51B-042E09E014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Strassenov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Sheet1!$A$2:$A$9</c:f>
              <c:numCache>
                <c:formatCode>General</c:formatCode>
                <c:ptCount val="8"/>
                <c:pt idx="0">
                  <c:v>16</c:v>
                </c:pt>
                <c:pt idx="1">
                  <c:v>32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512</c:v>
                </c:pt>
                <c:pt idx="6">
                  <c:v>1024</c:v>
                </c:pt>
                <c:pt idx="7">
                  <c:v>2048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1.26991E-2</c:v>
                </c:pt>
                <c:pt idx="1">
                  <c:v>0.108044</c:v>
                </c:pt>
                <c:pt idx="2">
                  <c:v>0.768868</c:v>
                </c:pt>
                <c:pt idx="3">
                  <c:v>5.4563100000000002</c:v>
                </c:pt>
                <c:pt idx="4">
                  <c:v>41.224299999999999</c:v>
                </c:pt>
                <c:pt idx="5">
                  <c:v>281.65499999999997</c:v>
                </c:pt>
                <c:pt idx="6">
                  <c:v>1987.61</c:v>
                </c:pt>
                <c:pt idx="7">
                  <c:v>13964.4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FC2-4376-A51B-042E09E01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67449360"/>
        <c:axId val="2059643968"/>
      </c:lineChart>
      <c:catAx>
        <c:axId val="867449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59643968"/>
        <c:crosses val="autoZero"/>
        <c:auto val="1"/>
        <c:lblAlgn val="ctr"/>
        <c:lblOffset val="100"/>
        <c:noMultiLvlLbl val="0"/>
      </c:catAx>
      <c:valAx>
        <c:axId val="205964396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6744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3T19:05:19.671"/>
    </inkml:context>
    <inkml:brush xml:id="br0">
      <inkml:brushProperty name="width" value="0.3" units="cm"/>
      <inkml:brushProperty name="height" value="0.6" units="cm"/>
      <inkml:brushProperty name="color" value="#94D3FE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32,'33'-2,"0"-1,34-8,-33 5,64-4,906 10,-444 2,-531-2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3T19:05:08.234"/>
    </inkml:context>
    <inkml:brush xml:id="br0">
      <inkml:brushProperty name="width" value="0.3" units="cm"/>
      <inkml:brushProperty name="height" value="0.6" units="cm"/>
      <inkml:brushProperty name="color" value="#94D3FE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0,'3900'0,"-3875"0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3T19:05:49.217"/>
    </inkml:context>
    <inkml:brush xml:id="br0">
      <inkml:brushProperty name="width" value="0.3" units="cm"/>
      <inkml:brushProperty name="height" value="0.6" units="cm"/>
      <inkml:brushProperty name="color" value="#94D3FE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1,'42'9,"-7"0,111 4,235-11,-179-5,6319 3,-6478 3,1 1,46 11,-65-10,38 9,-41-8,1-1,0-1,27 0,186-5,-211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70404-6CE3-44AB-9F47-EE1E96B38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Algoritmi za </a:t>
            </a:r>
            <a:br>
              <a:rPr lang="hr-HR" dirty="0"/>
            </a:br>
            <a:r>
              <a:rPr lang="hr-HR" dirty="0"/>
              <a:t>množenje matrica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804BB9-09C0-79F3-D9FD-AC1B13DEE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Nora Berdalović</a:t>
            </a:r>
          </a:p>
        </p:txBody>
      </p:sp>
    </p:spTree>
    <p:extLst>
      <p:ext uri="{BB962C8B-B14F-4D97-AF65-F5344CB8AC3E}">
        <p14:creationId xmlns:p14="http://schemas.microsoft.com/office/powerpoint/2010/main" val="136619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AD0FD2-AF9A-4626-A717-49B02235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929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9AF048-01BF-4742-B8D3-428C27C15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3D78AA-E79D-BE89-A7DC-B1B8421FF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701" y="640080"/>
            <a:ext cx="4093548" cy="52631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6F2100-5D3E-8163-D4A7-A6444B9DA0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85" y="1058822"/>
            <a:ext cx="4924171" cy="4425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AA4806D-9EDF-78AD-3362-D19DFEB3CBFA}"/>
              </a:ext>
            </a:extLst>
          </p:cNvPr>
          <p:cNvSpPr txBox="1"/>
          <p:nvPr/>
        </p:nvSpPr>
        <p:spPr>
          <a:xfrm>
            <a:off x="7556592" y="5903214"/>
            <a:ext cx="317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dio koda za rekurzivni algoritam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14159B-8B2D-C228-A3CA-29A0C6C45AA3}"/>
              </a:ext>
            </a:extLst>
          </p:cNvPr>
          <p:cNvSpPr txBox="1"/>
          <p:nvPr/>
        </p:nvSpPr>
        <p:spPr>
          <a:xfrm>
            <a:off x="1685415" y="5580048"/>
            <a:ext cx="2714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dirty="0"/>
              <a:t>kod za rekurzivni algoritam</a:t>
            </a:r>
          </a:p>
          <a:p>
            <a:pPr algn="ctr"/>
            <a:r>
              <a:rPr lang="hr-HR" dirty="0"/>
              <a:t>uz računanje indeksima</a:t>
            </a:r>
          </a:p>
        </p:txBody>
      </p:sp>
    </p:spTree>
    <p:extLst>
      <p:ext uri="{BB962C8B-B14F-4D97-AF65-F5344CB8AC3E}">
        <p14:creationId xmlns:p14="http://schemas.microsoft.com/office/powerpoint/2010/main" val="1635692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AD0FD2-AF9A-4626-A717-49B02235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929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9AF048-01BF-4742-B8D3-428C27C15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AADBC1-3252-C899-235C-97C8F0916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164" y="210549"/>
            <a:ext cx="4414464" cy="606266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0B2FBF-68CB-1A06-E412-4E09022C0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213" y="210549"/>
            <a:ext cx="4503414" cy="606266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C306DA2-C4A5-9932-69BB-3A4E06A70D02}"/>
              </a:ext>
            </a:extLst>
          </p:cNvPr>
          <p:cNvSpPr txBox="1"/>
          <p:nvPr/>
        </p:nvSpPr>
        <p:spPr>
          <a:xfrm>
            <a:off x="7479663" y="6278119"/>
            <a:ext cx="324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dio koda za Strassenov algoritam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0426EB-0CB2-BD69-B4D2-C5D452268778}"/>
              </a:ext>
            </a:extLst>
          </p:cNvPr>
          <p:cNvSpPr txBox="1"/>
          <p:nvPr/>
        </p:nvSpPr>
        <p:spPr>
          <a:xfrm>
            <a:off x="315663" y="6278119"/>
            <a:ext cx="5461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dio koda za Strassenov algoritam uz računanje indeksima</a:t>
            </a:r>
          </a:p>
        </p:txBody>
      </p:sp>
    </p:spTree>
    <p:extLst>
      <p:ext uri="{BB962C8B-B14F-4D97-AF65-F5344CB8AC3E}">
        <p14:creationId xmlns:p14="http://schemas.microsoft.com/office/powerpoint/2010/main" val="142001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4FCD5C-7443-4EBD-B37B-EAB86BF09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0E9B40-C467-4CDE-8CC1-38533731D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F8D292E-5D87-1913-F04C-4DB0154309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410863"/>
                  </p:ext>
                </p:extLst>
              </p:nvPr>
            </p:nvGraphicFramePr>
            <p:xfrm>
              <a:off x="1304544" y="1648422"/>
              <a:ext cx="9582914" cy="3414096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1169577">
                      <a:extLst>
                        <a:ext uri="{9D8B030D-6E8A-4147-A177-3AD203B41FA5}">
                          <a16:colId xmlns:a16="http://schemas.microsoft.com/office/drawing/2014/main" val="2694547957"/>
                        </a:ext>
                      </a:extLst>
                    </a:gridCol>
                    <a:gridCol w="2194278">
                      <a:extLst>
                        <a:ext uri="{9D8B030D-6E8A-4147-A177-3AD203B41FA5}">
                          <a16:colId xmlns:a16="http://schemas.microsoft.com/office/drawing/2014/main" val="941866656"/>
                        </a:ext>
                      </a:extLst>
                    </a:gridCol>
                    <a:gridCol w="2245037">
                      <a:extLst>
                        <a:ext uri="{9D8B030D-6E8A-4147-A177-3AD203B41FA5}">
                          <a16:colId xmlns:a16="http://schemas.microsoft.com/office/drawing/2014/main" val="1151946805"/>
                        </a:ext>
                      </a:extLst>
                    </a:gridCol>
                    <a:gridCol w="1987011">
                      <a:extLst>
                        <a:ext uri="{9D8B030D-6E8A-4147-A177-3AD203B41FA5}">
                          <a16:colId xmlns:a16="http://schemas.microsoft.com/office/drawing/2014/main" val="2889324298"/>
                        </a:ext>
                      </a:extLst>
                    </a:gridCol>
                    <a:gridCol w="1987011">
                      <a:extLst>
                        <a:ext uri="{9D8B030D-6E8A-4147-A177-3AD203B41FA5}">
                          <a16:colId xmlns:a16="http://schemas.microsoft.com/office/drawing/2014/main" val="2949906085"/>
                        </a:ext>
                      </a:extLst>
                    </a:gridCol>
                  </a:tblGrid>
                  <a:tr h="11914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2000" kern="1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rekurzivni</a:t>
                          </a:r>
                          <a:br>
                            <a:rPr lang="hr-HR" sz="20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(uz dodatnu memoriju)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rekurzivni</a:t>
                          </a:r>
                          <a:br>
                            <a:rPr lang="hr-HR" sz="18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(računanje indeksima)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Strassenov</a:t>
                          </a:r>
                          <a:br>
                            <a:rPr lang="hr-HR" sz="18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(uz dodatnu memoriju)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Strassenov (računanje indeksima)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72774386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16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0.0155551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0.0290183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0.0128806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0.0126991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98187619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32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0.145721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0.581073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0.108877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0.108044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9212249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64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0.976633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0.909521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0.762464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0.768868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6484236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128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7.70155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5.72806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5.35127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5.45631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8570338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256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50.8225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43.1806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41.3647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31.2243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9332297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512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640.828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377.681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514.366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281.655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70311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F8D292E-5D87-1913-F04C-4DB0154309D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5410863"/>
                  </p:ext>
                </p:extLst>
              </p:nvPr>
            </p:nvGraphicFramePr>
            <p:xfrm>
              <a:off x="1304544" y="1648422"/>
              <a:ext cx="9582914" cy="3414096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1169577">
                      <a:extLst>
                        <a:ext uri="{9D8B030D-6E8A-4147-A177-3AD203B41FA5}">
                          <a16:colId xmlns:a16="http://schemas.microsoft.com/office/drawing/2014/main" val="2694547957"/>
                        </a:ext>
                      </a:extLst>
                    </a:gridCol>
                    <a:gridCol w="2194278">
                      <a:extLst>
                        <a:ext uri="{9D8B030D-6E8A-4147-A177-3AD203B41FA5}">
                          <a16:colId xmlns:a16="http://schemas.microsoft.com/office/drawing/2014/main" val="941866656"/>
                        </a:ext>
                      </a:extLst>
                    </a:gridCol>
                    <a:gridCol w="2245037">
                      <a:extLst>
                        <a:ext uri="{9D8B030D-6E8A-4147-A177-3AD203B41FA5}">
                          <a16:colId xmlns:a16="http://schemas.microsoft.com/office/drawing/2014/main" val="1151946805"/>
                        </a:ext>
                      </a:extLst>
                    </a:gridCol>
                    <a:gridCol w="1987011">
                      <a:extLst>
                        <a:ext uri="{9D8B030D-6E8A-4147-A177-3AD203B41FA5}">
                          <a16:colId xmlns:a16="http://schemas.microsoft.com/office/drawing/2014/main" val="2889324298"/>
                        </a:ext>
                      </a:extLst>
                    </a:gridCol>
                    <a:gridCol w="1987011">
                      <a:extLst>
                        <a:ext uri="{9D8B030D-6E8A-4147-A177-3AD203B41FA5}">
                          <a16:colId xmlns:a16="http://schemas.microsoft.com/office/drawing/2014/main" val="2949906085"/>
                        </a:ext>
                      </a:extLst>
                    </a:gridCol>
                  </a:tblGrid>
                  <a:tr h="1191468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42" t="-510" r="-720313" b="-1959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rekurzivni</a:t>
                          </a:r>
                          <a:br>
                            <a:rPr lang="hr-HR" sz="20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(uz dodatnu memoriju)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rekurzivni</a:t>
                          </a:r>
                          <a:br>
                            <a:rPr lang="hr-HR" sz="18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(računanje indeksima)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Strassenov</a:t>
                          </a:r>
                          <a:br>
                            <a:rPr lang="hr-HR" sz="1800" kern="100" dirty="0">
                              <a:effectLst/>
                            </a:rPr>
                          </a:br>
                          <a:r>
                            <a:rPr lang="hr-HR" sz="2000" kern="100" dirty="0">
                              <a:effectLst/>
                            </a:rPr>
                            <a:t>(uz dodatnu memoriju)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Strassenov (računanje indeksima)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72774386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16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0.0155551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0.0290183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0.0128806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0.0126991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98187619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32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0.145721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0.581073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0.108877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0.108044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99212249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64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0.976633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0.909521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0.762464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0.768868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36484236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128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7.70155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5.72806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5.35127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5.45631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88570338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256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50.8225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43.1806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41.3647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31.2243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9332297"/>
                      </a:ext>
                    </a:extLst>
                  </a:tr>
                  <a:tr h="370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512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640.828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>
                              <a:effectLst/>
                            </a:rPr>
                            <a:t>377.681</a:t>
                          </a:r>
                          <a:endParaRPr lang="hr-HR" sz="1800" kern="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514.366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hr-HR" sz="2000" kern="100" dirty="0">
                              <a:effectLst/>
                            </a:rPr>
                            <a:t>281.655</a:t>
                          </a:r>
                          <a:endParaRPr lang="hr-HR" sz="1800" kern="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208" marR="114208" marT="0" marB="0" anchor="ctr">
                        <a:lnL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070311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DED7C6D8-C14D-EB26-C044-5766C72FB999}"/>
              </a:ext>
            </a:extLst>
          </p:cNvPr>
          <p:cNvSpPr txBox="1"/>
          <p:nvPr/>
        </p:nvSpPr>
        <p:spPr>
          <a:xfrm>
            <a:off x="2397263" y="1196816"/>
            <a:ext cx="7397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>
                    <a:lumMod val="95000"/>
                    <a:lumOff val="5000"/>
                  </a:schemeClr>
                </a:solidFill>
              </a:rPr>
              <a:t>usporedba dvije metode implementacije rekurzivnog i Strassenovog algoritma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38F65E-2E15-B83C-C653-31F6B4CD9856}"/>
              </a:ext>
            </a:extLst>
          </p:cNvPr>
          <p:cNvSpPr txBox="1"/>
          <p:nvPr/>
        </p:nvSpPr>
        <p:spPr>
          <a:xfrm>
            <a:off x="4595845" y="5144792"/>
            <a:ext cx="3000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(vrijeme izvršavanja u sekundama)</a:t>
            </a:r>
          </a:p>
        </p:txBody>
      </p:sp>
    </p:spTree>
    <p:extLst>
      <p:ext uri="{BB962C8B-B14F-4D97-AF65-F5344CB8AC3E}">
        <p14:creationId xmlns:p14="http://schemas.microsoft.com/office/powerpoint/2010/main" val="1369111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02C7B47-DF2D-46D9-9584-5C83FCA8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541E3-A59C-41D3-85D2-70F0E0E9B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3830C1F-AEEF-417C-170A-427BD1FFA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6308697"/>
              </p:ext>
            </p:extLst>
          </p:nvPr>
        </p:nvGraphicFramePr>
        <p:xfrm>
          <a:off x="1127929" y="1124712"/>
          <a:ext cx="9936142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406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2C7B47-DF2D-46D9-9584-5C83FCA8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8541E3-A59C-41D3-85D2-70F0E0E9B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44D6BB-2365-951D-82DD-BB4476AD41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689245"/>
              </p:ext>
            </p:extLst>
          </p:nvPr>
        </p:nvGraphicFramePr>
        <p:xfrm>
          <a:off x="1127929" y="1124712"/>
          <a:ext cx="9936142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907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6A9AE5-69DF-4153-B35A-94BDEF32E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9B5318-27A8-4E50-80D9-B92D4F28E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chemeClr val="bg1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94E9525-67A5-82CA-E1EC-B48732B8012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906047"/>
                  </p:ext>
                </p:extLst>
              </p:nvPr>
            </p:nvGraphicFramePr>
            <p:xfrm>
              <a:off x="1127929" y="1321535"/>
              <a:ext cx="9936142" cy="4214932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1493415">
                      <a:extLst>
                        <a:ext uri="{9D8B030D-6E8A-4147-A177-3AD203B41FA5}">
                          <a16:colId xmlns:a16="http://schemas.microsoft.com/office/drawing/2014/main" val="18548279"/>
                        </a:ext>
                      </a:extLst>
                    </a:gridCol>
                    <a:gridCol w="2935130">
                      <a:extLst>
                        <a:ext uri="{9D8B030D-6E8A-4147-A177-3AD203B41FA5}">
                          <a16:colId xmlns:a16="http://schemas.microsoft.com/office/drawing/2014/main" val="526678868"/>
                        </a:ext>
                      </a:extLst>
                    </a:gridCol>
                    <a:gridCol w="2721479">
                      <a:extLst>
                        <a:ext uri="{9D8B030D-6E8A-4147-A177-3AD203B41FA5}">
                          <a16:colId xmlns:a16="http://schemas.microsoft.com/office/drawing/2014/main" val="647300984"/>
                        </a:ext>
                      </a:extLst>
                    </a:gridCol>
                    <a:gridCol w="2786118">
                      <a:extLst>
                        <a:ext uri="{9D8B030D-6E8A-4147-A177-3AD203B41FA5}">
                          <a16:colId xmlns:a16="http://schemas.microsoft.com/office/drawing/2014/main" val="1356986711"/>
                        </a:ext>
                      </a:extLst>
                    </a:gridCol>
                  </a:tblGrid>
                  <a:tr h="635436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r-HR" sz="2200" b="1" u="none" strike="noStrike" kern="100" smtClean="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oMath>
                            </m:oMathPara>
                          </a14:m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klasični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rekurzivni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Strassenov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1814147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16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0.00008321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0.0290183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0.0126991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6899652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32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0.00073841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0.581073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0.108044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2518459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>
                              <a:solidFill>
                                <a:schemeClr val="bg1"/>
                              </a:solidFill>
                              <a:effectLst/>
                            </a:rPr>
                            <a:t>64</a:t>
                          </a:r>
                          <a:endParaRPr lang="hr-HR" sz="3300" b="1" i="0" u="none" strike="noStrike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0.00579853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0.909521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0.768868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2744997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128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0.0459446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5.72806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5.45631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971323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256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0.369627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43.1806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41.2243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5428807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512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2.91703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377.681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281.655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8166052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1024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23.0463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2671.43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1987.61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4515125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2048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141.975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19744.6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13964.4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3344263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94E9525-67A5-82CA-E1EC-B48732B8012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4906047"/>
                  </p:ext>
                </p:extLst>
              </p:nvPr>
            </p:nvGraphicFramePr>
            <p:xfrm>
              <a:off x="1127929" y="1321535"/>
              <a:ext cx="9936142" cy="4214932"/>
            </p:xfrm>
            <a:graphic>
              <a:graphicData uri="http://schemas.openxmlformats.org/drawingml/2006/table">
                <a:tbl>
                  <a:tblPr firstRow="1" firstCol="1" bandRow="1">
                    <a:tableStyleId>{85BE263C-DBD7-4A20-BB59-AAB30ACAA65A}</a:tableStyleId>
                  </a:tblPr>
                  <a:tblGrid>
                    <a:gridCol w="1493415">
                      <a:extLst>
                        <a:ext uri="{9D8B030D-6E8A-4147-A177-3AD203B41FA5}">
                          <a16:colId xmlns:a16="http://schemas.microsoft.com/office/drawing/2014/main" val="18548279"/>
                        </a:ext>
                      </a:extLst>
                    </a:gridCol>
                    <a:gridCol w="2935130">
                      <a:extLst>
                        <a:ext uri="{9D8B030D-6E8A-4147-A177-3AD203B41FA5}">
                          <a16:colId xmlns:a16="http://schemas.microsoft.com/office/drawing/2014/main" val="526678868"/>
                        </a:ext>
                      </a:extLst>
                    </a:gridCol>
                    <a:gridCol w="2721479">
                      <a:extLst>
                        <a:ext uri="{9D8B030D-6E8A-4147-A177-3AD203B41FA5}">
                          <a16:colId xmlns:a16="http://schemas.microsoft.com/office/drawing/2014/main" val="647300984"/>
                        </a:ext>
                      </a:extLst>
                    </a:gridCol>
                    <a:gridCol w="2786118">
                      <a:extLst>
                        <a:ext uri="{9D8B030D-6E8A-4147-A177-3AD203B41FA5}">
                          <a16:colId xmlns:a16="http://schemas.microsoft.com/office/drawing/2014/main" val="1356986711"/>
                        </a:ext>
                      </a:extLst>
                    </a:gridCol>
                  </a:tblGrid>
                  <a:tr h="635436">
                    <a:tc>
                      <a:txBody>
                        <a:bodyPr/>
                        <a:lstStyle/>
                        <a:p>
                          <a:endParaRPr lang="sr-Latn-RS"/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16" t="-962" r="-566531" b="-58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klasični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rekurzivni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Strassenov</a:t>
                          </a:r>
                          <a:endParaRPr lang="hr-HR" sz="3300" b="0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1814147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16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0.00008321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0.0290183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0.0126991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96899652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32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0.00073841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0.581073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0.108044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2518459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>
                              <a:solidFill>
                                <a:schemeClr val="bg1"/>
                              </a:solidFill>
                              <a:effectLst/>
                            </a:rPr>
                            <a:t>64</a:t>
                          </a:r>
                          <a:endParaRPr lang="hr-HR" sz="3300" b="1" i="0" u="none" strike="noStrike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0.00579853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0.909521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0.768868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12744997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128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0.0459446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5.72806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5.45631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6971323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256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0.369627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43.1806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41.2243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54288071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512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2.91703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377.681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281.655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8166052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1024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23.0463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solidFill>
                                <a:srgbClr val="000000"/>
                              </a:solidFill>
                              <a:effectLst/>
                            </a:rPr>
                            <a:t>2671.43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solidFill>
                                <a:srgbClr val="000000"/>
                              </a:solidFill>
                              <a:effectLst/>
                            </a:rPr>
                            <a:t>1987.61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44515125"/>
                      </a:ext>
                    </a:extLst>
                  </a:tr>
                  <a:tr h="447437"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1" u="none" strike="noStrike" kern="100" dirty="0">
                              <a:solidFill>
                                <a:schemeClr val="bg1"/>
                              </a:solidFill>
                              <a:effectLst/>
                            </a:rPr>
                            <a:t>2048</a:t>
                          </a:r>
                          <a:endParaRPr lang="hr-HR" sz="3300" b="1" i="0" u="none" strike="noStrike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141.975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>
                              <a:effectLst/>
                            </a:rPr>
                            <a:t>19744.6</a:t>
                          </a:r>
                          <a:endParaRPr lang="hr-HR" sz="33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hr-HR" sz="2200" b="0" u="none" strike="noStrike" kern="100" dirty="0">
                              <a:effectLst/>
                            </a:rPr>
                            <a:t>13964.4</a:t>
                          </a:r>
                          <a:endParaRPr lang="hr-HR" sz="33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marL="126899" marR="126899" marT="17625" marB="0" anchor="ctr">
                        <a:lnL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3344263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DF9CD76B-EBC8-09EE-CE64-C5870E617B38}"/>
              </a:ext>
            </a:extLst>
          </p:cNvPr>
          <p:cNvSpPr txBox="1"/>
          <p:nvPr/>
        </p:nvSpPr>
        <p:spPr>
          <a:xfrm>
            <a:off x="3925245" y="895639"/>
            <a:ext cx="434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usporedba vremena izvršavanja u sekundama</a:t>
            </a:r>
          </a:p>
        </p:txBody>
      </p:sp>
    </p:spTree>
    <p:extLst>
      <p:ext uri="{BB962C8B-B14F-4D97-AF65-F5344CB8AC3E}">
        <p14:creationId xmlns:p14="http://schemas.microsoft.com/office/powerpoint/2010/main" val="2887917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2C7B47-DF2D-46D9-9584-5C83FCA8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8541E3-A59C-41D3-85D2-70F0E0E9B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C156DD5-0FE8-8080-4C49-030307F7E3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9476788"/>
              </p:ext>
            </p:extLst>
          </p:nvPr>
        </p:nvGraphicFramePr>
        <p:xfrm>
          <a:off x="1127929" y="1124712"/>
          <a:ext cx="9936142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5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2C7B47-DF2D-46D9-9584-5C83FCA86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541E3-A59C-41D3-85D2-70F0E0E9B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solidFill>
            <a:srgbClr val="FFFFFF"/>
          </a:solidFill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2D132F0-ADAF-D0BE-13F6-3CF3F7C0C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287302"/>
              </p:ext>
            </p:extLst>
          </p:nvPr>
        </p:nvGraphicFramePr>
        <p:xfrm>
          <a:off x="1127929" y="1124712"/>
          <a:ext cx="9936142" cy="460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734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D50AA-46E9-0434-B32B-B9B93B42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EA3B-AA72-8A9C-FF6B-5785A07D8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iako iz teorijske analize znamo da je Strassenov algoritam najučinkovitiji,</a:t>
            </a:r>
            <a:br>
              <a:rPr lang="hr-HR" dirty="0"/>
            </a:br>
            <a:r>
              <a:rPr lang="hr-HR" dirty="0"/>
              <a:t>u praksi na malim matricama to ne dolazi do izražaja</a:t>
            </a:r>
          </a:p>
          <a:p>
            <a:r>
              <a:rPr lang="hr-HR" dirty="0"/>
              <a:t>veći utjecaj na brzinu izvršavanja ima broj rekurzivnih poziva i količina memorije koja se koristi</a:t>
            </a:r>
          </a:p>
          <a:p>
            <a:r>
              <a:rPr lang="hr-HR" dirty="0"/>
              <a:t>rekurzivni algoritam je uvijek najsporiji</a:t>
            </a:r>
          </a:p>
          <a:p>
            <a:r>
              <a:rPr lang="hr-HR" dirty="0"/>
              <a:t>najveću primjenu zbog brzine na manjim matricama te jednostavnosti implementacije ima standardni algoritam za množenje</a:t>
            </a:r>
          </a:p>
        </p:txBody>
      </p:sp>
    </p:spTree>
    <p:extLst>
      <p:ext uri="{BB962C8B-B14F-4D97-AF65-F5344CB8AC3E}">
        <p14:creationId xmlns:p14="http://schemas.microsoft.com/office/powerpoint/2010/main" val="138324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40BA-2102-D747-E9E2-CF4FCEFF3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640079"/>
            <a:ext cx="3402531" cy="5272242"/>
          </a:xfrm>
        </p:spPr>
        <p:txBody>
          <a:bodyPr>
            <a:normAutofit/>
          </a:bodyPr>
          <a:lstStyle/>
          <a:p>
            <a:r>
              <a:rPr lang="hr-HR" dirty="0"/>
              <a:t>Standardni algoritam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6889CC-7B57-71D0-9356-6A9A840E25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50568" y="1249816"/>
                <a:ext cx="5216176" cy="1773512"/>
              </a:xfr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hr-HR" dirty="0"/>
                  <a:t>tri ulazne vrijednosti: matrice </a:t>
                </a:r>
                <a14:m>
                  <m:oMath xmlns:m="http://schemas.openxmlformats.org/officeDocument/2006/math"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hr-H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hr-HR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r-HR" dirty="0"/>
                  <a:t> i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hr-HR" dirty="0"/>
              </a:p>
              <a:p>
                <a:r>
                  <a:rPr lang="hr-HR" dirty="0"/>
                  <a:t>računa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HR" dirty="0"/>
                  <a:t> kao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hr-HR" dirty="0"/>
              </a:p>
              <a:p>
                <a:r>
                  <a:rPr lang="hr-HR" dirty="0"/>
                  <a:t>potrebno je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HR" dirty="0"/>
                  <a:t> inicijalizirati na nul-matricu (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hr-HR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hr-HR" dirty="0"/>
                  <a:t> prolazaka kroz tri petlje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hr-HR" dirty="0"/>
                  <a:t>)</a:t>
                </a: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A6889CC-7B57-71D0-9356-6A9A840E25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50568" y="1249816"/>
                <a:ext cx="5216176" cy="1773512"/>
              </a:xfrm>
              <a:blipFill>
                <a:blip r:embed="rId2"/>
                <a:stretch>
                  <a:fillRect l="-698" t="-1701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58C77BDF-F4EC-BCED-CC51-B49DC7D99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345" y="3605810"/>
            <a:ext cx="5492623" cy="1496492"/>
          </a:xfrm>
          <a:prstGeom prst="rect">
            <a:avLst/>
          </a:prstGeom>
          <a:ln w="31750" cap="sq">
            <a:solidFill>
              <a:srgbClr val="FFFFFF"/>
            </a:solidFill>
            <a:miter lim="800000"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C1027ED-B94F-A03E-0EB7-A9C054D9B080}"/>
                  </a:ext>
                </a:extLst>
              </p14:cNvPr>
              <p14:cNvContentPartPr/>
              <p14:nvPr/>
            </p14:nvContentPartPr>
            <p14:xfrm>
              <a:off x="8229416" y="2667977"/>
              <a:ext cx="669240" cy="118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C1027ED-B94F-A03E-0EB7-A9C054D9B08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75776" y="2559977"/>
                <a:ext cx="776880" cy="22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262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6CD8-709F-B67F-CDB4-A73322A0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588" y="543490"/>
            <a:ext cx="7729728" cy="1188720"/>
          </a:xfrm>
        </p:spPr>
        <p:txBody>
          <a:bodyPr/>
          <a:lstStyle/>
          <a:p>
            <a:r>
              <a:rPr lang="hr-HR"/>
              <a:t>rekurzivni algoritam</a:t>
            </a:r>
            <a:endParaRPr lang="hr-H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CFAB9-415D-8CB7-DFEF-FFCB1343A0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11590" y="2490520"/>
                <a:ext cx="4084515" cy="3101983"/>
              </a:xfr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hr-HR" dirty="0"/>
                  <a:t>metoda podijeli-pa-vladaj</a:t>
                </a:r>
              </a:p>
              <a:p>
                <a:r>
                  <a:rPr lang="hr-HR" dirty="0"/>
                  <a:t>pretpostavka: </a:t>
                </a:r>
                <a14:m>
                  <m:oMath xmlns:m="http://schemas.openxmlformats.org/officeDocument/2006/math"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hr-HR" dirty="0"/>
              </a:p>
              <a:p>
                <a14:m>
                  <m:oMath xmlns:m="http://schemas.openxmlformats.org/officeDocument/2006/math"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r-H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,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hr-HR" dirty="0"/>
              </a:p>
              <a:p>
                <a:r>
                  <a:rPr lang="hr-HR" dirty="0"/>
                  <a:t>dva pristupa: alociranje dodatne memorije </a:t>
                </a:r>
                <a14:m>
                  <m:oMath xmlns:m="http://schemas.openxmlformats.org/officeDocument/2006/math">
                    <m:r>
                      <a:rPr lang="hr-HR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𝑂</m:t>
                    </m:r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sSup>
                      <m:sSup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p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hr-HR" dirty="0"/>
                  <a:t>) i računanje indeksima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hr-HR" dirty="0"/>
                  <a:t>)</a:t>
                </a: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7CFAB9-415D-8CB7-DFEF-FFCB1343A0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11590" y="2490520"/>
                <a:ext cx="4084515" cy="3101983"/>
              </a:xfrm>
              <a:blipFill>
                <a:blip r:embed="rId2"/>
                <a:stretch>
                  <a:fillRect l="-892" t="-978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79B1C27-8622-D696-95F5-98C992EB406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95897" y="2117242"/>
                <a:ext cx="4084515" cy="384853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=8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hr-HR" dirty="0"/>
                </a:br>
                <a:endParaRPr lang="hr-HR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=8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hr-HR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=8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hr-HR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r>
                  <a:rPr lang="hr-HR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karakteristična jednadžba</a:t>
                </a:r>
                <a:br>
                  <a:rPr lang="hr-HR" dirty="0"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−8</m:t>
                        </m:r>
                      </m:e>
                    </m:d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−4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hr-HR" dirty="0"/>
                  <a:t>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8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dirty="0"/>
                  <a:t>, </a:t>
                </a:r>
                <a14:m>
                  <m:oMath xmlns:m="http://schemas.openxmlformats.org/officeDocument/2006/math">
                    <m:r>
                      <a:rPr lang="hr-HR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hr-HR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𝑎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𝑏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i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T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hr-HR" i="0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n</m:t>
                          </m:r>
                        </m:e>
                      </m:d>
                      <m:r>
                        <a:rPr lang="hr-HR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ϵ</m:t>
                      </m:r>
                      <m:r>
                        <a:rPr lang="hr-HR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hr-HR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O</m:t>
                      </m:r>
                      <m:d>
                        <m:dPr>
                          <m:ctrlPr>
                            <a:rPr lang="hr-HR" i="1">
                              <a:solidFill>
                                <a:schemeClr val="tx1">
                                  <a:lumMod val="85000"/>
                                  <a:lumOff val="15000"/>
                                </a:schemeClr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solidFill>
                                    <a:schemeClr val="tx1">
                                      <a:lumMod val="85000"/>
                                      <a:lumOff val="1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i="0">
                                  <a:solidFill>
                                    <a:schemeClr val="tx1">
                                      <a:lumMod val="85000"/>
                                      <a:lumOff val="1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n</m:t>
                              </m:r>
                            </m:e>
                            <m:sup>
                              <m:r>
                                <a:rPr lang="hr-HR" i="0">
                                  <a:solidFill>
                                    <a:schemeClr val="tx1">
                                      <a:lumMod val="85000"/>
                                      <a:lumOff val="1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979B1C27-8622-D696-95F5-98C992EB40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897" y="2117242"/>
                <a:ext cx="4084515" cy="38485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A4B8631-3389-42C4-A0B9-C3FE9B497362}"/>
                  </a:ext>
                </a:extLst>
              </p14:cNvPr>
              <p14:cNvContentPartPr/>
              <p14:nvPr/>
            </p14:nvContentPartPr>
            <p14:xfrm>
              <a:off x="7963376" y="5624657"/>
              <a:ext cx="1413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A4B8631-3389-42C4-A0B9-C3FE9B49736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9736" y="5516657"/>
                <a:ext cx="152100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574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4FCFF6-49AF-3DE6-A25F-97544F5B6813}"/>
              </a:ext>
            </a:extLst>
          </p:cNvPr>
          <p:cNvSpPr/>
          <p:nvPr/>
        </p:nvSpPr>
        <p:spPr>
          <a:xfrm>
            <a:off x="-1694" y="-1"/>
            <a:ext cx="4654296" cy="6858000"/>
          </a:xfrm>
          <a:prstGeom prst="rect">
            <a:avLst/>
          </a:prstGeom>
          <a:solidFill>
            <a:srgbClr val="9BAFB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9A8D7-3917-3D70-1C55-F62F9E33A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hr-HR">
                <a:solidFill>
                  <a:schemeClr val="bg1"/>
                </a:solidFill>
              </a:rPr>
              <a:t>Strassenov algoritam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9F91B3-C680-BDEE-F92D-98D86A5328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Clr>
                    <a:schemeClr val="bg1"/>
                  </a:buClr>
                  <a:buFont typeface="+mj-lt"/>
                  <a:buAutoNum type="arabicPeriod"/>
                </a:pPr>
                <a:r>
                  <a:rPr lang="hr-HR" dirty="0">
                    <a:solidFill>
                      <a:schemeClr val="bg1"/>
                    </a:solidFill>
                  </a:rPr>
                  <a:t>podijelimo matrice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𝐴</m:t>
                    </m:r>
                  </m:oMath>
                </a14:m>
                <a:r>
                  <a:rPr lang="hr-HR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𝐵</m:t>
                    </m:r>
                  </m:oMath>
                </a14:m>
                <a:r>
                  <a:rPr lang="hr-HR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na četiri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bg1"/>
                    </a:solidFill>
                  </a:rPr>
                  <a:t> podmatrice</a:t>
                </a:r>
              </a:p>
              <a:p>
                <a:pPr marL="342900" indent="-342900">
                  <a:buClr>
                    <a:schemeClr val="bg1"/>
                  </a:buClr>
                  <a:buFont typeface="+mj-lt"/>
                  <a:buAutoNum type="arabicPeriod"/>
                </a:pPr>
                <a:r>
                  <a:rPr lang="hr-HR" dirty="0">
                    <a:solidFill>
                      <a:schemeClr val="bg1"/>
                    </a:solidFill>
                  </a:rPr>
                  <a:t>stvaramo pomoćne matrice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𝑆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𝑆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… </m:t>
                    </m:r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𝑆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hr-HR" dirty="0">
                    <a:solidFill>
                      <a:schemeClr val="bg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²)</m:t>
                    </m:r>
                    <m:r>
                      <a:rPr lang="hr-HR" b="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dirty="0">
                  <a:solidFill>
                    <a:schemeClr val="bg1"/>
                  </a:solidFill>
                </a:endParaRPr>
              </a:p>
              <a:p>
                <a:pPr marL="342900" indent="-342900">
                  <a:buClr>
                    <a:schemeClr val="bg1"/>
                  </a:buClr>
                  <a:buFont typeface="+mj-lt"/>
                  <a:buAutoNum type="arabicPeriod"/>
                </a:pPr>
                <a:r>
                  <a:rPr lang="hr-HR" dirty="0">
                    <a:solidFill>
                      <a:schemeClr val="bg1"/>
                    </a:solidFill>
                  </a:rPr>
                  <a:t>računamo pomoćne matrice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</m:t>
                    </m:r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 … </m:t>
                    </m:r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7</m:t>
                        </m:r>
                      </m:sub>
                    </m:sSub>
                  </m:oMath>
                </a14:m>
                <a:r>
                  <a:rPr lang="hr-HR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 (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hr-H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r-H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r-H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hr-H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hr-HR" b="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indent="-342900">
                  <a:buClr>
                    <a:schemeClr val="bg1"/>
                  </a:buClr>
                  <a:buFont typeface="+mj-lt"/>
                  <a:buAutoNum type="arabicPeriod"/>
                </a:pPr>
                <a:r>
                  <a:rPr lang="hr-HR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zbrajanjem i oduzimanjem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hr-HR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-ova dobijemo elemente podmatrica od 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hr-HR" dirty="0">
                    <a:solidFill>
                      <a:schemeClr val="bg1"/>
                    </a:solidFill>
                  </a:rPr>
                  <a:t> (</a:t>
                </a:r>
                <a14:m>
                  <m:oMath xmlns:m="http://schemas.openxmlformats.org/officeDocument/2006/math"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²)</m:t>
                    </m:r>
                    <m:r>
                      <a:rPr lang="hr-HR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hr-H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9F91B3-C680-BDEE-F92D-98D86A5328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468" y="2638044"/>
                <a:ext cx="3363974" cy="3415622"/>
              </a:xfrm>
              <a:blipFill>
                <a:blip r:embed="rId2"/>
                <a:stretch>
                  <a:fillRect l="-1633" t="-125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200218C9-2EBC-CE63-6308-F34E07E8A17F}"/>
              </a:ext>
            </a:extLst>
          </p:cNvPr>
          <p:cNvSpPr/>
          <p:nvPr/>
        </p:nvSpPr>
        <p:spPr>
          <a:xfrm>
            <a:off x="5411569" y="806203"/>
            <a:ext cx="6028660" cy="52455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03CB80-C42C-5B4F-3BA3-994EC2181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14331" y="918775"/>
            <a:ext cx="5823137" cy="502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8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526276AC-B89C-9E46-8932-1AD807BF72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7970" y="1282367"/>
                <a:ext cx="3743008" cy="429326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0" vert="horz" wrap="square" lIns="0" tIns="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br>
                  <a:rPr lang="hr-HR" sz="1200" i="1" kern="100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9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10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hr-HR" sz="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hr-HR" sz="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1100" kern="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hr-HR" sz="11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11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4" name="Text Box 2">
                <a:extLst>
                  <a:ext uri="{FF2B5EF4-FFF2-40B4-BE49-F238E27FC236}">
                    <a16:creationId xmlns:a16="http://schemas.microsoft.com/office/drawing/2014/main" id="{526276AC-B89C-9E46-8932-1AD807BF72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7970" y="1282367"/>
                <a:ext cx="3743008" cy="42932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A282D2-0BE4-99C1-F7C9-8A3108C905DB}"/>
                  </a:ext>
                </a:extLst>
              </p:cNvPr>
              <p:cNvSpPr txBox="1"/>
              <p:nvPr/>
            </p:nvSpPr>
            <p:spPr>
              <a:xfrm>
                <a:off x="5374635" y="1671374"/>
                <a:ext cx="5669393" cy="310286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8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9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𝑆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10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(=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A282D2-0BE4-99C1-F7C9-8A3108C90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635" y="1671374"/>
                <a:ext cx="5669393" cy="31028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33732D-1F44-6296-222C-D8705EEAAE9D}"/>
                  </a:ext>
                </a:extLst>
              </p:cNvPr>
              <p:cNvSpPr txBox="1"/>
              <p:nvPr/>
            </p:nvSpPr>
            <p:spPr>
              <a:xfrm>
                <a:off x="6252224" y="4881461"/>
                <a:ext cx="3914213" cy="461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samo sedam </a:t>
                </a:r>
                <a:r>
                  <a:rPr lang="hr-H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množenja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hr-HR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hr-HR" i="1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 </a:t>
                </a:r>
                <a:r>
                  <a:rPr lang="hr-HR" dirty="0"/>
                  <a:t>matrica!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633732D-1F44-6296-222C-D8705EEAAE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224" y="4881461"/>
                <a:ext cx="3914213" cy="461473"/>
              </a:xfrm>
              <a:prstGeom prst="rect">
                <a:avLst/>
              </a:prstGeom>
              <a:blipFill>
                <a:blip r:embed="rId4"/>
                <a:stretch>
                  <a:fillRect t="-1333" r="-623" b="-8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247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FF1310-909E-BC9A-5C90-72E6B2864A89}"/>
                  </a:ext>
                </a:extLst>
              </p:cNvPr>
              <p:cNvSpPr txBox="1"/>
              <p:nvPr/>
            </p:nvSpPr>
            <p:spPr>
              <a:xfrm>
                <a:off x="1483808" y="1883458"/>
                <a:ext cx="3952808" cy="309108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anchor="ctr" anchorCtr="0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6</m:t>
                          </m:r>
                        </m:sub>
                      </m:sSub>
                      <m:r>
                        <a:rPr lang="hr-HR" sz="18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hr-HR" sz="18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hr-HR" sz="18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22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5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3</m:t>
                          </m:r>
                        </m:sub>
                      </m:sSub>
                      <m:r>
                        <a:rPr lang="hr-HR" sz="1800" i="1" kern="1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hr-HR" sz="1800" i="1" kern="1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7</m:t>
                          </m:r>
                        </m:sub>
                      </m:sSub>
                      <m:r>
                        <a:rPr lang="hr-HR" sz="1800" b="0" i="1" kern="10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hr-HR" sz="16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EFF1310-909E-BC9A-5C90-72E6B2864A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808" y="1883458"/>
                <a:ext cx="3952808" cy="3091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68E2B61-1A18-D560-B2BD-65A73E60514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623677" y="1388230"/>
                <a:ext cx="4084515" cy="408153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7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br>
                  <a:rPr lang="hr-HR" dirty="0"/>
                </a:br>
                <a:endParaRPr lang="hr-HR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7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𝑘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hr-HR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7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−1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𝑐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4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hr-HR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buNone/>
                </a:pPr>
                <a:r>
                  <a:rPr lang="hr-HR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karakteristična jednadžba</a:t>
                </a:r>
                <a:br>
                  <a:rPr lang="hr-HR" dirty="0"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14:m>
                  <m:oMath xmlns:m="http://schemas.openxmlformats.org/officeDocument/2006/math"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−4</m:t>
                        </m:r>
                      </m:e>
                    </m:d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=0</m:t>
                    </m:r>
                  </m:oMath>
                </a14:m>
                <a:r>
                  <a:rPr lang="hr-HR" dirty="0"/>
                  <a:t>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𝑡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∙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7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p>
                    </m:sSup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hr-HR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⋅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4</m:t>
                        </m:r>
                      </m:e>
                      <m:sup>
                        <m: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hr-HR" dirty="0"/>
                  <a:t>, </a:t>
                </a:r>
                <a14:m>
                  <m:oMath xmlns:m="http://schemas.openxmlformats.org/officeDocument/2006/math">
                    <m:r>
                      <a:rPr lang="hr-HR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hr-HR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𝑎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func>
                            <m:func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𝑏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i="1" dirty="0"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𝜖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hr-H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𝑂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r-HR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hr-HR" i="1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2.80735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268E2B61-1A18-D560-B2BD-65A73E605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677" y="1388230"/>
                <a:ext cx="4084515" cy="40815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E3F2277-573E-D486-8A52-CC6C69C3568E}"/>
                  </a:ext>
                </a:extLst>
              </p14:cNvPr>
              <p14:cNvContentPartPr/>
              <p14:nvPr/>
            </p14:nvContentPartPr>
            <p14:xfrm>
              <a:off x="7250936" y="4922297"/>
              <a:ext cx="2870280" cy="33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E3F2277-573E-D486-8A52-CC6C69C356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7296" y="4814657"/>
                <a:ext cx="2977920" cy="24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5482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27D9F6-E235-564A-193E-C1CF7EBB7D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3660" y="874550"/>
                <a:ext cx="4984673" cy="958780"/>
              </a:xfr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anchor="ctr"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hr-HR" sz="18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𝑇</m:t>
                    </m:r>
                    <m:d>
                      <m:d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</m:d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=7</m:t>
                    </m:r>
                    <m:f>
                      <m:f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𝑇</m:t>
                        </m:r>
                        <m:d>
                          <m:dPr>
                            <m:ctrlP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⌊"/>
                                <m:endChr m:val="⌋"/>
                                <m:ctrlPr>
                                  <a:rPr lang="hr-H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𝑇</m:t>
                        </m:r>
                        <m:d>
                          <m:dPr>
                            <m:ctrlP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⌈"/>
                                <m:endChr m:val="⌉"/>
                                <m:ctrlPr>
                                  <a:rPr lang="hr-H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hr-HR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num>
                      <m:den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sSub>
                      <m:sSub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p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𝑇</m:t>
                    </m:r>
                    <m:d>
                      <m:d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e>
                    </m:d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𝑐</m:t>
                        </m:r>
                      </m:e>
                      <m:sub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1</m:t>
                        </m:r>
                      </m:sub>
                    </m:sSub>
                    <m:r>
                      <a:rPr lang="hr-HR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&gt;0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27D9F6-E235-564A-193E-C1CF7EBB7D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3660" y="874550"/>
                <a:ext cx="4984673" cy="958780"/>
              </a:xfrm>
              <a:blipFill>
                <a:blip r:embed="rId2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300F6B-19B4-D2FA-B186-6C2612A2B4D6}"/>
              </a:ext>
            </a:extLst>
          </p:cNvPr>
          <p:cNvCxnSpPr>
            <a:cxnSpLocks/>
          </p:cNvCxnSpPr>
          <p:nvPr/>
        </p:nvCxnSpPr>
        <p:spPr>
          <a:xfrm flipH="1">
            <a:off x="3538375" y="2083982"/>
            <a:ext cx="1297173" cy="1052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BB679D2-9D96-9BB3-704B-80AAA458F0E6}"/>
              </a:ext>
            </a:extLst>
          </p:cNvPr>
          <p:cNvCxnSpPr>
            <a:cxnSpLocks/>
          </p:cNvCxnSpPr>
          <p:nvPr/>
        </p:nvCxnSpPr>
        <p:spPr>
          <a:xfrm>
            <a:off x="7356454" y="2083982"/>
            <a:ext cx="1297173" cy="1052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A5DB07-9D35-93B4-1D02-802C5C2A3974}"/>
                  </a:ext>
                </a:extLst>
              </p:cNvPr>
              <p:cNvSpPr txBox="1"/>
              <p:nvPr/>
            </p:nvSpPr>
            <p:spPr>
              <a:xfrm>
                <a:off x="2002466" y="3316774"/>
                <a:ext cx="26475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hr-HR" dirty="0"/>
                  <a:t>T asimptomatski raste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d>
                        <m:dPr>
                          <m:ctrlPr>
                            <a:rPr lang="hr-H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hr-H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  <m:r>
                            <a:rPr lang="hr-H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+1</m:t>
                          </m:r>
                        </m:e>
                      </m:d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&gt;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𝑛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A5DB07-9D35-93B4-1D02-802C5C2A3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2466" y="3316774"/>
                <a:ext cx="2647507" cy="646331"/>
              </a:xfrm>
              <a:prstGeom prst="rect">
                <a:avLst/>
              </a:prstGeom>
              <a:blipFill>
                <a:blip r:embed="rId3"/>
                <a:stretch>
                  <a:fillRect t="-4717" b="-849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FA08E0-BFEE-51B5-D1E0-D82831670D2E}"/>
                  </a:ext>
                </a:extLst>
              </p:cNvPr>
              <p:cNvSpPr txBox="1"/>
              <p:nvPr/>
            </p:nvSpPr>
            <p:spPr>
              <a:xfrm>
                <a:off x="7542028" y="3292794"/>
                <a:ext cx="2647506" cy="69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hr-HR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𝑓</m:t>
                        </m:r>
                        <m:d>
                          <m:dPr>
                            <m:ctrlP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𝑛</m:t>
                            </m:r>
                          </m:e>
                        </m:d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hr-HR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hr-H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hr-HR" sz="1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hr-HR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hr-HR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7</m:t>
                            </m:r>
                          </m:e>
                        </m:func>
                      </m:sup>
                    </m:sSup>
                  </m:oMath>
                </a14:m>
                <a:r>
                  <a:rPr lang="hr-HR" sz="1800" i="1" dirty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hr-HR" sz="180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je 2-glatka</a:t>
                </a:r>
                <a:endParaRPr lang="hr-HR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sSup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(2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𝑛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)</m:t>
                          </m:r>
                        </m:e>
                        <m:sup>
                          <m:func>
                            <m:func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hr-HR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func>
                        </m:sup>
                      </m:sSup>
                      <m:r>
                        <a:rPr lang="hr-HR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r-H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∈</m:t>
                      </m:r>
                      <m:r>
                        <a:rPr lang="hr-HR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𝑂</m:t>
                      </m:r>
                      <m:d>
                        <m:dPr>
                          <m:ctrlPr>
                            <a:rPr lang="hr-H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r-HR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FA08E0-BFEE-51B5-D1E0-D82831670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028" y="3292794"/>
                <a:ext cx="2647506" cy="694293"/>
              </a:xfrm>
              <a:prstGeom prst="rect">
                <a:avLst/>
              </a:prstGeom>
              <a:blipFill>
                <a:blip r:embed="rId4"/>
                <a:stretch>
                  <a:fillRect t="-2632" b="-526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45A46A-423C-6F1E-1396-CEF8B7AC1301}"/>
              </a:ext>
            </a:extLst>
          </p:cNvPr>
          <p:cNvCxnSpPr>
            <a:cxnSpLocks/>
          </p:cNvCxnSpPr>
          <p:nvPr/>
        </p:nvCxnSpPr>
        <p:spPr>
          <a:xfrm flipH="1">
            <a:off x="7372525" y="4143276"/>
            <a:ext cx="1297173" cy="1052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4A26DD-2BF1-2E8E-7750-9DBCB9C09EA0}"/>
              </a:ext>
            </a:extLst>
          </p:cNvPr>
          <p:cNvCxnSpPr>
            <a:cxnSpLocks/>
          </p:cNvCxnSpPr>
          <p:nvPr/>
        </p:nvCxnSpPr>
        <p:spPr>
          <a:xfrm>
            <a:off x="3538375" y="4143275"/>
            <a:ext cx="1297173" cy="10526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D95FF7-DBB6-62D2-7E41-0115B5EFA027}"/>
                  </a:ext>
                </a:extLst>
              </p:cNvPr>
              <p:cNvSpPr txBox="1"/>
              <p:nvPr/>
            </p:nvSpPr>
            <p:spPr>
              <a:xfrm>
                <a:off x="4877448" y="5434744"/>
                <a:ext cx="2437101" cy="57265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𝑇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𝑛</m:t>
                      </m:r>
                      <m:r>
                        <a:rPr lang="hr-HR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)∈</m:t>
                      </m:r>
                      <m:r>
                        <a:rPr lang="hr-HR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𝑂</m:t>
                      </m:r>
                      <m:d>
                        <m:dPr>
                          <m:ctrlPr>
                            <a:rPr lang="hr-HR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sSupPr>
                            <m:e>
                              <m:r>
                                <a:rPr lang="hr-HR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hr-H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hr-HR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hr-HR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Calibri" panose="020F0502020204030204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hr-HR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Calibri" panose="020F0502020204030204" pitchFamily="34" charset="0"/>
                                    </a:rPr>
                                    <m:t>7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D95FF7-DBB6-62D2-7E41-0115B5EFA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448" y="5434744"/>
                <a:ext cx="2437101" cy="57265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D2E73D4-19DE-93DC-B25B-FB29F19661E2}"/>
              </a:ext>
            </a:extLst>
          </p:cNvPr>
          <p:cNvSpPr txBox="1"/>
          <p:nvPr/>
        </p:nvSpPr>
        <p:spPr>
          <a:xfrm>
            <a:off x="5047375" y="481273"/>
            <a:ext cx="209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poopćenje rekurzije:</a:t>
            </a:r>
          </a:p>
        </p:txBody>
      </p:sp>
    </p:spTree>
    <p:extLst>
      <p:ext uri="{BB962C8B-B14F-4D97-AF65-F5344CB8AC3E}">
        <p14:creationId xmlns:p14="http://schemas.microsoft.com/office/powerpoint/2010/main" val="167580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line on a black background&#10;&#10;Description automatically generated">
            <a:extLst>
              <a:ext uri="{FF2B5EF4-FFF2-40B4-BE49-F238E27FC236}">
                <a16:creationId xmlns:a16="http://schemas.microsoft.com/office/drawing/2014/main" id="{912F5471-84B9-72C0-06FE-CCEE638F6D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824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AD0FD2-AF9A-4626-A717-49B02235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929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1285-2FDD-B42E-59DC-D7D2CB87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47" y="1589218"/>
            <a:ext cx="4486656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Empirijska analiza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04D1E-6401-8191-4279-543464180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090" y="3622862"/>
            <a:ext cx="3798770" cy="181035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Implementacija</a:t>
            </a:r>
            <a:r>
              <a:rPr lang="en-US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u C++, </a:t>
            </a:r>
            <a:r>
              <a:rPr lang="en-US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mjerenja</a:t>
            </a:r>
            <a:r>
              <a:rPr lang="en-US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ređaju</a:t>
            </a: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s </a:t>
            </a:r>
            <a:r>
              <a:rPr lang="en-US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kern="1200" dirty="0" err="1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rocesorom</a:t>
            </a:r>
            <a:r>
              <a:rPr lang="en-US" kern="1200" dirty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rPr>
              <a:t> i5-5200U 2.20GHz, 8 GB RAM-a.</a:t>
            </a:r>
            <a:endParaRPr lang="hr-HR" kern="1200" dirty="0">
              <a:solidFill>
                <a:srgbClr val="FFFFFF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hr-HR" dirty="0">
                <a:solidFill>
                  <a:srgbClr val="FFFFFF"/>
                </a:solidFill>
              </a:rPr>
              <a:t>Matrica je implementirana kao vector&lt;vector&lt;int&gt;&gt;.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39AF048-01BF-4742-B8D3-428C27C15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3D78AA-E79D-BE89-A7DC-B1B8421FFE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701" y="640080"/>
            <a:ext cx="4093548" cy="52631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4E6C6D-6077-A53B-C41C-D3414F2D0235}"/>
              </a:ext>
            </a:extLst>
          </p:cNvPr>
          <p:cNvSpPr txBox="1"/>
          <p:nvPr/>
        </p:nvSpPr>
        <p:spPr>
          <a:xfrm>
            <a:off x="7556592" y="5903214"/>
            <a:ext cx="317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dio koda za rekurzivni algoritam</a:t>
            </a:r>
          </a:p>
        </p:txBody>
      </p:sp>
    </p:spTree>
    <p:extLst>
      <p:ext uri="{BB962C8B-B14F-4D97-AF65-F5344CB8AC3E}">
        <p14:creationId xmlns:p14="http://schemas.microsoft.com/office/powerpoint/2010/main" val="126000659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192</TotalTime>
  <Words>810</Words>
  <Application>Microsoft Office PowerPoint</Application>
  <PresentationFormat>Widescreen</PresentationFormat>
  <Paragraphs>156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Gill Sans MT</vt:lpstr>
      <vt:lpstr>Parcel</vt:lpstr>
      <vt:lpstr>Algoritmi za  množenje matrica</vt:lpstr>
      <vt:lpstr>Standardni algoritam</vt:lpstr>
      <vt:lpstr>rekurzivni algoritam</vt:lpstr>
      <vt:lpstr>Strassenov algoritam</vt:lpstr>
      <vt:lpstr>PowerPoint Presentation</vt:lpstr>
      <vt:lpstr>PowerPoint Presentation</vt:lpstr>
      <vt:lpstr>PowerPoint Presentation</vt:lpstr>
      <vt:lpstr>PowerPoint Presentation</vt:lpstr>
      <vt:lpstr>Empirijska analiza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Algoritmi za  množenje matrica</dc:title>
  <dc:creator>Nora Berdalović</dc:creator>
  <cp:lastModifiedBy>Nora Berdalović</cp:lastModifiedBy>
  <cp:revision>6</cp:revision>
  <dcterms:created xsi:type="dcterms:W3CDTF">2023-11-01T11:27:39Z</dcterms:created>
  <dcterms:modified xsi:type="dcterms:W3CDTF">2023-11-05T09:08:41Z</dcterms:modified>
</cp:coreProperties>
</file>