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1D81-245F-45F5-BD80-3F062F58D9C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01EA-8B7A-4646-9937-77BD6995C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7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1D81-245F-45F5-BD80-3F062F58D9C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01EA-8B7A-4646-9937-77BD6995C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2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1D81-245F-45F5-BD80-3F062F58D9C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01EA-8B7A-4646-9937-77BD6995C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3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1D81-245F-45F5-BD80-3F062F58D9C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01EA-8B7A-4646-9937-77BD6995C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2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1D81-245F-45F5-BD80-3F062F58D9C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01EA-8B7A-4646-9937-77BD6995C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99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1D81-245F-45F5-BD80-3F062F58D9C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01EA-8B7A-4646-9937-77BD6995C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6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1D81-245F-45F5-BD80-3F062F58D9C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01EA-8B7A-4646-9937-77BD6995C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7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1D81-245F-45F5-BD80-3F062F58D9C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01EA-8B7A-4646-9937-77BD6995C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79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1D81-245F-45F5-BD80-3F062F58D9C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01EA-8B7A-4646-9937-77BD6995C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1D81-245F-45F5-BD80-3F062F58D9C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01EA-8B7A-4646-9937-77BD6995C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5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1D81-245F-45F5-BD80-3F062F58D9C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01EA-8B7A-4646-9937-77BD6995C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6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C1D81-245F-45F5-BD80-3F062F58D9C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F01EA-8B7A-4646-9937-77BD6995C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9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karatsuba-algorithm-for-fast-multiplication-using-divide-and-conquer-algorithm/" TargetMode="External"/><Relationship Id="rId2" Type="http://schemas.openxmlformats.org/officeDocument/2006/relationships/hyperlink" Target="https://web.math.pmf.unizg.hr/~singer/oaa/materijali/scans/rek_alg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FCE01-4664-C619-6230-C3F6FD8384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Karatsubin algoritam za brzo množenje brojeva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2854C5-31D4-BFFA-CA3F-7254D1E16D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74475"/>
          </a:xfrm>
        </p:spPr>
        <p:txBody>
          <a:bodyPr>
            <a:normAutofit/>
          </a:bodyPr>
          <a:lstStyle/>
          <a:p>
            <a:r>
              <a:rPr lang="hr-HR" dirty="0"/>
              <a:t>Nikola Kašnar</a:t>
            </a:r>
          </a:p>
          <a:p>
            <a:r>
              <a:rPr lang="hr-HR" dirty="0"/>
              <a:t>6.11.2023.</a:t>
            </a:r>
          </a:p>
          <a:p>
            <a:endParaRPr lang="hr-HR" dirty="0"/>
          </a:p>
          <a:p>
            <a:endParaRPr lang="hr-HR" dirty="0"/>
          </a:p>
          <a:p>
            <a:r>
              <a:rPr lang="hr-HR" sz="1600" dirty="0"/>
              <a:t>Sveučilište u Zagrebu</a:t>
            </a:r>
          </a:p>
          <a:p>
            <a:r>
              <a:rPr lang="hr-HR" sz="1600" dirty="0"/>
              <a:t>Prirodoslovno-matematički fakultet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0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3AC8B-96B4-4E67-D5B0-8D0FD03BF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Teorijska analiza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22AF74-CC4A-A3B6-57F4-92F0A3A9D9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67161"/>
                <a:ext cx="10515600" cy="4809802"/>
              </a:xfrm>
            </p:spPr>
            <p:txBody>
              <a:bodyPr/>
              <a:lstStyle/>
              <a:p>
                <a:endParaRPr lang="hr-HR" dirty="0"/>
              </a:p>
              <a:p>
                <a:endParaRPr lang="hr-HR" dirty="0"/>
              </a:p>
              <a:p>
                <a:r>
                  <a:rPr lang="hr-HR" sz="2000" dirty="0"/>
                  <a:t>Uvodimo supstituciju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r-HR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hr-HR" sz="2000" dirty="0"/>
                  <a:t>:</a:t>
                </a:r>
              </a:p>
              <a:p>
                <a:endParaRPr lang="hr-HR" dirty="0"/>
              </a:p>
              <a:p>
                <a:endParaRPr lang="hr-HR" dirty="0"/>
              </a:p>
              <a:p>
                <a:r>
                  <a:rPr lang="hr-HR" sz="2000" dirty="0"/>
                  <a:t>Iz karakteristične jednadžbe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r-HR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hr-HR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hr-HR" sz="2000" dirty="0"/>
                  <a:t> dobivamo da je rješenje rekurzije oblika:</a:t>
                </a:r>
              </a:p>
              <a:p>
                <a:endParaRPr lang="hr-HR" sz="2000" dirty="0"/>
              </a:p>
              <a:p>
                <a:endParaRPr lang="hr-HR" sz="2000" dirty="0"/>
              </a:p>
              <a:p>
                <a:r>
                  <a:rPr lang="hr-HR" sz="2000" dirty="0"/>
                  <a:t>Iz toga zaključujemo da je 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)∊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l-GR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sSub>
                          <m:sSubPr>
                            <m:ctrlP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𝑙𝑜𝑔</m:t>
                            </m:r>
                          </m:e>
                          <m:sub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)≈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hr-HR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1.58</m:t>
                        </m:r>
                      </m:sup>
                    </m:sSup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r-HR" sz="2000" dirty="0"/>
              </a:p>
              <a:p>
                <a:r>
                  <a:rPr lang="hr-HR" sz="2000" dirty="0"/>
                  <a:t>Do toga smo mogli doći koristeći i master teorem: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22AF74-CC4A-A3B6-57F4-92F0A3A9D9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67161"/>
                <a:ext cx="10515600" cy="4809802"/>
              </a:xfrm>
              <a:blipFill>
                <a:blip r:embed="rId2"/>
                <a:stretch>
                  <a:fillRect l="-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13C785E-FB9E-E31F-145F-7C52A0351142}"/>
                  </a:ext>
                </a:extLst>
              </p:cNvPr>
              <p:cNvSpPr txBox="1"/>
              <p:nvPr/>
            </p:nvSpPr>
            <p:spPr>
              <a:xfrm>
                <a:off x="4125551" y="1690688"/>
                <a:ext cx="3940898" cy="4898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𝑐𝑛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13C785E-FB9E-E31F-145F-7C52A03511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551" y="1690688"/>
                <a:ext cx="3940898" cy="4898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C96FD19-F608-921E-0296-860A5D6821E8}"/>
                  </a:ext>
                </a:extLst>
              </p:cNvPr>
              <p:cNvSpPr txBox="1"/>
              <p:nvPr/>
            </p:nvSpPr>
            <p:spPr>
              <a:xfrm>
                <a:off x="4125551" y="2937261"/>
                <a:ext cx="3940898" cy="3126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C96FD19-F608-921E-0296-860A5D6821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551" y="2937261"/>
                <a:ext cx="3940898" cy="312650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F59F449-444C-0365-E7DA-9593CA231741}"/>
                  </a:ext>
                </a:extLst>
              </p:cNvPr>
              <p:cNvSpPr txBox="1"/>
              <p:nvPr/>
            </p:nvSpPr>
            <p:spPr>
              <a:xfrm>
                <a:off x="4125551" y="3459412"/>
                <a:ext cx="3940898" cy="2819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=3</m:t>
                      </m:r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F59F449-444C-0365-E7DA-9593CA2317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551" y="3459412"/>
                <a:ext cx="3940898" cy="281937"/>
              </a:xfrm>
              <a:prstGeom prst="rect">
                <a:avLst/>
              </a:prstGeom>
              <a:blipFill>
                <a:blip r:embed="rId5"/>
                <a:stretch>
                  <a:fillRect t="-4255" b="-14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E84F485-072E-260A-EFCE-DD2D2001F85C}"/>
                  </a:ext>
                </a:extLst>
              </p:cNvPr>
              <p:cNvSpPr txBox="1"/>
              <p:nvPr/>
            </p:nvSpPr>
            <p:spPr>
              <a:xfrm>
                <a:off x="4125551" y="4251947"/>
                <a:ext cx="3940898" cy="2819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E84F485-072E-260A-EFCE-DD2D2001F8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551" y="4251947"/>
                <a:ext cx="3940898" cy="281937"/>
              </a:xfrm>
              <a:prstGeom prst="rect">
                <a:avLst/>
              </a:prstGeom>
              <a:blipFill>
                <a:blip r:embed="rId6"/>
                <a:stretch>
                  <a:fillRect t="-4255" b="-14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EEAC6F7-2615-AD44-1C2E-04125B9B8D65}"/>
                  </a:ext>
                </a:extLst>
              </p:cNvPr>
              <p:cNvSpPr txBox="1"/>
              <p:nvPr/>
            </p:nvSpPr>
            <p:spPr>
              <a:xfrm>
                <a:off x="4125551" y="4602416"/>
                <a:ext cx="3940898" cy="2819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sSub>
                            <m:sSub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𝑙𝑜𝑔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𝑏𝑛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EEAC6F7-2615-AD44-1C2E-04125B9B8D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551" y="4602416"/>
                <a:ext cx="3940898" cy="281937"/>
              </a:xfrm>
              <a:prstGeom prst="rect">
                <a:avLst/>
              </a:prstGeom>
              <a:blipFill>
                <a:blip r:embed="rId7"/>
                <a:stretch>
                  <a:fillRect t="-8696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7913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A0F35-C9AD-74E3-7F35-D68638084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Master teorem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EB8536-A53B-9DFD-B441-6C1BA21821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73693"/>
                <a:ext cx="10515600" cy="4703270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Neka je </a:t>
                </a:r>
                <a:r>
                  <a:rPr lang="en-US" sz="2000" dirty="0" err="1"/>
                  <a:t>zadana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rekurzija</a:t>
                </a:r>
                <a:r>
                  <a:rPr lang="en-US" sz="2000" dirty="0"/>
                  <a:t>:</a:t>
                </a:r>
                <a:endParaRPr lang="hr-HR" sz="2000" dirty="0"/>
              </a:p>
              <a:p>
                <a:endParaRPr lang="hr-HR" sz="2000" dirty="0"/>
              </a:p>
              <a:p>
                <a:pPr marL="0" indent="0">
                  <a:buNone/>
                </a:pPr>
                <a:endParaRPr lang="hr-HR" sz="2000" dirty="0"/>
              </a:p>
              <a:p>
                <a:pPr marL="0" indent="0">
                  <a:buNone/>
                </a:pPr>
                <a:r>
                  <a:rPr lang="hr-HR" sz="2000" dirty="0"/>
                  <a:t>gdje su a i b konstante. Tada vrijedi:</a:t>
                </a:r>
              </a:p>
              <a:p>
                <a:pPr marL="457200" indent="-457200">
                  <a:buAutoNum type="alphaLcParenR"/>
                </a:pPr>
                <a:r>
                  <a:rPr lang="hr-HR" sz="2000" dirty="0"/>
                  <a:t>Ako je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hr-HR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hr-H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hr-H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hr-H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hr-H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sSub>
                              <m:sSubPr>
                                <m:ctrlPr>
                                  <a:rPr lang="hr-HR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𝑙𝑜𝑔</m:t>
                                </m:r>
                              </m:e>
                              <m:sub>
                                <m:r>
                                  <a:rPr lang="hr-HR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  <m:r>
                              <a:rPr lang="hr-H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hr-H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hr-H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𝛆</m:t>
                            </m:r>
                          </m:sup>
                        </m:sSup>
                      </m:e>
                    </m:d>
                  </m:oMath>
                </a14:m>
                <a:r>
                  <a:rPr lang="hr-HR" sz="2000" dirty="0"/>
                  <a:t> za svaki </a:t>
                </a:r>
                <a14:m>
                  <m:oMath xmlns:m="http://schemas.openxmlformats.org/officeDocument/2006/math">
                    <m:r>
                      <a:rPr lang="hr-HR" sz="2000" i="1" smtClean="0">
                        <a:latin typeface="Cambria Math" panose="02040503050406030204" pitchFamily="18" charset="0"/>
                      </a:rPr>
                      <m:t>𝛆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hr-HR" sz="2000" dirty="0"/>
                  <a:t>, tada je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)∊</m:t>
                    </m:r>
                    <m:r>
                      <m:rPr>
                        <m:sty m:val="p"/>
                      </m:rPr>
                      <a:rPr lang="el-GR" sz="2000" b="0" i="1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l-GR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sSub>
                          <m:sSubPr>
                            <m:ctrlP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𝑙𝑜𝑔</m:t>
                            </m:r>
                          </m:e>
                          <m:sub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r-HR" sz="2000" dirty="0"/>
              </a:p>
              <a:p>
                <a:pPr marL="457200" indent="-457200">
                  <a:buFont typeface="Arial" panose="020B0604020202020204" pitchFamily="34" charset="0"/>
                  <a:buAutoNum type="alphaLcParenR"/>
                </a:pPr>
                <a:r>
                  <a:rPr lang="en-US" sz="2000" dirty="0" err="1"/>
                  <a:t>Ako</a:t>
                </a:r>
                <a:r>
                  <a:rPr lang="en-US" sz="2000" dirty="0"/>
                  <a:t> je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hr-HR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hr-H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hr-H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hr-H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sSub>
                              <m:sSubPr>
                                <m:ctrlPr>
                                  <a:rPr lang="hr-HR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𝑙𝑜𝑔</m:t>
                                </m:r>
                              </m:e>
                              <m:sub>
                                <m:r>
                                  <a:rPr lang="hr-HR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  <m:r>
                              <a:rPr lang="hr-H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sup>
                        </m:sSup>
                      </m:e>
                    </m:d>
                    <m:r>
                      <a:rPr lang="hr-H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2000" dirty="0"/>
                  <a:t>, </a:t>
                </a:r>
                <a:r>
                  <a:rPr lang="en-US" sz="2000" dirty="0" err="1"/>
                  <a:t>tada</a:t>
                </a:r>
                <a:r>
                  <a:rPr lang="en-US" sz="2000" dirty="0"/>
                  <a:t> je </a:t>
                </a:r>
                <a14:m>
                  <m:oMath xmlns:m="http://schemas.openxmlformats.org/officeDocument/2006/math">
                    <m:r>
                      <a:rPr lang="hr-HR" sz="20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hr-HR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hr-HR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hr-HR" sz="2000" i="1">
                        <a:latin typeface="Cambria Math" panose="02040503050406030204" pitchFamily="18" charset="0"/>
                      </a:rPr>
                      <m:t>)∊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Θ</m:t>
                    </m:r>
                    <m:r>
                      <a:rPr lang="hr-HR" sz="20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sSub>
                          <m:sSub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000" i="1">
                                <a:latin typeface="Cambria Math" panose="02040503050406030204" pitchFamily="18" charset="0"/>
                              </a:rPr>
                              <m:t>𝑙𝑜𝑔</m:t>
                            </m:r>
                          </m:e>
                          <m:sub>
                            <m:r>
                              <a:rPr lang="hr-HR" sz="20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sSub>
                      <m:sSubPr>
                        <m:ctrlPr>
                          <a:rPr lang="hr-H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hr-HR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r-HR" sz="2000" dirty="0"/>
              </a:p>
              <a:p>
                <a:pPr marL="457200" indent="-457200">
                  <a:buFont typeface="Arial" panose="020B0604020202020204" pitchFamily="34" charset="0"/>
                  <a:buAutoNum type="alphaLcParenR"/>
                </a:pPr>
                <a:r>
                  <a:rPr lang="en-US" sz="2000" dirty="0" err="1"/>
                  <a:t>Ako</a:t>
                </a:r>
                <a:r>
                  <a:rPr lang="en-US" sz="2000" dirty="0"/>
                  <a:t> je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hr-HR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hr-H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hr-H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hr-H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hr-H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sSub>
                              <m:sSubPr>
                                <m:ctrlPr>
                                  <a:rPr lang="hr-HR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𝑙𝑜𝑔</m:t>
                                </m:r>
                              </m:e>
                              <m:sub>
                                <m:r>
                                  <a:rPr lang="hr-HR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  <m:r>
                              <a:rPr lang="hr-H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hr-H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hr-H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𝛆</m:t>
                            </m:r>
                          </m:sup>
                        </m:sSup>
                      </m:e>
                    </m:d>
                    <m:r>
                      <a:rPr lang="hr-H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2000" dirty="0"/>
                  <a:t>, </a:t>
                </a:r>
                <a:r>
                  <a:rPr lang="en-US" sz="2000" dirty="0"/>
                  <a:t>za </a:t>
                </a:r>
                <a:r>
                  <a:rPr lang="en-US" sz="2000" dirty="0" err="1"/>
                  <a:t>neki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hr-HR" sz="2000" i="1">
                        <a:latin typeface="Cambria Math" panose="02040503050406030204" pitchFamily="18" charset="0"/>
                      </a:rPr>
                      <m:t>𝛆</m:t>
                    </m:r>
                    <m:r>
                      <a:rPr lang="hr-HR" sz="2000" i="1">
                        <a:latin typeface="Cambria Math" panose="02040503050406030204" pitchFamily="18" charset="0"/>
                      </a:rPr>
                      <m:t>&gt;0 </m:t>
                    </m:r>
                  </m:oMath>
                </a14:m>
                <a:r>
                  <a:rPr lang="en-US" sz="2000" dirty="0" err="1"/>
                  <a:t>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ako</a:t>
                </a:r>
                <a:r>
                  <a:rPr lang="en-US" sz="2000" dirty="0"/>
                  <a:t> f </a:t>
                </a:r>
                <a:r>
                  <a:rPr lang="en-US" sz="2000" dirty="0" err="1"/>
                  <a:t>zadovoljava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uvjet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glatkosti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hr-HR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hr-HR" sz="20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e>
                    </m:d>
                    <m:r>
                      <a:rPr lang="hr-HR" sz="200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𝑐𝑓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000" dirty="0"/>
                  <a:t>za </a:t>
                </a:r>
                <a:r>
                  <a:rPr lang="en-US" sz="2000" dirty="0" err="1"/>
                  <a:t>neki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r-HR" sz="2000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&lt;1</m:t>
                    </m:r>
                    <m:r>
                      <a:rPr lang="hr-HR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2000" dirty="0"/>
                  <a:t>, </a:t>
                </a:r>
                <a:r>
                  <a:rPr lang="en-US" sz="2000" dirty="0" err="1"/>
                  <a:t>tada</a:t>
                </a:r>
                <a:r>
                  <a:rPr lang="hr-HR" sz="2000" dirty="0"/>
                  <a:t> </a:t>
                </a:r>
                <a14:m>
                  <m:oMath xmlns:m="http://schemas.openxmlformats.org/officeDocument/2006/math">
                    <m:r>
                      <a:rPr lang="hr-HR" sz="20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hr-HR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hr-HR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hr-HR" sz="2000" i="1">
                        <a:latin typeface="Cambria Math" panose="02040503050406030204" pitchFamily="18" charset="0"/>
                      </a:rPr>
                      <m:t>)∊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Θ</m:t>
                    </m:r>
                    <m:r>
                      <a:rPr lang="hr-HR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endParaRPr lang="hr-HR" sz="2000" dirty="0"/>
              </a:p>
              <a:p>
                <a:pPr marL="457200" indent="-457200">
                  <a:buAutoNum type="alphaLcParenR"/>
                </a:pPr>
                <a:endParaRPr lang="hr-HR" sz="2000" dirty="0"/>
              </a:p>
              <a:p>
                <a:pPr marL="457200" indent="-457200">
                  <a:buAutoNum type="alphaLcParenR"/>
                </a:pPr>
                <a:endParaRPr lang="en-US" sz="2000" dirty="0"/>
              </a:p>
              <a:p>
                <a:r>
                  <a:rPr lang="hr-HR" sz="2000" dirty="0"/>
                  <a:t>Naša rekurzija spada pod slučaj a) pa zaključujemo da vrijedi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)∊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l-GR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sSub>
                          <m:sSubPr>
                            <m:ctrlP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𝑙𝑜𝑔</m:t>
                            </m:r>
                          </m:e>
                          <m:sub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)≈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hr-HR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1.58</m:t>
                        </m:r>
                      </m:sup>
                    </m:sSup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r-HR" sz="2000" dirty="0"/>
              </a:p>
              <a:p>
                <a:endParaRPr lang="hr-HR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EB8536-A53B-9DFD-B441-6C1BA21821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73693"/>
                <a:ext cx="10515600" cy="4703270"/>
              </a:xfrm>
              <a:blipFill>
                <a:blip r:embed="rId2"/>
                <a:stretch>
                  <a:fillRect l="-638" t="-1427" r="-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A0FAE28-29AC-5524-8C3E-9E90B8563C7F}"/>
                  </a:ext>
                </a:extLst>
              </p:cNvPr>
              <p:cNvSpPr txBox="1"/>
              <p:nvPr/>
            </p:nvSpPr>
            <p:spPr>
              <a:xfrm>
                <a:off x="4003829" y="1935331"/>
                <a:ext cx="2396971" cy="4898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hr-H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r-HR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</m:e>
                      </m:d>
                      <m:r>
                        <a:rPr lang="hr-H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A0FAE28-29AC-5524-8C3E-9E90B8563C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3829" y="1935331"/>
                <a:ext cx="2396971" cy="4898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2732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D9BFF-CAD3-DC07-50D8-F38EE4259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162"/>
            <a:ext cx="10515600" cy="717951"/>
          </a:xfrm>
        </p:spPr>
        <p:txBody>
          <a:bodyPr/>
          <a:lstStyle/>
          <a:p>
            <a:r>
              <a:rPr lang="hr-HR"/>
              <a:t>Pseudokod</a:t>
            </a:r>
            <a:endParaRPr lang="en-US" dirty="0"/>
          </a:p>
        </p:txBody>
      </p:sp>
      <p:pic>
        <p:nvPicPr>
          <p:cNvPr id="5" name="Content Placeholder 4" descr="A screenshot of a computer code&#10;&#10;Description automatically generated">
            <a:extLst>
              <a:ext uri="{FF2B5EF4-FFF2-40B4-BE49-F238E27FC236}">
                <a16:creationId xmlns:a16="http://schemas.microsoft.com/office/drawing/2014/main" id="{1C6B556E-87E5-1B0A-EEDA-8EFBE0AE7B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90113"/>
            <a:ext cx="10633881" cy="4950596"/>
          </a:xfrm>
        </p:spPr>
      </p:pic>
    </p:spTree>
    <p:extLst>
      <p:ext uri="{BB962C8B-B14F-4D97-AF65-F5344CB8AC3E}">
        <p14:creationId xmlns:p14="http://schemas.microsoft.com/office/powerpoint/2010/main" val="1610731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0B25D-BCC2-6A0D-A12C-7B777E053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1037"/>
          </a:xfrm>
        </p:spPr>
        <p:txBody>
          <a:bodyPr>
            <a:normAutofit fontScale="90000"/>
          </a:bodyPr>
          <a:lstStyle/>
          <a:p>
            <a:r>
              <a:rPr lang="hr-HR" dirty="0"/>
              <a:t>Implementacija(C++)</a:t>
            </a:r>
            <a:endParaRPr lang="en-US" dirty="0"/>
          </a:p>
        </p:txBody>
      </p:sp>
      <p:pic>
        <p:nvPicPr>
          <p:cNvPr id="5" name="Content Placeholder 4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4121F077-D679-379C-B48D-ABBC369E6E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903" y="681037"/>
            <a:ext cx="6248022" cy="6072187"/>
          </a:xfrm>
        </p:spPr>
      </p:pic>
    </p:spTree>
    <p:extLst>
      <p:ext uri="{BB962C8B-B14F-4D97-AF65-F5344CB8AC3E}">
        <p14:creationId xmlns:p14="http://schemas.microsoft.com/office/powerpoint/2010/main" val="3148967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1081C-6E7B-814F-EE07-EC6180E47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Empirijska analiza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1DF4A-B184-B164-292A-BA2D0F64A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Problem: računalo ne može računati sa brojevima većim od 20 znamenki, a razlika između Karatsube i klasičnog algoritma se osjeti tek oko 3000 znamenki</a:t>
            </a:r>
          </a:p>
          <a:p>
            <a:r>
              <a:rPr lang="hr-HR" sz="2000" dirty="0"/>
              <a:t>Morao sam koristiti malo drugačiju implementaciju gdje umjesto dekadskih brojeva unosimo binarne brojeve i to zapisane kao stringove</a:t>
            </a:r>
          </a:p>
          <a:p>
            <a:r>
              <a:rPr lang="hr-HR" sz="2000" dirty="0"/>
              <a:t>Većina dodatnih funkcija služi za baratanjem brojevima zapisanim kao stringovima</a:t>
            </a:r>
          </a:p>
          <a:p>
            <a:r>
              <a:rPr lang="hr-HR" sz="2000" dirty="0"/>
              <a:t>Implementacija se mogla napraviti u dekadsom obliku ali bi onda bi kod bio dodatno zakompliciran</a:t>
            </a:r>
          </a:p>
          <a:p>
            <a:r>
              <a:rPr lang="hr-HR" sz="2000" dirty="0"/>
              <a:t>Implementacija je originalno sa izvora [2]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9599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14BC0-AD17-9A63-695F-5B15A4C92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Empirijska analiza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E1B29-078E-72DF-DBC3-597C84FE3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 mjerenja je korištena biblioteka multitime</a:t>
            </a:r>
          </a:p>
          <a:p>
            <a:r>
              <a:rPr lang="hr-HR" dirty="0"/>
              <a:t>Za svaki broj znamenki n je napravljeno 10 mjerenja te je uzeta srednja vrijednost tih mjerenja</a:t>
            </a:r>
          </a:p>
          <a:p>
            <a:r>
              <a:rPr lang="hr-HR" dirty="0"/>
              <a:t>Specifikacije računala:</a:t>
            </a:r>
            <a:br>
              <a:rPr lang="hr-HR" dirty="0"/>
            </a:br>
            <a:r>
              <a:rPr lang="hr-HR" dirty="0"/>
              <a:t>- operacijski sustav: linux, 64-bitni</a:t>
            </a:r>
          </a:p>
          <a:p>
            <a:pPr marL="0" indent="0">
              <a:buNone/>
            </a:pPr>
            <a:r>
              <a:rPr lang="hr-HR" dirty="0"/>
              <a:t>   - procesor: </a:t>
            </a:r>
            <a:r>
              <a:rPr lang="en-US" dirty="0"/>
              <a:t>AMD Ryzen 7 4800H with Radeon Graphics 2.90 GHz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  - 16GB RAM</a:t>
            </a:r>
          </a:p>
        </p:txBody>
      </p:sp>
    </p:spTree>
    <p:extLst>
      <p:ext uri="{BB962C8B-B14F-4D97-AF65-F5344CB8AC3E}">
        <p14:creationId xmlns:p14="http://schemas.microsoft.com/office/powerpoint/2010/main" val="2367841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3A43C-36B7-3FDF-FF5A-B7FE47559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525"/>
          </a:xfrm>
        </p:spPr>
        <p:txBody>
          <a:bodyPr/>
          <a:lstStyle/>
          <a:p>
            <a:r>
              <a:rPr lang="hr-HR" dirty="0"/>
              <a:t>Tablica mjerenja(u sekundama)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2F5E71F-B8C5-5E04-A41F-766123A9FE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135561"/>
              </p:ext>
            </p:extLst>
          </p:nvPr>
        </p:nvGraphicFramePr>
        <p:xfrm>
          <a:off x="292963" y="1390650"/>
          <a:ext cx="5734324" cy="4306097"/>
        </p:xfrm>
        <a:graphic>
          <a:graphicData uri="http://schemas.openxmlformats.org/drawingml/2006/table">
            <a:tbl>
              <a:tblPr/>
              <a:tblGrid>
                <a:gridCol w="1753616">
                  <a:extLst>
                    <a:ext uri="{9D8B030D-6E8A-4147-A177-3AD203B41FA5}">
                      <a16:colId xmlns:a16="http://schemas.microsoft.com/office/drawing/2014/main" val="3294951285"/>
                    </a:ext>
                  </a:extLst>
                </a:gridCol>
                <a:gridCol w="1753616">
                  <a:extLst>
                    <a:ext uri="{9D8B030D-6E8A-4147-A177-3AD203B41FA5}">
                      <a16:colId xmlns:a16="http://schemas.microsoft.com/office/drawing/2014/main" val="3094223386"/>
                    </a:ext>
                  </a:extLst>
                </a:gridCol>
                <a:gridCol w="2227092">
                  <a:extLst>
                    <a:ext uri="{9D8B030D-6E8A-4147-A177-3AD203B41FA5}">
                      <a16:colId xmlns:a16="http://schemas.microsoft.com/office/drawing/2014/main" val="544936902"/>
                    </a:ext>
                  </a:extLst>
                </a:gridCol>
              </a:tblGrid>
              <a:tr h="63423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Broj bitova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err="1">
                          <a:effectLst/>
                        </a:rPr>
                        <a:t>Vrijeme</a:t>
                      </a:r>
                      <a:r>
                        <a:rPr lang="en-US" dirty="0">
                          <a:effectLst/>
                        </a:rPr>
                        <a:t>(</a:t>
                      </a:r>
                      <a:r>
                        <a:rPr lang="en-US" dirty="0" err="1">
                          <a:effectLst/>
                        </a:rPr>
                        <a:t>klasični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Vrijeme(karatsuba)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401509"/>
                  </a:ext>
                </a:extLst>
              </a:tr>
              <a:tr h="33380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100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0.003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0.010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3539565"/>
                  </a:ext>
                </a:extLst>
              </a:tr>
              <a:tr h="33380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200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0.008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0.027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775063"/>
                  </a:ext>
                </a:extLst>
              </a:tr>
              <a:tr h="33380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300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0.016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0.052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025657"/>
                  </a:ext>
                </a:extLst>
              </a:tr>
              <a:tr h="33380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400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0.030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0.080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891472"/>
                  </a:ext>
                </a:extLst>
              </a:tr>
              <a:tr h="33380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500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0.048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0.110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682416"/>
                  </a:ext>
                </a:extLst>
              </a:tr>
              <a:tr h="33380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1000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0.214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0.333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145398"/>
                  </a:ext>
                </a:extLst>
              </a:tr>
              <a:tr h="33380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1500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0.494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0.644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3759445"/>
                  </a:ext>
                </a:extLst>
              </a:tr>
              <a:tr h="33380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2000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0.914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1.001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170976"/>
                  </a:ext>
                </a:extLst>
              </a:tr>
              <a:tr h="33380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2500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1.493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1.467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6851465"/>
                  </a:ext>
                </a:extLst>
              </a:tr>
              <a:tr h="33380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3000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2.195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1.922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3774252"/>
                  </a:ext>
                </a:extLst>
              </a:tr>
              <a:tr h="33380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3500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3.121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2.456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957803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CFDB908-1C93-2C7B-AD1D-B4568261F6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938799"/>
              </p:ext>
            </p:extLst>
          </p:nvPr>
        </p:nvGraphicFramePr>
        <p:xfrm>
          <a:off x="6164715" y="1390650"/>
          <a:ext cx="5293861" cy="4312018"/>
        </p:xfrm>
        <a:graphic>
          <a:graphicData uri="http://schemas.openxmlformats.org/drawingml/2006/table">
            <a:tbl>
              <a:tblPr/>
              <a:tblGrid>
                <a:gridCol w="1638967">
                  <a:extLst>
                    <a:ext uri="{9D8B030D-6E8A-4147-A177-3AD203B41FA5}">
                      <a16:colId xmlns:a16="http://schemas.microsoft.com/office/drawing/2014/main" val="2634998569"/>
                    </a:ext>
                  </a:extLst>
                </a:gridCol>
                <a:gridCol w="1638967">
                  <a:extLst>
                    <a:ext uri="{9D8B030D-6E8A-4147-A177-3AD203B41FA5}">
                      <a16:colId xmlns:a16="http://schemas.microsoft.com/office/drawing/2014/main" val="3181385479"/>
                    </a:ext>
                  </a:extLst>
                </a:gridCol>
                <a:gridCol w="2015927">
                  <a:extLst>
                    <a:ext uri="{9D8B030D-6E8A-4147-A177-3AD203B41FA5}">
                      <a16:colId xmlns:a16="http://schemas.microsoft.com/office/drawing/2014/main" val="218508316"/>
                    </a:ext>
                  </a:extLst>
                </a:gridCol>
              </a:tblGrid>
              <a:tr h="70834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Broj bitova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Vrijeme(klasični)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Vrijeme(karatsuba)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5925464"/>
                  </a:ext>
                </a:extLst>
              </a:tr>
              <a:tr h="26947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4000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4.190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3.005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506965"/>
                  </a:ext>
                </a:extLst>
              </a:tr>
              <a:tr h="26947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4500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5.413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3.747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6957816"/>
                  </a:ext>
                </a:extLst>
              </a:tr>
              <a:tr h="26947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5000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6.889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4.412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348780"/>
                  </a:ext>
                </a:extLst>
              </a:tr>
              <a:tr h="26947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6000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10.480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5.766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294519"/>
                  </a:ext>
                </a:extLst>
              </a:tr>
              <a:tr h="26947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7000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15.330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7.293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393751"/>
                  </a:ext>
                </a:extLst>
              </a:tr>
              <a:tr h="26947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8000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21.757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effectLst/>
                        </a:rPr>
                        <a:t>9.042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1730160"/>
                  </a:ext>
                </a:extLst>
              </a:tr>
              <a:tr h="26947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9000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30.166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11.196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5572414"/>
                  </a:ext>
                </a:extLst>
              </a:tr>
              <a:tr h="26947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10000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40.965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effectLst/>
                        </a:rPr>
                        <a:t>13.255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7809793"/>
                  </a:ext>
                </a:extLst>
              </a:tr>
              <a:tr h="4806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15000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131.625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24.415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1771063"/>
                  </a:ext>
                </a:extLst>
              </a:tr>
              <a:tr h="4806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20000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effectLst/>
                        </a:rPr>
                        <a:t>293.955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39.878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7410888"/>
                  </a:ext>
                </a:extLst>
              </a:tr>
              <a:tr h="4806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30000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906.593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effectLst/>
                        </a:rPr>
                        <a:t>73.988</a:t>
                      </a:r>
                    </a:p>
                  </a:txBody>
                  <a:tcPr marL="19779" marR="19779" marT="13186" marB="1318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441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106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2C9D4-0452-7E15-A65A-C050989D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graph with a line and a red line&#10;&#10;Description automatically generated">
            <a:extLst>
              <a:ext uri="{FF2B5EF4-FFF2-40B4-BE49-F238E27FC236}">
                <a16:creationId xmlns:a16="http://schemas.microsoft.com/office/drawing/2014/main" id="{C80E1EAA-336E-9632-6C9A-F961649285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25" y="365125"/>
            <a:ext cx="8343899" cy="6257925"/>
          </a:xfrm>
        </p:spPr>
      </p:pic>
    </p:spTree>
    <p:extLst>
      <p:ext uri="{BB962C8B-B14F-4D97-AF65-F5344CB8AC3E}">
        <p14:creationId xmlns:p14="http://schemas.microsoft.com/office/powerpoint/2010/main" val="308676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F01C0-DEA4-8935-28D9-0403385A9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graph with a red line&#10;&#10;Description automatically generated">
            <a:extLst>
              <a:ext uri="{FF2B5EF4-FFF2-40B4-BE49-F238E27FC236}">
                <a16:creationId xmlns:a16="http://schemas.microsoft.com/office/drawing/2014/main" id="{32B32439-D687-9A0F-F8B4-6846826FF5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07" y="802936"/>
            <a:ext cx="5836905" cy="4778714"/>
          </a:xfrm>
        </p:spPr>
      </p:pic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B03D4828-8D58-CF48-E5A1-92043CCDAF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0872620"/>
              </p:ext>
            </p:extLst>
          </p:nvPr>
        </p:nvGraphicFramePr>
        <p:xfrm>
          <a:off x="6675105" y="802936"/>
          <a:ext cx="5336382" cy="4778711"/>
        </p:xfrm>
        <a:graphic>
          <a:graphicData uri="http://schemas.openxmlformats.org/drawingml/2006/table">
            <a:tbl>
              <a:tblPr/>
              <a:tblGrid>
                <a:gridCol w="1631921">
                  <a:extLst>
                    <a:ext uri="{9D8B030D-6E8A-4147-A177-3AD203B41FA5}">
                      <a16:colId xmlns:a16="http://schemas.microsoft.com/office/drawing/2014/main" val="3294951285"/>
                    </a:ext>
                  </a:extLst>
                </a:gridCol>
                <a:gridCol w="1631921">
                  <a:extLst>
                    <a:ext uri="{9D8B030D-6E8A-4147-A177-3AD203B41FA5}">
                      <a16:colId xmlns:a16="http://schemas.microsoft.com/office/drawing/2014/main" val="3094223386"/>
                    </a:ext>
                  </a:extLst>
                </a:gridCol>
                <a:gridCol w="2072540">
                  <a:extLst>
                    <a:ext uri="{9D8B030D-6E8A-4147-A177-3AD203B41FA5}">
                      <a16:colId xmlns:a16="http://schemas.microsoft.com/office/drawing/2014/main" val="544936902"/>
                    </a:ext>
                  </a:extLst>
                </a:gridCol>
              </a:tblGrid>
              <a:tr h="70861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Broj bitova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err="1">
                          <a:effectLst/>
                        </a:rPr>
                        <a:t>Vrijeme</a:t>
                      </a:r>
                      <a:r>
                        <a:rPr lang="en-US" dirty="0">
                          <a:effectLst/>
                        </a:rPr>
                        <a:t>(</a:t>
                      </a:r>
                      <a:r>
                        <a:rPr lang="en-US" dirty="0" err="1">
                          <a:effectLst/>
                        </a:rPr>
                        <a:t>klasični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Vrijeme(karatsuba)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401509"/>
                  </a:ext>
                </a:extLst>
              </a:tr>
              <a:tr h="3729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100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0.003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0.010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3539565"/>
                  </a:ext>
                </a:extLst>
              </a:tr>
              <a:tr h="3729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200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0.008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0.027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775063"/>
                  </a:ext>
                </a:extLst>
              </a:tr>
              <a:tr h="3729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300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0.016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0.052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025657"/>
                  </a:ext>
                </a:extLst>
              </a:tr>
              <a:tr h="3729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400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0.030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0.080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891472"/>
                  </a:ext>
                </a:extLst>
              </a:tr>
              <a:tr h="3729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500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0.048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0.110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682416"/>
                  </a:ext>
                </a:extLst>
              </a:tr>
              <a:tr h="3729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1000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0.214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0.333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145398"/>
                  </a:ext>
                </a:extLst>
              </a:tr>
              <a:tr h="3729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1500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0.494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0.644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3759445"/>
                  </a:ext>
                </a:extLst>
              </a:tr>
              <a:tr h="3729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2000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0.914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1.001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170976"/>
                  </a:ext>
                </a:extLst>
              </a:tr>
              <a:tr h="3405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2500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1.493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1.467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6851465"/>
                  </a:ext>
                </a:extLst>
              </a:tr>
              <a:tr h="3729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3000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2.195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1.922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3774252"/>
                  </a:ext>
                </a:extLst>
              </a:tr>
              <a:tr h="3729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3500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3.121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2.456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9578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132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1A54C-017E-C292-CEE5-C8E12122C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DAD1A-FA22-C74D-D4EF-33A32047B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3301"/>
            <a:ext cx="10515600" cy="35136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9600" dirty="0"/>
              <a:t>HVALA NA PAŽNJI!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562181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92D2B-FED7-24D1-E548-B3A5323CE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Opis problema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C47ED6-80F7-C2DF-65C7-4F136D9C6F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r-HR" dirty="0"/>
                  <a:t>Klasično ˝školsko˝ množenje dva broja x i y nam kaže da prvo znamenkom jedinica broja y pomnožimo svaku znamenku broja x, zatim brojem desetica, itd. sve do n-te znamenke</a:t>
                </a:r>
              </a:p>
              <a:p>
                <a:r>
                  <a:rPr lang="hr-HR" dirty="0"/>
                  <a:t>Primjer:</a:t>
                </a:r>
              </a:p>
              <a:p>
                <a:endParaRPr lang="hr-HR" dirty="0"/>
              </a:p>
              <a:p>
                <a:endParaRPr lang="hr-HR" dirty="0"/>
              </a:p>
              <a:p>
                <a:endParaRPr lang="hr-HR" dirty="0"/>
              </a:p>
              <a:p>
                <a:endParaRPr lang="hr-HR" dirty="0"/>
              </a:p>
              <a:p>
                <a:r>
                  <a:rPr lang="hr-HR" dirty="0"/>
                  <a:t>Složenost: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dirty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C47ED6-80F7-C2DF-65C7-4F136D9C6F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241225C8-55DC-0288-FEFC-236E4921B049}"/>
              </a:ext>
            </a:extLst>
          </p:cNvPr>
          <p:cNvSpPr/>
          <p:nvPr/>
        </p:nvSpPr>
        <p:spPr>
          <a:xfrm>
            <a:off x="4561059" y="3429000"/>
            <a:ext cx="193354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36×24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CCE25A4-4EA4-FB68-87AE-D676D81DF263}"/>
              </a:ext>
            </a:extLst>
          </p:cNvPr>
          <p:cNvCxnSpPr>
            <a:cxnSpLocks/>
          </p:cNvCxnSpPr>
          <p:nvPr/>
        </p:nvCxnSpPr>
        <p:spPr>
          <a:xfrm>
            <a:off x="4989250" y="3906174"/>
            <a:ext cx="11067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319B4D95-7A86-0ACD-509B-B17383439A3F}"/>
              </a:ext>
            </a:extLst>
          </p:cNvPr>
          <p:cNvSpPr/>
          <p:nvPr/>
        </p:nvSpPr>
        <p:spPr>
          <a:xfrm>
            <a:off x="4906049" y="3906174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72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5A335E3-C2FA-1CB5-27D0-F5A43E55247D}"/>
              </a:ext>
            </a:extLst>
          </p:cNvPr>
          <p:cNvSpPr/>
          <p:nvPr/>
        </p:nvSpPr>
        <p:spPr>
          <a:xfrm>
            <a:off x="4699261" y="4198561"/>
            <a:ext cx="10150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+144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10F8509-4243-DD1F-5400-E9EBE657B657}"/>
              </a:ext>
            </a:extLst>
          </p:cNvPr>
          <p:cNvCxnSpPr>
            <a:cxnSpLocks/>
          </p:cNvCxnSpPr>
          <p:nvPr/>
        </p:nvCxnSpPr>
        <p:spPr>
          <a:xfrm>
            <a:off x="4785064" y="4706644"/>
            <a:ext cx="86177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255A340-A151-6202-BADB-9D2E3408F92D}"/>
              </a:ext>
            </a:extLst>
          </p:cNvPr>
          <p:cNvSpPr/>
          <p:nvPr/>
        </p:nvSpPr>
        <p:spPr>
          <a:xfrm>
            <a:off x="4904444" y="4625885"/>
            <a:ext cx="8098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86</a:t>
            </a:r>
            <a:r>
              <a:rPr lang="hr-HR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617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9" grpId="0"/>
      <p:bldP spid="10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F442A-0DC1-A7B2-058E-21934B2C7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Literatura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E82C8-5768-6126-AC2B-0C5A692B7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207" y="1825625"/>
            <a:ext cx="11425561" cy="4351338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[1] </a:t>
            </a:r>
            <a:r>
              <a:rPr lang="hr-HR" dirty="0">
                <a:hlinkClick r:id="rId2"/>
              </a:rPr>
              <a:t>https://web.math.pmf.unizg.hr/~singer/oaa/materijali/scans/rek_alg.pdf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[2] </a:t>
            </a:r>
            <a:r>
              <a:rPr lang="hr-HR" dirty="0">
                <a:hlinkClick r:id="rId3"/>
              </a:rPr>
              <a:t>https://www.geeksforgeeks.org/karatsuba-algorithm-for-fast-multiplication-using-divide-and-conquer-algorithm/</a:t>
            </a:r>
            <a:endParaRPr lang="hr-H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877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0668B-AEC0-D8BC-1828-07B69FC66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Karatsubin algoritam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BE4A97-EBB2-9307-1784-EB4BFC10C5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r-HR" dirty="0"/>
                  <a:t>Anatoly Karatsuba(1960.)</a:t>
                </a:r>
              </a:p>
              <a:p>
                <a:r>
                  <a:rPr lang="hr-HR" dirty="0"/>
                  <a:t>Rekurzivni algoritam za brzo množenje n-znamenkastih brojeva</a:t>
                </a:r>
              </a:p>
              <a:p>
                <a:r>
                  <a:rPr lang="hr-HR" dirty="0"/>
                  <a:t>Podijeli pa vladaj algoritam</a:t>
                </a:r>
              </a:p>
              <a:p>
                <a:r>
                  <a:rPr lang="hr-HR" dirty="0"/>
                  <a:t>Složenost: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sSub>
                          <m:sSubPr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𝑙𝑜𝑔</m:t>
                            </m:r>
                          </m:e>
                          <m:sub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hr-HR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hr-HR" dirty="0">
                        <a:latin typeface="Cambria Math" panose="02040503050406030204" pitchFamily="18" charset="0"/>
                      </a:rPr>
                      <m:t>≈</m:t>
                    </m:r>
                    <m:r>
                      <m:rPr>
                        <m:sty m:val="p"/>
                      </m:rPr>
                      <a:rPr lang="hr-HR" b="0" i="0" dirty="0" smtClean="0">
                        <a:latin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hr-HR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hr-HR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hr-HR" b="0" i="1" dirty="0" smtClean="0">
                                <a:latin typeface="Cambria Math" panose="02040503050406030204" pitchFamily="18" charset="0"/>
                              </a:rPr>
                              <m:t>1.58</m:t>
                            </m:r>
                          </m:sup>
                        </m:sSup>
                      </m:e>
                    </m:d>
                  </m:oMath>
                </a14:m>
                <a:endParaRPr lang="hr-HR" b="0" dirty="0"/>
              </a:p>
              <a:p>
                <a:r>
                  <a:rPr lang="hr-HR" dirty="0"/>
                  <a:t>Toom-Cook algoritam –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1.46</m:t>
                        </m:r>
                      </m:sup>
                    </m:sSup>
                    <m:r>
                      <a:rPr lang="hr-H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r-HR" b="0" dirty="0"/>
              </a:p>
              <a:p>
                <a:r>
                  <a:rPr lang="hr-HR" dirty="0"/>
                  <a:t>Schönhage–Strassen algoritam – O(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𝑛𝑙𝑜𝑔𝑛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r-HR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BE4A97-EBB2-9307-1784-EB4BFC10C5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436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8E625-F6E1-5FAF-5E88-ECF673FE8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Opis algoritma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07CCD2-BCF4-C003-C156-71B33BFCEA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20427"/>
                <a:ext cx="10515600" cy="4756536"/>
              </a:xfrm>
            </p:spPr>
            <p:txBody>
              <a:bodyPr>
                <a:normAutofit/>
              </a:bodyPr>
              <a:lstStyle/>
              <a:p>
                <a:r>
                  <a:rPr lang="hr-HR" sz="2000" dirty="0"/>
                  <a:t>Imamo dva n-znamenkasta broja X i Y zapisana u bazi b, u slučaju da jedan ima manje znamenki možemo ga nadopuniti sa nulama sprijeda</a:t>
                </a:r>
              </a:p>
              <a:p>
                <a:r>
                  <a:rPr lang="hr-HR" sz="2000" dirty="0"/>
                  <a:t>X možemo zapisati ovako:</a:t>
                </a:r>
              </a:p>
              <a:p>
                <a:endParaRPr lang="hr-HR" sz="2000" dirty="0"/>
              </a:p>
              <a:p>
                <a:endParaRPr lang="hr-HR" sz="2000" dirty="0"/>
              </a:p>
              <a:p>
                <a:pPr marL="0" indent="0">
                  <a:buNone/>
                </a:pPr>
                <a:r>
                  <a:rPr lang="hr-HR" sz="2000" dirty="0"/>
                  <a:t>gdje su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hr-HR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hr-HR" sz="2000" dirty="0"/>
                  <a:t> znamenke od X,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r-HR" sz="2000" dirty="0"/>
                  <a:t> 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hr-HR" sz="2000" dirty="0"/>
                  <a:t> imaju po k znamenki i definirani su kao:</a:t>
                </a:r>
              </a:p>
              <a:p>
                <a:pPr marL="0" indent="0">
                  <a:buNone/>
                </a:pPr>
                <a:endParaRPr lang="hr-HR" sz="2000" dirty="0"/>
              </a:p>
              <a:p>
                <a:pPr marL="0" indent="0">
                  <a:buNone/>
                </a:pPr>
                <a:endParaRPr lang="hr-HR" sz="2000" dirty="0"/>
              </a:p>
              <a:p>
                <a:pPr marL="0" indent="0">
                  <a:buNone/>
                </a:pPr>
                <a:endParaRPr lang="hr-HR" sz="2000" dirty="0"/>
              </a:p>
              <a:p>
                <a:pPr marL="0" indent="0">
                  <a:buNone/>
                </a:pPr>
                <a:r>
                  <a:rPr lang="hr-HR" sz="2000" dirty="0"/>
                  <a:t>Primjer: Ako je X=123456 tada će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=123</m:t>
                    </m:r>
                  </m:oMath>
                </a14:m>
                <a:r>
                  <a:rPr lang="hr-HR" sz="2000" dirty="0"/>
                  <a:t>,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=456</m:t>
                    </m:r>
                  </m:oMath>
                </a14:m>
                <a:endParaRPr lang="hr-HR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07CCD2-BCF4-C003-C156-71B33BFCEA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20427"/>
                <a:ext cx="10515600" cy="4756536"/>
              </a:xfrm>
              <a:blipFill>
                <a:blip r:embed="rId2"/>
                <a:stretch>
                  <a:fillRect l="-638" t="-1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7DF4EB-3342-1FA2-14E4-76EBCB73803C}"/>
                  </a:ext>
                </a:extLst>
              </p:cNvPr>
              <p:cNvSpPr txBox="1"/>
              <p:nvPr/>
            </p:nvSpPr>
            <p:spPr>
              <a:xfrm>
                <a:off x="3462292" y="2466305"/>
                <a:ext cx="3737499" cy="870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r-H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7DF4EB-3342-1FA2-14E4-76EBCB7380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2292" y="2466305"/>
                <a:ext cx="3737499" cy="8707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D5B-59E4-BCA3-9641-0FF096A39DC9}"/>
                  </a:ext>
                </a:extLst>
              </p:cNvPr>
              <p:cNvSpPr txBox="1"/>
              <p:nvPr/>
            </p:nvSpPr>
            <p:spPr>
              <a:xfrm>
                <a:off x="1806606" y="3798694"/>
                <a:ext cx="3737499" cy="870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r-H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D5B-59E4-BCA3-9641-0FF096A39D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606" y="3798694"/>
                <a:ext cx="3737499" cy="8707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5E1E0FE-DE59-5A54-7AE8-5788B0D0B896}"/>
                  </a:ext>
                </a:extLst>
              </p:cNvPr>
              <p:cNvSpPr txBox="1"/>
              <p:nvPr/>
            </p:nvSpPr>
            <p:spPr>
              <a:xfrm>
                <a:off x="5331041" y="3798694"/>
                <a:ext cx="3737499" cy="870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r-H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5E1E0FE-DE59-5A54-7AE8-5788B0D0B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1041" y="3798694"/>
                <a:ext cx="3737499" cy="8707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901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98ABF-756E-AD9B-2774-641052A1D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Opis algoritma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DF8690-02EB-A04E-503E-89536054C6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76039"/>
                <a:ext cx="10515600" cy="4800924"/>
              </a:xfrm>
            </p:spPr>
            <p:txBody>
              <a:bodyPr>
                <a:normAutofit/>
              </a:bodyPr>
              <a:lstStyle/>
              <a:p>
                <a:r>
                  <a:rPr lang="hr-HR" sz="2000" dirty="0"/>
                  <a:t>Analogno napravimo za Y:</a:t>
                </a:r>
              </a:p>
              <a:p>
                <a:endParaRPr lang="hr-HR" sz="2000" dirty="0"/>
              </a:p>
              <a:p>
                <a:endParaRPr lang="hr-HR" sz="2000" dirty="0"/>
              </a:p>
              <a:p>
                <a:endParaRPr lang="hr-HR" sz="2000" dirty="0"/>
              </a:p>
              <a:p>
                <a:endParaRPr lang="hr-HR" sz="2000" dirty="0"/>
              </a:p>
              <a:p>
                <a:endParaRPr lang="hr-HR" sz="2000" dirty="0"/>
              </a:p>
              <a:p>
                <a:r>
                  <a:rPr lang="hr-HR" sz="2000" dirty="0"/>
                  <a:t>X i Y gledamo kao dvoznamenkaste brojeve zapisane u bazi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hr-HR" sz="2000" dirty="0"/>
                  <a:t> te u toj bazi njihov produkt Z=X×Y izgleda ovako:</a:t>
                </a:r>
              </a:p>
              <a:p>
                <a:endParaRPr lang="hr-HR" sz="2000" dirty="0"/>
              </a:p>
              <a:p>
                <a:endParaRPr lang="hr-HR" sz="2000" dirty="0"/>
              </a:p>
              <a:p>
                <a:r>
                  <a:rPr lang="hr-HR" sz="2000" dirty="0"/>
                  <a:t>Umjesto jednog množenja n-znamenkastih brojeva imamo četiri množenja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sz="2000" b="0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hr-HR" sz="2000" dirty="0"/>
                  <a:t>znamenkastih brojeva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DF8690-02EB-A04E-503E-89536054C6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76039"/>
                <a:ext cx="10515600" cy="4800924"/>
              </a:xfrm>
              <a:blipFill>
                <a:blip r:embed="rId2"/>
                <a:stretch>
                  <a:fillRect l="-522" t="-1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AEC3F4C-FFA3-FAC3-24D3-C3AA98117DBE}"/>
                  </a:ext>
                </a:extLst>
              </p:cNvPr>
              <p:cNvSpPr txBox="1"/>
              <p:nvPr/>
            </p:nvSpPr>
            <p:spPr>
              <a:xfrm>
                <a:off x="3635598" y="1690688"/>
                <a:ext cx="3737499" cy="870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r-H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AEC3F4C-FFA3-FAC3-24D3-C3AA98117D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598" y="1690688"/>
                <a:ext cx="3737499" cy="8707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F579AF-05AC-B6B1-5E75-010E86DF26A5}"/>
                  </a:ext>
                </a:extLst>
              </p:cNvPr>
              <p:cNvSpPr txBox="1"/>
              <p:nvPr/>
            </p:nvSpPr>
            <p:spPr>
              <a:xfrm>
                <a:off x="1548188" y="2561439"/>
                <a:ext cx="3737499" cy="870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r-H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F579AF-05AC-B6B1-5E75-010E86DF26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188" y="2561439"/>
                <a:ext cx="3737499" cy="8707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7638292-DC3D-C3CA-C7E5-2069328FB75E}"/>
                  </a:ext>
                </a:extLst>
              </p:cNvPr>
              <p:cNvSpPr txBox="1"/>
              <p:nvPr/>
            </p:nvSpPr>
            <p:spPr>
              <a:xfrm>
                <a:off x="5407289" y="2558249"/>
                <a:ext cx="3737499" cy="870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r-H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7638292-DC3D-C3CA-C7E5-2069328FB7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7289" y="2558249"/>
                <a:ext cx="3737499" cy="8707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D72A80-2FCB-1115-32C7-FE8EFED23216}"/>
                  </a:ext>
                </a:extLst>
              </p:cNvPr>
              <p:cNvSpPr txBox="1"/>
              <p:nvPr/>
            </p:nvSpPr>
            <p:spPr>
              <a:xfrm>
                <a:off x="2568606" y="4480393"/>
                <a:ext cx="5225988" cy="686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hr-HR" b="0" i="0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D72A80-2FCB-1115-32C7-FE8EFED232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8606" y="4480393"/>
                <a:ext cx="5225988" cy="68691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238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93BBF-9D49-BBC9-C45A-506577350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Opis algoritma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E66D1A-2FF6-F260-9873-B0CFCEF616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91449"/>
                <a:ext cx="10515600" cy="5149048"/>
              </a:xfrm>
            </p:spPr>
            <p:txBody>
              <a:bodyPr>
                <a:normAutofit/>
              </a:bodyPr>
              <a:lstStyle/>
              <a:p>
                <a:r>
                  <a:rPr lang="hr-HR" sz="2000" dirty="0"/>
                  <a:t>Možemo i bolje, pogledajmo srednji član:</a:t>
                </a:r>
              </a:p>
              <a:p>
                <a:endParaRPr lang="hr-HR" sz="2000" dirty="0"/>
              </a:p>
              <a:p>
                <a:endParaRPr lang="hr-HR" sz="2000" dirty="0"/>
              </a:p>
              <a:p>
                <a:endParaRPr lang="hr-HR" sz="2000" dirty="0"/>
              </a:p>
              <a:p>
                <a:endParaRPr lang="hr-HR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r-HR" sz="2000" dirty="0"/>
                  <a:t> i</a:t>
                </a:r>
                <a14:m>
                  <m:oMath xmlns:m="http://schemas.openxmlformats.org/officeDocument/2006/math">
                    <m:r>
                      <a:rPr lang="hr-HR" sz="20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hr-HR" sz="2000" dirty="0"/>
                  <a:t> već imamo izračunato od prije što znači da nam je za srednji faktor potrebno još samo jedno množenje k+1-znamenkastih brojeva, ali to ne mijenja previše složenost</a:t>
                </a:r>
              </a:p>
              <a:p>
                <a:r>
                  <a:rPr lang="hr-HR" sz="2000" dirty="0"/>
                  <a:t>Skratimo prethodni zapis:</a:t>
                </a:r>
              </a:p>
              <a:p>
                <a:endParaRPr lang="hr-HR" sz="2000" dirty="0"/>
              </a:p>
              <a:p>
                <a:endParaRPr lang="hr-HR" sz="2000" dirty="0"/>
              </a:p>
              <a:p>
                <a:endParaRPr lang="hr-HR" sz="2000" dirty="0"/>
              </a:p>
              <a:p>
                <a:r>
                  <a:rPr lang="hr-HR" sz="2000" dirty="0"/>
                  <a:t>Tada je naš umnožak jednak: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E66D1A-2FF6-F260-9873-B0CFCEF616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91449"/>
                <a:ext cx="10515600" cy="5149048"/>
              </a:xfrm>
              <a:blipFill>
                <a:blip r:embed="rId2"/>
                <a:stretch>
                  <a:fillRect l="-522" t="-1303" r="-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26423F1-4A77-9223-ABB7-2C3FFE5728EB}"/>
                  </a:ext>
                </a:extLst>
              </p:cNvPr>
              <p:cNvSpPr txBox="1"/>
              <p:nvPr/>
            </p:nvSpPr>
            <p:spPr>
              <a:xfrm>
                <a:off x="1953088" y="2015230"/>
                <a:ext cx="7395099" cy="1231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hr-H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r-HR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r-H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hr-H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r-HR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hr-H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r-H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hr-H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r-HR" sz="2000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r-H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hr-H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r-H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hr-H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hr-H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hr-H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r-H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hr-H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hr-H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hr-H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hr-HR" sz="2000" b="0" dirty="0"/>
              </a:p>
              <a:p>
                <a:r>
                  <a:rPr lang="hr-HR" sz="2000" dirty="0"/>
                  <a:t>			 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hr-HR" sz="2000" b="0" dirty="0"/>
              </a:p>
              <a:p>
                <a:r>
                  <a:rPr lang="hr-HR" sz="2000" dirty="0"/>
                  <a:t>			 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HR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H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0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hr-H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0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hr-HR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hr-HR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H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0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hr-HR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hr-H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0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hr-HR" sz="2000" b="0" dirty="0"/>
              </a:p>
              <a:p>
                <a:r>
                  <a:rPr lang="hr-HR" sz="2000" dirty="0"/>
                  <a:t>			 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HR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H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0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hr-HR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hr-H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0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hr-HR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hr-HR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H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hr-HR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hr-H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hr-HR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hr-HR" sz="20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r-HR" sz="20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26423F1-4A77-9223-ABB7-2C3FFE5728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3088" y="2015230"/>
                <a:ext cx="7395099" cy="1231106"/>
              </a:xfrm>
              <a:prstGeom prst="rect">
                <a:avLst/>
              </a:prstGeom>
              <a:blipFill>
                <a:blip r:embed="rId3"/>
                <a:stretch>
                  <a:fillRect b="-2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5303D53-74EA-1E9B-75A4-92EBF6426836}"/>
                  </a:ext>
                </a:extLst>
              </p:cNvPr>
              <p:cNvSpPr txBox="1"/>
              <p:nvPr/>
            </p:nvSpPr>
            <p:spPr>
              <a:xfrm>
                <a:off x="4181382" y="4643020"/>
                <a:ext cx="223856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hr-H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hr-HR" dirty="0"/>
              </a:p>
              <a:p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r-HR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hr-HR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hr-HR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5303D53-74EA-1E9B-75A4-92EBF64268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382" y="4643020"/>
                <a:ext cx="2238562" cy="830997"/>
              </a:xfrm>
              <a:prstGeom prst="rect">
                <a:avLst/>
              </a:prstGeom>
              <a:blipFill>
                <a:blip r:embed="rId4"/>
                <a:stretch>
                  <a:fillRect l="-2725"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010CBE0-8361-0EDF-8060-0F8CE6CE677F}"/>
                  </a:ext>
                </a:extLst>
              </p:cNvPr>
              <p:cNvSpPr txBox="1"/>
              <p:nvPr/>
            </p:nvSpPr>
            <p:spPr>
              <a:xfrm>
                <a:off x="4079422" y="6311573"/>
                <a:ext cx="3027495" cy="2819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𝑝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010CBE0-8361-0EDF-8060-0F8CE6CE67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422" y="6311573"/>
                <a:ext cx="3027495" cy="281937"/>
              </a:xfrm>
              <a:prstGeom prst="rect">
                <a:avLst/>
              </a:prstGeom>
              <a:blipFill>
                <a:blip r:embed="rId5"/>
                <a:stretch>
                  <a:fillRect l="-1207" t="-4255" r="-1006" b="-23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504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7A27C-ECC4-C9AB-DAC5-1E8DB8952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 diagram of a mathematical equation&#10;&#10;Description automatically generated">
            <a:extLst>
              <a:ext uri="{FF2B5EF4-FFF2-40B4-BE49-F238E27FC236}">
                <a16:creationId xmlns:a16="http://schemas.microsoft.com/office/drawing/2014/main" id="{6CD0DC68-9B4E-EAC5-091E-6A3804BF94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25" y="365125"/>
            <a:ext cx="10267950" cy="5930700"/>
          </a:xfrm>
        </p:spPr>
      </p:pic>
    </p:spTree>
    <p:extLst>
      <p:ext uri="{BB962C8B-B14F-4D97-AF65-F5344CB8AC3E}">
        <p14:creationId xmlns:p14="http://schemas.microsoft.com/office/powerpoint/2010/main" val="3301799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816F6-9F8A-93A7-490D-48EA680D0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Opis algoritma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1F21D-ECC3-2D85-753D-9C343C047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449"/>
            <a:ext cx="10515600" cy="4685514"/>
          </a:xfrm>
        </p:spPr>
        <p:txBody>
          <a:bodyPr>
            <a:normAutofit/>
          </a:bodyPr>
          <a:lstStyle/>
          <a:p>
            <a:r>
              <a:rPr lang="hr-HR" sz="2000" dirty="0"/>
              <a:t>Prije teorijske analize pogledajmo kako algoritam radi na konkretnom primjeru:</a:t>
            </a:r>
          </a:p>
          <a:p>
            <a:r>
              <a:rPr lang="hr-HR" sz="2000" dirty="0"/>
              <a:t>X=12345 i Y=6789, baza je 10, te za k uzimamo k=3: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5D5EEAD-F848-38FB-88C7-9A1FCDFAB536}"/>
                  </a:ext>
                </a:extLst>
              </p:cNvPr>
              <p:cNvSpPr txBox="1"/>
              <p:nvPr/>
            </p:nvSpPr>
            <p:spPr>
              <a:xfrm>
                <a:off x="1979720" y="2441358"/>
                <a:ext cx="31972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=12345=</m:t>
                      </m:r>
                      <m:r>
                        <a:rPr lang="hr-HR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hr-HR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1000+</m:t>
                      </m:r>
                      <m:r>
                        <a:rPr lang="hr-HR" b="1" i="1" smtClean="0">
                          <a:latin typeface="Cambria Math" panose="02040503050406030204" pitchFamily="18" charset="0"/>
                        </a:rPr>
                        <m:t>𝟑𝟒𝟓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5D5EEAD-F848-38FB-88C7-9A1FCDFAB5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20" y="2441358"/>
                <a:ext cx="3197222" cy="276999"/>
              </a:xfrm>
              <a:prstGeom prst="rect">
                <a:avLst/>
              </a:prstGeom>
              <a:blipFill>
                <a:blip r:embed="rId2"/>
                <a:stretch>
                  <a:fillRect l="-1336" r="-1718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C62F287-07E3-71D7-C714-E098695B2067}"/>
                  </a:ext>
                </a:extLst>
              </p:cNvPr>
              <p:cNvSpPr txBox="1"/>
              <p:nvPr/>
            </p:nvSpPr>
            <p:spPr>
              <a:xfrm>
                <a:off x="6029417" y="2441357"/>
                <a:ext cx="29671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r-HR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=6789</m:t>
                      </m:r>
                      <m:r>
                        <a:rPr lang="hr-HR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hr-HR" b="1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1000+</m:t>
                      </m:r>
                      <m:r>
                        <a:rPr lang="hr-HR" b="1" i="1" smtClean="0">
                          <a:latin typeface="Cambria Math" panose="02040503050406030204" pitchFamily="18" charset="0"/>
                        </a:rPr>
                        <m:t>𝟕𝟖𝟗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C62F287-07E3-71D7-C714-E098695B20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417" y="2441357"/>
                <a:ext cx="2967159" cy="276999"/>
              </a:xfrm>
              <a:prstGeom prst="rect">
                <a:avLst/>
              </a:prstGeom>
              <a:blipFill>
                <a:blip r:embed="rId3"/>
                <a:stretch>
                  <a:fillRect l="-411" r="-616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09DBBF9-89DE-0E84-97CE-697576B345A1}"/>
                  </a:ext>
                </a:extLst>
              </p:cNvPr>
              <p:cNvSpPr txBox="1"/>
              <p:nvPr/>
            </p:nvSpPr>
            <p:spPr>
              <a:xfrm>
                <a:off x="3085696" y="2817012"/>
                <a:ext cx="98527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r-H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345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09DBBF9-89DE-0E84-97CE-697576B345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5696" y="2817012"/>
                <a:ext cx="985270" cy="553998"/>
              </a:xfrm>
              <a:prstGeom prst="rect">
                <a:avLst/>
              </a:prstGeom>
              <a:blipFill>
                <a:blip r:embed="rId4"/>
                <a:stretch>
                  <a:fillRect l="-4938" r="-5556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A3D6922-6764-851B-A2F0-AF3D8C05A180}"/>
                  </a:ext>
                </a:extLst>
              </p:cNvPr>
              <p:cNvSpPr txBox="1"/>
              <p:nvPr/>
            </p:nvSpPr>
            <p:spPr>
              <a:xfrm>
                <a:off x="7020361" y="2875002"/>
                <a:ext cx="94788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r-H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789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A3D6922-6764-851B-A2F0-AF3D8C05A1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361" y="2875002"/>
                <a:ext cx="947888" cy="553998"/>
              </a:xfrm>
              <a:prstGeom prst="rect">
                <a:avLst/>
              </a:prstGeom>
              <a:blipFill>
                <a:blip r:embed="rId5"/>
                <a:stretch>
                  <a:fillRect l="-5806" r="-5806" b="-6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DF1E9F2-066B-1763-65A9-9B441C16C478}"/>
                  </a:ext>
                </a:extLst>
              </p:cNvPr>
              <p:cNvSpPr txBox="1"/>
              <p:nvPr/>
            </p:nvSpPr>
            <p:spPr>
              <a:xfrm>
                <a:off x="4421079" y="3582190"/>
                <a:ext cx="3627916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=12×6=72</m:t>
                      </m:r>
                    </m:oMath>
                  </m:oMathPara>
                </a14:m>
                <a:endParaRPr lang="hr-HR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=345×789=272205</m:t>
                      </m:r>
                    </m:oMath>
                  </m:oMathPara>
                </a14:m>
                <a:endParaRPr lang="hr-HR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12+345</m:t>
                          </m:r>
                        </m:e>
                      </m:d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6+789</m:t>
                          </m:r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=283815</m:t>
                      </m:r>
                    </m:oMath>
                  </m:oMathPara>
                </a14:m>
                <a:endParaRPr lang="hr-HR" b="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DF1E9F2-066B-1763-65A9-9B441C16C4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079" y="3582190"/>
                <a:ext cx="3627916" cy="830997"/>
              </a:xfrm>
              <a:prstGeom prst="rect">
                <a:avLst/>
              </a:prstGeom>
              <a:blipFill>
                <a:blip r:embed="rId6"/>
                <a:stretch>
                  <a:fillRect l="-504" r="-1345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66D83E6-9CEE-4E00-0894-141EF84F284F}"/>
                  </a:ext>
                </a:extLst>
              </p:cNvPr>
              <p:cNvSpPr txBox="1"/>
              <p:nvPr/>
            </p:nvSpPr>
            <p:spPr>
              <a:xfrm>
                <a:off x="3085696" y="5018075"/>
                <a:ext cx="58900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hr-HR" i="1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hr-HR" i="1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hr-HR" i="1">
                          <a:latin typeface="Cambria Math" panose="02040503050406030204" pitchFamily="18" charset="0"/>
                        </a:rPr>
                        <m:t>=83810205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66D83E6-9CEE-4E00-0894-141EF84F28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5696" y="5018075"/>
                <a:ext cx="5890074" cy="276999"/>
              </a:xfrm>
              <a:prstGeom prst="rect">
                <a:avLst/>
              </a:prstGeom>
              <a:blipFill>
                <a:blip r:embed="rId7"/>
                <a:stretch>
                  <a:fillRect l="-414" t="-4348" r="-621" b="-23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8364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BF96E-84E8-530D-5F47-6CDCC3AA7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Teorijska analiza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F9588E-3C24-CF5E-29A0-32021F1D16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r-HR" sz="2000" dirty="0"/>
                  <a:t>Kao što smo primjetili umjesto jednog množenja n-znamenkastih brojeva napravimo 3 množenja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hr-HR" sz="2000" dirty="0"/>
                  <a:t>znamenkastih brojeva</a:t>
                </a:r>
              </a:p>
              <a:p>
                <a:r>
                  <a:rPr lang="hr-HR" sz="2000" dirty="0"/>
                  <a:t>Osim toga moramo još obaviti množenja sa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hr-HR" sz="2000" dirty="0"/>
                  <a:t> 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hr-HR" sz="2000" dirty="0"/>
                  <a:t> gdje je k=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hr-HR" sz="2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r-HR" sz="2000" dirty="0"/>
                  <a:t>, te zbrajanja i oduzimanja u svakom pozivu, ali te operacije doprinose složenosti samo sa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𝑐𝑛</m:t>
                    </m:r>
                  </m:oMath>
                </a14:m>
                <a:r>
                  <a:rPr lang="hr-HR" sz="2000" dirty="0"/>
                  <a:t> za neku konstantu c</a:t>
                </a:r>
              </a:p>
              <a:p>
                <a:r>
                  <a:rPr lang="hr-HR" sz="2000" dirty="0"/>
                  <a:t>Iz toga, ako uzmemo da je T(n) ukupni broj operacija, dobijemo da je naša rekurzija jednaka:</a:t>
                </a:r>
              </a:p>
              <a:p>
                <a:endParaRPr lang="hr-HR" sz="2000" dirty="0"/>
              </a:p>
              <a:p>
                <a:endParaRPr lang="hr-HR" sz="2000" dirty="0"/>
              </a:p>
              <a:p>
                <a:endParaRPr lang="hr-HR" sz="2000" dirty="0"/>
              </a:p>
              <a:p>
                <a:r>
                  <a:rPr lang="hr-HR" sz="2000" dirty="0"/>
                  <a:t>Rekurziju možemo riješiti direktno ili koristeći ‘’master’’ teorem spomenut na predavanjima 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F9588E-3C24-CF5E-29A0-32021F1D16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07226CB-71A0-E86F-1FA1-7EF3C1A65A46}"/>
                  </a:ext>
                </a:extLst>
              </p:cNvPr>
              <p:cNvSpPr txBox="1"/>
              <p:nvPr/>
            </p:nvSpPr>
            <p:spPr>
              <a:xfrm>
                <a:off x="4580877" y="4001294"/>
                <a:ext cx="3472553" cy="4898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𝑐𝑛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07226CB-71A0-E86F-1FA1-7EF3C1A65A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877" y="4001294"/>
                <a:ext cx="3472553" cy="4898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743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444</TotalTime>
  <Words>1158</Words>
  <Application>Microsoft Office PowerPoint</Application>
  <PresentationFormat>Widescreen</PresentationFormat>
  <Paragraphs>249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Karatsubin algoritam za brzo množenje brojeva</vt:lpstr>
      <vt:lpstr>Opis problema</vt:lpstr>
      <vt:lpstr>Karatsubin algoritam</vt:lpstr>
      <vt:lpstr>Opis algoritma</vt:lpstr>
      <vt:lpstr>Opis algoritma</vt:lpstr>
      <vt:lpstr>Opis algoritma</vt:lpstr>
      <vt:lpstr>PowerPoint Presentation</vt:lpstr>
      <vt:lpstr>Opis algoritma</vt:lpstr>
      <vt:lpstr>Teorijska analiza</vt:lpstr>
      <vt:lpstr>Teorijska analiza</vt:lpstr>
      <vt:lpstr>Master teorem</vt:lpstr>
      <vt:lpstr>Pseudokod</vt:lpstr>
      <vt:lpstr>Implementacija(C++)</vt:lpstr>
      <vt:lpstr>Empirijska analiza</vt:lpstr>
      <vt:lpstr>Empirijska analiza</vt:lpstr>
      <vt:lpstr>Tablica mjerenja(u sekundama)</vt:lpstr>
      <vt:lpstr>PowerPoint Presentation</vt:lpstr>
      <vt:lpstr>PowerPoint Presentation</vt:lpstr>
      <vt:lpstr>PowerPoint Presentation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Karatsubin algoritam za brzo množenje brojeva</dc:title>
  <dc:creator>Nikola Kašnar</dc:creator>
  <cp:lastModifiedBy>Nikola Kašnar</cp:lastModifiedBy>
  <cp:revision>21</cp:revision>
  <dcterms:created xsi:type="dcterms:W3CDTF">2023-11-05T15:42:14Z</dcterms:created>
  <dcterms:modified xsi:type="dcterms:W3CDTF">2023-11-06T15:07:04Z</dcterms:modified>
</cp:coreProperties>
</file>