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0" r:id="rId3"/>
    <p:sldId id="271" r:id="rId4"/>
    <p:sldId id="272" r:id="rId5"/>
    <p:sldId id="273" r:id="rId6"/>
    <p:sldId id="257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67" r:id="rId23"/>
    <p:sldId id="289" r:id="rId24"/>
    <p:sldId id="290" r:id="rId25"/>
    <p:sldId id="291" r:id="rId26"/>
    <p:sldId id="258" r:id="rId27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902C0-D998-4628-8290-34F2DB61C4F2}" v="1" dt="2023-12-18T16:59:14.190"/>
    <p1510:client id="{A753C30D-C03A-46DE-A2A7-E0E33CE3C5F7}" v="1686" dt="2023-12-17T23:55:03.269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19" autoAdjust="0"/>
  </p:normalViewPr>
  <p:slideViewPr>
    <p:cSldViewPr>
      <p:cViewPr varScale="1">
        <p:scale>
          <a:sx n="75" d="100"/>
          <a:sy n="75" d="100"/>
        </p:scale>
        <p:origin x="97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Polančec" userId="308b68132652c461" providerId="LiveId" clId="{933902C0-D998-4628-8290-34F2DB61C4F2}"/>
    <pc:docChg chg="modSld">
      <pc:chgData name="Bruno Polančec" userId="308b68132652c461" providerId="LiveId" clId="{933902C0-D998-4628-8290-34F2DB61C4F2}" dt="2023-12-18T16:59:02.346" v="28" actId="20577"/>
      <pc:docMkLst>
        <pc:docMk/>
      </pc:docMkLst>
      <pc:sldChg chg="modNotesTx">
        <pc:chgData name="Bruno Polančec" userId="308b68132652c461" providerId="LiveId" clId="{933902C0-D998-4628-8290-34F2DB61C4F2}" dt="2023-12-18T16:58:51.425" v="14" actId="20577"/>
        <pc:sldMkLst>
          <pc:docMk/>
          <pc:sldMk cId="3965807363" sldId="267"/>
        </pc:sldMkLst>
      </pc:sldChg>
      <pc:sldChg chg="modNotesTx">
        <pc:chgData name="Bruno Polančec" userId="308b68132652c461" providerId="LiveId" clId="{933902C0-D998-4628-8290-34F2DB61C4F2}" dt="2023-12-18T16:59:02.346" v="28" actId="20577"/>
        <pc:sldMkLst>
          <pc:docMk/>
          <pc:sldMk cId="3181354180" sldId="2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aks\1.%20semestar\Oblikovanje%20i%20analiza%20algoritama\Projekt\grafov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aks\1.%20semestar\Oblikovanje%20i%20analiza%20algoritama\Projekt\grafov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aks\1.%20semestar\Oblikovanje%20i%20analiza%20algoritama\Projekt\grafov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aks\1.%20semestar\Oblikovanje%20i%20analiza%20algoritama\Projekt\grafov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List2!$B$2</c:f>
              <c:strCache>
                <c:ptCount val="1"/>
                <c:pt idx="0">
                  <c:v>25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List2!$A$3:$A$13</c:f>
              <c:numCache>
                <c:formatCode>General</c:formatCode>
                <c:ptCount val="11"/>
                <c:pt idx="0">
                  <c:v>100</c:v>
                </c:pt>
                <c:pt idx="1">
                  <c:v>400</c:v>
                </c:pt>
                <c:pt idx="2">
                  <c:v>700</c:v>
                </c:pt>
                <c:pt idx="3">
                  <c:v>1000</c:v>
                </c:pt>
                <c:pt idx="4">
                  <c:v>1300</c:v>
                </c:pt>
                <c:pt idx="5">
                  <c:v>1600</c:v>
                </c:pt>
                <c:pt idx="6">
                  <c:v>1900</c:v>
                </c:pt>
                <c:pt idx="7">
                  <c:v>2200</c:v>
                </c:pt>
                <c:pt idx="8">
                  <c:v>2500</c:v>
                </c:pt>
                <c:pt idx="9">
                  <c:v>2800</c:v>
                </c:pt>
                <c:pt idx="10">
                  <c:v>3100</c:v>
                </c:pt>
              </c:numCache>
            </c:numRef>
          </c:cat>
          <c:val>
            <c:numRef>
              <c:f>List2!$B$3:$B$13</c:f>
              <c:numCache>
                <c:formatCode>General</c:formatCode>
                <c:ptCount val="11"/>
                <c:pt idx="0">
                  <c:v>1.64036E-3</c:v>
                </c:pt>
                <c:pt idx="1">
                  <c:v>6.5325800000000003E-2</c:v>
                </c:pt>
                <c:pt idx="2">
                  <c:v>0.26747300000000002</c:v>
                </c:pt>
                <c:pt idx="3">
                  <c:v>0.78511299999999995</c:v>
                </c:pt>
                <c:pt idx="4" formatCode="#,##0.00000;[Red]#,##0.00000">
                  <c:v>1.8721300000000001</c:v>
                </c:pt>
                <c:pt idx="5" formatCode="#,##0.00000">
                  <c:v>3.6433300000000002</c:v>
                </c:pt>
                <c:pt idx="6" formatCode="#,##0.00000">
                  <c:v>6.1370300000000002</c:v>
                </c:pt>
                <c:pt idx="7" formatCode="#,##0.00000">
                  <c:v>9.41934</c:v>
                </c:pt>
                <c:pt idx="8" formatCode="#,##0.0000">
                  <c:v>13.189500000000001</c:v>
                </c:pt>
                <c:pt idx="9" formatCode="#,##0.0000">
                  <c:v>18.5581</c:v>
                </c:pt>
                <c:pt idx="10" formatCode="#,##0.0000">
                  <c:v>25.4773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3-4A36-8791-0C7AF26D1B93}"/>
            </c:ext>
          </c:extLst>
        </c:ser>
        <c:ser>
          <c:idx val="1"/>
          <c:order val="1"/>
          <c:tx>
            <c:strRef>
              <c:f>List2!$C$2</c:f>
              <c:strCache>
                <c:ptCount val="1"/>
                <c:pt idx="0">
                  <c:v>50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List2!$A$3:$A$13</c:f>
              <c:numCache>
                <c:formatCode>General</c:formatCode>
                <c:ptCount val="11"/>
                <c:pt idx="0">
                  <c:v>100</c:v>
                </c:pt>
                <c:pt idx="1">
                  <c:v>400</c:v>
                </c:pt>
                <c:pt idx="2">
                  <c:v>700</c:v>
                </c:pt>
                <c:pt idx="3">
                  <c:v>1000</c:v>
                </c:pt>
                <c:pt idx="4">
                  <c:v>1300</c:v>
                </c:pt>
                <c:pt idx="5">
                  <c:v>1600</c:v>
                </c:pt>
                <c:pt idx="6">
                  <c:v>1900</c:v>
                </c:pt>
                <c:pt idx="7">
                  <c:v>2200</c:v>
                </c:pt>
                <c:pt idx="8">
                  <c:v>2500</c:v>
                </c:pt>
                <c:pt idx="9">
                  <c:v>2800</c:v>
                </c:pt>
                <c:pt idx="10">
                  <c:v>3100</c:v>
                </c:pt>
              </c:numCache>
            </c:numRef>
          </c:cat>
          <c:val>
            <c:numRef>
              <c:f>List2!$C$3:$C$13</c:f>
              <c:numCache>
                <c:formatCode>General</c:formatCode>
                <c:ptCount val="11"/>
                <c:pt idx="0">
                  <c:v>3.2865699999999999E-3</c:v>
                </c:pt>
                <c:pt idx="1">
                  <c:v>0.14255799999999999</c:v>
                </c:pt>
                <c:pt idx="2">
                  <c:v>0.72936100000000004</c:v>
                </c:pt>
                <c:pt idx="3" formatCode="#,##0.00000">
                  <c:v>2.1654900000000001</c:v>
                </c:pt>
                <c:pt idx="4" formatCode="#,##0.00000">
                  <c:v>4.9782599999999997</c:v>
                </c:pt>
                <c:pt idx="5" formatCode="#,##0.00000">
                  <c:v>9.6849500000000006</c:v>
                </c:pt>
                <c:pt idx="6" formatCode="#,##0.0000">
                  <c:v>16.7317</c:v>
                </c:pt>
                <c:pt idx="7" formatCode="#,##0.0000">
                  <c:v>25.0627</c:v>
                </c:pt>
                <c:pt idx="8" formatCode="#,##0.0000">
                  <c:v>37.417900000000003</c:v>
                </c:pt>
                <c:pt idx="9" formatCode="#,##0.0000">
                  <c:v>51.3658</c:v>
                </c:pt>
                <c:pt idx="10" formatCode="#,##0.0000">
                  <c:v>73.129800000000003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43-4A36-8791-0C7AF26D1B93}"/>
            </c:ext>
          </c:extLst>
        </c:ser>
        <c:ser>
          <c:idx val="2"/>
          <c:order val="2"/>
          <c:tx>
            <c:strRef>
              <c:f>List2!$D$2</c:f>
              <c:strCache>
                <c:ptCount val="1"/>
                <c:pt idx="0">
                  <c:v>75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List2!$A$3:$A$13</c:f>
              <c:numCache>
                <c:formatCode>General</c:formatCode>
                <c:ptCount val="11"/>
                <c:pt idx="0">
                  <c:v>100</c:v>
                </c:pt>
                <c:pt idx="1">
                  <c:v>400</c:v>
                </c:pt>
                <c:pt idx="2">
                  <c:v>700</c:v>
                </c:pt>
                <c:pt idx="3">
                  <c:v>1000</c:v>
                </c:pt>
                <c:pt idx="4">
                  <c:v>1300</c:v>
                </c:pt>
                <c:pt idx="5">
                  <c:v>1600</c:v>
                </c:pt>
                <c:pt idx="6">
                  <c:v>1900</c:v>
                </c:pt>
                <c:pt idx="7">
                  <c:v>2200</c:v>
                </c:pt>
                <c:pt idx="8">
                  <c:v>2500</c:v>
                </c:pt>
                <c:pt idx="9">
                  <c:v>2800</c:v>
                </c:pt>
                <c:pt idx="10">
                  <c:v>3100</c:v>
                </c:pt>
              </c:numCache>
            </c:numRef>
          </c:cat>
          <c:val>
            <c:numRef>
              <c:f>List2!$D$3:$D$13</c:f>
              <c:numCache>
                <c:formatCode>General</c:formatCode>
                <c:ptCount val="11"/>
                <c:pt idx="0">
                  <c:v>4.9323500000000003E-3</c:v>
                </c:pt>
                <c:pt idx="1">
                  <c:v>0.27817799999999998</c:v>
                </c:pt>
                <c:pt idx="2" formatCode="#,##0.00000">
                  <c:v>1.4429799999999999</c:v>
                </c:pt>
                <c:pt idx="3" formatCode="#,##0.00000">
                  <c:v>4.4177799999999996</c:v>
                </c:pt>
                <c:pt idx="4" formatCode="#,##0.0000">
                  <c:v>10.144399999999999</c:v>
                </c:pt>
                <c:pt idx="5" formatCode="#,##0.0000">
                  <c:v>19.256699999999999</c:v>
                </c:pt>
                <c:pt idx="6" formatCode="#,##0.0000">
                  <c:v>33.333199999999998</c:v>
                </c:pt>
                <c:pt idx="7" formatCode="#,##0.0000">
                  <c:v>50.420499999999997</c:v>
                </c:pt>
                <c:pt idx="8" formatCode="#,##0.0000">
                  <c:v>74.825299999999999</c:v>
                </c:pt>
                <c:pt idx="9" formatCode="#,##0.000">
                  <c:v>105.148</c:v>
                </c:pt>
                <c:pt idx="10" formatCode="#,##0.000">
                  <c:v>144.42599999999999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43-4A36-8791-0C7AF26D1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3077632"/>
        <c:axId val="53743296"/>
      </c:lineChart>
      <c:catAx>
        <c:axId val="1693077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vrhova u grafu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743296"/>
        <c:crosses val="autoZero"/>
        <c:auto val="1"/>
        <c:lblAlgn val="ctr"/>
        <c:lblOffset val="100"/>
        <c:noMultiLvlLbl val="0"/>
      </c:catAx>
      <c:valAx>
        <c:axId val="5374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vrijeme izvođenja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9307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V=1000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List1!$B$19:$B$28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List1!$C$19:$C$28</c:f>
              <c:numCache>
                <c:formatCode>General</c:formatCode>
                <c:ptCount val="10"/>
                <c:pt idx="0">
                  <c:v>0.42432300000000001</c:v>
                </c:pt>
                <c:pt idx="1">
                  <c:v>0.65463700000000002</c:v>
                </c:pt>
                <c:pt idx="2">
                  <c:v>0.99307500000000004</c:v>
                </c:pt>
                <c:pt idx="3" formatCode="#,##0.00000">
                  <c:v>1.48607</c:v>
                </c:pt>
                <c:pt idx="4" formatCode="#,##0.00000">
                  <c:v>2.1466500000000002</c:v>
                </c:pt>
                <c:pt idx="5" formatCode="#,##0.00000">
                  <c:v>2.9787400000000002</c:v>
                </c:pt>
                <c:pt idx="6" formatCode="#,##0.00000">
                  <c:v>3.99884</c:v>
                </c:pt>
                <c:pt idx="7" formatCode="#,##0.00000">
                  <c:v>5.0776199999999996</c:v>
                </c:pt>
                <c:pt idx="8">
                  <c:v>6.2189500000000004</c:v>
                </c:pt>
                <c:pt idx="9">
                  <c:v>7.1137199999999998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AF-470F-8C4C-4C948521BABE}"/>
            </c:ext>
          </c:extLst>
        </c:ser>
        <c:ser>
          <c:idx val="1"/>
          <c:order val="1"/>
          <c:tx>
            <c:v>V=2500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List1!$B$19:$B$28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List1!$D$19:$D$28</c:f>
              <c:numCache>
                <c:formatCode>#,##0.0000</c:formatCode>
                <c:ptCount val="10"/>
                <c:pt idx="0" formatCode="#,##0.00000">
                  <c:v>6.7842099999999999</c:v>
                </c:pt>
                <c:pt idx="1">
                  <c:v>11.209</c:v>
                </c:pt>
                <c:pt idx="2">
                  <c:v>17.2151</c:v>
                </c:pt>
                <c:pt idx="3">
                  <c:v>25.471599999999999</c:v>
                </c:pt>
                <c:pt idx="4">
                  <c:v>37.630200000000002</c:v>
                </c:pt>
                <c:pt idx="5">
                  <c:v>51.023600000000002</c:v>
                </c:pt>
                <c:pt idx="6">
                  <c:v>67.087100000000007</c:v>
                </c:pt>
                <c:pt idx="7">
                  <c:v>85.334400000000002</c:v>
                </c:pt>
                <c:pt idx="8">
                  <c:v>102.60899999999999</c:v>
                </c:pt>
                <c:pt idx="9">
                  <c:v>116.069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AF-470F-8C4C-4C948521B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8718800"/>
        <c:axId val="1293708063"/>
      </c:lineChart>
      <c:catAx>
        <c:axId val="114871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frekvencija bridova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93708063"/>
        <c:crosses val="autoZero"/>
        <c:auto val="1"/>
        <c:lblAlgn val="ctr"/>
        <c:lblOffset val="100"/>
        <c:noMultiLvlLbl val="0"/>
      </c:catAx>
      <c:valAx>
        <c:axId val="129370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Vrijeme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4871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V=1000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List1!$B$19:$B$28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List1!$C$19:$C$28</c:f>
              <c:numCache>
                <c:formatCode>General</c:formatCode>
                <c:ptCount val="10"/>
                <c:pt idx="0">
                  <c:v>0.42432300000000001</c:v>
                </c:pt>
                <c:pt idx="1">
                  <c:v>0.65463700000000002</c:v>
                </c:pt>
                <c:pt idx="2">
                  <c:v>0.99307500000000004</c:v>
                </c:pt>
                <c:pt idx="3" formatCode="#,##0.00000">
                  <c:v>1.48607</c:v>
                </c:pt>
                <c:pt idx="4" formatCode="#,##0.00000">
                  <c:v>2.1466500000000002</c:v>
                </c:pt>
                <c:pt idx="5" formatCode="#,##0.00000">
                  <c:v>2.9787400000000002</c:v>
                </c:pt>
                <c:pt idx="6" formatCode="#,##0.00000">
                  <c:v>3.99884</c:v>
                </c:pt>
                <c:pt idx="7" formatCode="#,##0.00000">
                  <c:v>5.0776199999999996</c:v>
                </c:pt>
                <c:pt idx="8">
                  <c:v>6.2189500000000004</c:v>
                </c:pt>
                <c:pt idx="9">
                  <c:v>7.1137199999999998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36-4A62-A165-EB6C6FA1F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3275568"/>
        <c:axId val="1154938640"/>
      </c:lineChart>
      <c:catAx>
        <c:axId val="723275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frekvencija bridova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4938640"/>
        <c:crosses val="autoZero"/>
        <c:auto val="1"/>
        <c:lblAlgn val="ctr"/>
        <c:lblOffset val="100"/>
        <c:noMultiLvlLbl val="0"/>
      </c:catAx>
      <c:valAx>
        <c:axId val="115493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Vrijeme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2327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List4!$B$3:$B$12</c:f>
              <c:numCache>
                <c:formatCode>General</c:formatCode>
                <c:ptCount val="10"/>
                <c:pt idx="0">
                  <c:v>3154</c:v>
                </c:pt>
                <c:pt idx="1">
                  <c:v>2233</c:v>
                </c:pt>
                <c:pt idx="2">
                  <c:v>1824</c:v>
                </c:pt>
                <c:pt idx="3">
                  <c:v>1580</c:v>
                </c:pt>
                <c:pt idx="4">
                  <c:v>1414</c:v>
                </c:pt>
                <c:pt idx="5">
                  <c:v>1291</c:v>
                </c:pt>
                <c:pt idx="6">
                  <c:v>1195</c:v>
                </c:pt>
                <c:pt idx="7">
                  <c:v>1118</c:v>
                </c:pt>
                <c:pt idx="8">
                  <c:v>1054</c:v>
                </c:pt>
                <c:pt idx="9">
                  <c:v>1001</c:v>
                </c:pt>
              </c:numCache>
            </c:numRef>
          </c:xVal>
          <c:yVal>
            <c:numRef>
              <c:f>List4!$C$3:$C$12</c:f>
              <c:numCache>
                <c:formatCode>0</c:formatCode>
                <c:ptCount val="10"/>
                <c:pt idx="0">
                  <c:v>12.6747</c:v>
                </c:pt>
                <c:pt idx="1">
                  <c:v>7.5241800000000003</c:v>
                </c:pt>
                <c:pt idx="2">
                  <c:v>6.9622799999999998</c:v>
                </c:pt>
                <c:pt idx="3">
                  <c:v>6.7719800000000001</c:v>
                </c:pt>
                <c:pt idx="4">
                  <c:v>6.8881300000000003</c:v>
                </c:pt>
                <c:pt idx="5">
                  <c:v>7.1204400000000003</c:v>
                </c:pt>
                <c:pt idx="6">
                  <c:v>7.3169399999999998</c:v>
                </c:pt>
                <c:pt idx="7">
                  <c:v>7.4960000000000004</c:v>
                </c:pt>
                <c:pt idx="8">
                  <c:v>7.5265599999999999</c:v>
                </c:pt>
                <c:pt idx="9">
                  <c:v>7.4592099999999997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0DB-4092-AD44-8354EB6BA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3452528"/>
        <c:axId val="1333287632"/>
      </c:scatterChart>
      <c:valAx>
        <c:axId val="115345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vrhova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3287632"/>
        <c:crosses val="autoZero"/>
        <c:crossBetween val="midCat"/>
      </c:valAx>
      <c:valAx>
        <c:axId val="133328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Vrijeme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3452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131F9-05FE-49DE-92C8-6B812B9BB146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277FB5-421B-48D0-A6B8-3E99BFD14656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96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940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9415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557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Pretpostavimo da postoje vrhovi čija je NOVA najkraća udaljenost MANJA od STARE</a:t>
            </a:r>
          </a:p>
          <a:p>
            <a:endParaRPr lang="hr-HR" dirty="0"/>
          </a:p>
          <a:p>
            <a:r>
              <a:rPr lang="hr-HR" dirty="0"/>
              <a:t>‘U’ vadimo iz puta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503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NOVA udaljenost od ‘u’ je VEĆA od STARE</a:t>
            </a:r>
          </a:p>
          <a:p>
            <a:endParaRPr lang="hr-H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hr-HR" dirty="0"/>
              <a:t>Postoji put dulji DELTA(u) + 1 pa najkraći mora biti kraći ili jednak tome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hr-HR" dirty="0"/>
              <a:t>S promjenom toka se povećao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hr-HR" dirty="0"/>
              <a:t>A znamo da je za 1 manji od DELTA(v)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hr-HR" dirty="0"/>
              <a:t>Dobili smo da se put NIJE SMANJIO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9243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bilježaka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5000"/>
                  </a:lnSpc>
                </a:pPr>
                <a:r>
                  <a:rPr lang="hr-HR" sz="1800" b="0" dirty="0">
                    <a:solidFill>
                      <a:srgbClr val="082A75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Povećao se tok kroz antiparalelni brid</a:t>
                </a:r>
              </a:p>
              <a:p>
                <a:pPr>
                  <a:lnSpc>
                    <a:spcPct val="115000"/>
                  </a:lnSpc>
                </a:pPr>
                <a:endParaRPr lang="hr-HR" sz="1800" b="0" dirty="0">
                  <a:solidFill>
                    <a:srgbClr val="082A75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hr-HR" sz="1800" b="0" dirty="0">
                    <a:solidFill>
                      <a:srgbClr val="082A75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POD-PUT najkraćeg puta (česti argument)</a:t>
                </a:r>
              </a:p>
              <a:p>
                <a:pPr>
                  <a:lnSpc>
                    <a:spcPct val="115000"/>
                  </a:lnSpc>
                </a:pPr>
                <a:endParaRPr lang="hr-HR" sz="1800" b="0" dirty="0">
                  <a:solidFill>
                    <a:srgbClr val="082A75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hr-HR" sz="1800" b="0" dirty="0">
                    <a:solidFill>
                      <a:srgbClr val="082A75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Pokazali smo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800" b="0" i="1">
                            <a:solidFill>
                              <a:srgbClr val="082A7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hr-HR" sz="1800" b="0" i="1">
                                <a:solidFill>
                                  <a:srgbClr val="082A75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800" b="1" i="1">
                                <a:solidFill>
                                  <a:srgbClr val="082A75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hr-HR" sz="1800" b="1" i="1">
                                <a:solidFill>
                                  <a:srgbClr val="082A75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sub>
                        </m:sSub>
                        <m:d>
                          <m:dPr>
                            <m:ctrlPr>
                              <a:rPr lang="hr-HR" sz="1800" b="0" i="1">
                                <a:solidFill>
                                  <a:srgbClr val="082A75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r-HR" sz="1800" b="1" i="1">
                                <a:solidFill>
                                  <a:srgbClr val="082A75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  <m:r>
                              <a:rPr lang="hr-HR" sz="1800" b="1" i="1">
                                <a:solidFill>
                                  <a:srgbClr val="082A75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hr-HR" sz="1800" b="1" i="1">
                                <a:solidFill>
                                  <a:srgbClr val="082A75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hr-HR" sz="1800" b="1" i="1">
                            <a:solidFill>
                              <a:srgbClr val="082A7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hr-HR" sz="1800" b="1" i="1">
                            <a:solidFill>
                              <a:srgbClr val="082A7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𝜹</m:t>
                        </m:r>
                      </m:e>
                      <m:sub>
                        <m:r>
                          <a:rPr lang="hr-HR" sz="1800" b="1" i="1">
                            <a:solidFill>
                              <a:srgbClr val="082A7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hr-HR" sz="1800" b="1" i="1">
                            <a:solidFill>
                              <a:srgbClr val="082A7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hr-HR" sz="1800" b="0" i="1">
                            <a:solidFill>
                              <a:srgbClr val="082A7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1800" b="1" i="1">
                            <a:solidFill>
                              <a:srgbClr val="082A7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hr-HR" sz="1800" b="1" i="1">
                            <a:solidFill>
                              <a:srgbClr val="082A7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1800" b="1" i="1">
                            <a:solidFill>
                              <a:srgbClr val="082A75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hr-HR" sz="1800" b="0" dirty="0">
                    <a:solidFill>
                      <a:srgbClr val="082A75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, što ponovo dovodi do kontradikcije s pretpostavkom.</a:t>
                </a:r>
                <a:endParaRPr lang="hr-HR" sz="1800" b="1" dirty="0">
                  <a:solidFill>
                    <a:srgbClr val="082A75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r>
                  <a:rPr lang="hr-HR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</a:rPr>
                  <a:t>Zaključujemo da pretpostavka ne može vrijediti, tj. da ne mogu postojati vrhovi čiji se najkraći put smanji	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bilježaka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5000"/>
                  </a:lnSpc>
                </a:pPr>
                <a:r>
                  <a:rPr lang="hr-HR" sz="1800" b="0" dirty="0">
                    <a:solidFill>
                      <a:srgbClr val="082A75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Povećao se tok kroz antiparalelni brid</a:t>
                </a:r>
              </a:p>
              <a:p>
                <a:pPr>
                  <a:lnSpc>
                    <a:spcPct val="115000"/>
                  </a:lnSpc>
                </a:pPr>
                <a:endParaRPr lang="hr-HR" sz="1800" b="0" dirty="0">
                  <a:solidFill>
                    <a:srgbClr val="082A75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hr-HR" sz="1800" b="0" dirty="0">
                    <a:solidFill>
                      <a:srgbClr val="082A75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POD-PUT najkraćeg puta (česti argument)</a:t>
                </a:r>
              </a:p>
              <a:p>
                <a:pPr>
                  <a:lnSpc>
                    <a:spcPct val="115000"/>
                  </a:lnSpc>
                </a:pPr>
                <a:endParaRPr lang="hr-HR" sz="1800" b="0" dirty="0">
                  <a:solidFill>
                    <a:srgbClr val="082A75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hr-HR" sz="1800" b="0" dirty="0">
                    <a:solidFill>
                      <a:srgbClr val="082A75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Pokazali smo </a:t>
                </a:r>
                <a:r>
                  <a:rPr lang="hr-HR" sz="1800" b="0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〖</a:t>
                </a:r>
                <a:r>
                  <a:rPr lang="hr-HR" sz="1800" b="1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𝜹</a:t>
                </a:r>
                <a:r>
                  <a:rPr lang="hr-HR" sz="1800" b="0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_</a:t>
                </a:r>
                <a:r>
                  <a:rPr lang="hr-HR" sz="1800" b="1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𝒇</a:t>
                </a:r>
                <a:r>
                  <a:rPr lang="hr-HR" sz="1800" b="0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(</a:t>
                </a:r>
                <a:r>
                  <a:rPr lang="hr-HR" sz="1800" b="1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𝒔,𝒗</a:t>
                </a:r>
                <a:r>
                  <a:rPr lang="hr-HR" sz="1800" b="0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)</a:t>
                </a:r>
                <a:r>
                  <a:rPr lang="hr-HR" sz="1800" b="1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&lt;𝜹</a:t>
                </a:r>
                <a:r>
                  <a:rPr lang="hr-HR" sz="1800" b="0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〗_</a:t>
                </a:r>
                <a:r>
                  <a:rPr lang="hr-HR" sz="1800" b="1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𝒇′</a:t>
                </a:r>
                <a:r>
                  <a:rPr lang="hr-HR" sz="1800" b="0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(</a:t>
                </a:r>
                <a:r>
                  <a:rPr lang="hr-HR" sz="1800" b="1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𝒔,𝒗</a:t>
                </a:r>
                <a:r>
                  <a:rPr lang="hr-HR" sz="1800" b="0" i="0">
                    <a:solidFill>
                      <a:srgbClr val="082A75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)</a:t>
                </a:r>
                <a:r>
                  <a:rPr lang="hr-HR" sz="1800" b="0" dirty="0">
                    <a:solidFill>
                      <a:srgbClr val="082A75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, što ponovo dovodi do kontradikcije s pretpostavkom.</a:t>
                </a:r>
                <a:endParaRPr lang="hr-HR" sz="1800" b="1" dirty="0">
                  <a:solidFill>
                    <a:srgbClr val="082A75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r>
                  <a:rPr lang="hr-HR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</a:rPr>
                  <a:t>Zaključujemo da pretpostavka ne može vrijediti, tj. da ne mogu postojati vrhovi čiji se najkraći put smanji	</a:t>
                </a:r>
                <a:endParaRPr lang="hr-HR" dirty="0"/>
              </a:p>
            </p:txBody>
          </p:sp>
        </mc:Fallback>
      </mc:AlternateContent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2500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bilježaka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r-HR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</a:rPr>
                  <a:t>Broj izvršavanja petlje</a:t>
                </a:r>
              </a:p>
              <a:p>
                <a:endParaRPr lang="hr-HR" sz="18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</a:endParaRPr>
              </a:p>
              <a:p>
                <a:r>
                  <a:rPr lang="hr-HR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</a:rPr>
                  <a:t>Nakon povećanja toka po putu </a:t>
                </a:r>
                <a14:m>
                  <m:oMath xmlns:m="http://schemas.openxmlformats.org/officeDocument/2006/math">
                    <m:r>
                      <a:rPr lang="hr-HR" sz="18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𝒑</m:t>
                    </m:r>
                  </m:oMath>
                </a14:m>
                <a:r>
                  <a:rPr lang="hr-HR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</a:rPr>
                  <a:t>, svaki kritični brid nestaje iz rezidualne mreže. Također, barem jedan brid danog povećavajućeg puta mora biti kritičan. 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bilježaka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r-HR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</a:rPr>
                  <a:t>Broj izvršavanja petlje</a:t>
                </a:r>
              </a:p>
              <a:p>
                <a:endParaRPr lang="hr-HR" sz="18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</a:endParaRPr>
              </a:p>
              <a:p>
                <a:r>
                  <a:rPr lang="hr-HR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</a:rPr>
                  <a:t>Nakon povećanja toka po putu </a:t>
                </a:r>
                <a:r>
                  <a:rPr lang="hr-HR" sz="1800" b="1" i="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𝒑</a:t>
                </a:r>
                <a:r>
                  <a:rPr lang="hr-HR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</a:rPr>
                  <a:t>, svaki kritični brid nestaje iz rezidualne mreže. Također, barem jedan brid danog povećavajućeg puta mora biti kritičan. </a:t>
                </a:r>
                <a:endParaRPr lang="hr-HR" dirty="0"/>
              </a:p>
            </p:txBody>
          </p:sp>
        </mc:Fallback>
      </mc:AlternateContent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4263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POD-PUT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4919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r>
              <a:rPr lang="hr-HR" dirty="0"/>
              <a:t>POD-PUT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hr-HR" dirty="0"/>
              <a:t>Znamo da je </a:t>
            </a:r>
            <a:r>
              <a:rPr lang="hr-HR" dirty="0" err="1"/>
              <a:t>naraso</a:t>
            </a:r>
            <a:r>
              <a:rPr lang="hr-HR" dirty="0"/>
              <a:t> (po lemi)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hr-HR" dirty="0"/>
              <a:t>Prošli slajd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5447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|V|-1 bridova spoji sve vrhove, a ‘u’ != 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890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7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7733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2503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Polinomijalno jer raste broj VRHOVA i BRIDOVA zajedno s njim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7169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Polinomijalno, ali slabije nego prošli jer raste samo broj BRIDOVA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3745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Pokušaj održavanja broja BRIDOVA (500,000)</a:t>
            </a:r>
          </a:p>
          <a:p>
            <a:endParaRPr lang="hr-H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hr-HR" dirty="0"/>
              <a:t>O(VE^2) je GORNJA OGRADA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hr-HR" dirty="0"/>
              <a:t>Jako mala razlika u broju vrhova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hr-HR" dirty="0"/>
              <a:t>Nemoguće garantirati broj bridova u generatoru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353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862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26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553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58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Bez da prekršimo ograničenost kapacitetom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9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6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Moguće je da se neka količina informacija vrati u izvor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319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Ford-Fulkerson metoda obuhvaća više algoritama različitih složenosti, ali može se predstaviti ovim pseudo-kodom</a:t>
            </a:r>
          </a:p>
          <a:p>
            <a:endParaRPr lang="hr-HR" dirty="0"/>
          </a:p>
          <a:p>
            <a:r>
              <a:rPr lang="hr-HR" dirty="0"/>
              <a:t>TEOREM garantira da ćemo dobiti maksimalan tok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5873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Ekvivalentno je 1. i 2.</a:t>
            </a:r>
          </a:p>
          <a:p>
            <a:endParaRPr lang="hr-HR" dirty="0"/>
          </a:p>
          <a:p>
            <a:r>
              <a:rPr lang="hr-HR" dirty="0"/>
              <a:t>Također i treće ali o tome je već kolegica pričala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4644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BFS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247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hr-HR" dirty="0"/>
              <a:t>Kliknite da biste uredili stil naslova matrice</a:t>
            </a:r>
          </a:p>
        </p:txBody>
      </p:sp>
      <p:grpSp>
        <p:nvGrpSpPr>
          <p:cNvPr id="256" name="crta" descr="Slika crt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rostoruč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8" name="Prostoruč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9" name="Prostoruč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0" name="Prostoruč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1" name="Prostoruč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2" name="Prostoruč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3" name="Prostoruč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4" name="Prostoruč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5" name="Prostoruč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6" name="Prostoruč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7" name="Prostoruč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8" name="Prostoruč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9" name="Prostoruč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0" name="Prostoruč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1" name="Prostoruč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2" name="Prostoruč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3" name="Prostoruč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4" name="Prostoruč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5" name="Prostoruč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6" name="Prostoruč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7" name="Prostoruč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8" name="Prostoruč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9" name="Prostoruč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0" name="Prostoruč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1" name="Prostoruč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2" name="Prostoruč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3" name="Prostoruč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4" name="Prostoruč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5" name="Prostoruč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6" name="Prostoruč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7" name="Prostoruč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8" name="Prostoruč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9" name="Prostoruč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0" name="Prostoruč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1" name="Prostoruč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2" name="Prostoruč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3" name="Prostoruč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4" name="Prostoruč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5" name="Prostoruč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6" name="Prostoruč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7" name="Prostoruč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8" name="Prostoruč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9" name="Prostoruč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0" name="Prostoruč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1" name="Prostoruč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2" name="Prostoruč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3" name="Prostoruč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4" name="Prostoruč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5" name="Prostoruč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6" name="Prostoruč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7" name="Prostoruč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8" name="Prostoruč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9" name="Prostoruč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0" name="Prostoruč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1" name="Prostoruč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2" name="Prostoruč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3" name="Prostoruč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4" name="Prostoruč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5" name="Prostoruč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6" name="Prostoruč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7" name="Prostoruč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8" name="Prostoruč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9" name="Prostoruč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0" name="Prostoruč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1" name="Prostoruč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2" name="Prostoruč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3" name="Prostoruč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4" name="Prostoruč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5" name="Prostoruč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6" name="Prostoruč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7" name="Prostoruč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8" name="Prostoruč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9" name="Prostoruč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0" name="Prostoruč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1" name="Prostoruč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2" name="Prostoruč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3" name="Prostoruč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4" name="Prostoruč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5" name="Prostoruč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6" name="Prostoruč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7" name="Prostoruč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8" name="Prostoruč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9" name="Prostoruč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0" name="Prostoruč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1" name="Prostoruč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2" name="Prostoruč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3" name="Prostoruč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4" name="Prostoruč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5" name="Prostoruč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6" name="Prostoruč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7" name="Prostoruč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8" name="Prostoruč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9" name="Prostoruč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0" name="Prostoruč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1" name="Prostoruč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2" name="Prostoruč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3" name="Prostoruč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4" name="Prostoruč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5" name="Prostoruč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6" name="Prostoruč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7" name="Prostoruč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8" name="Prostoruč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9" name="Prostoruč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0" name="Prostoruč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1" name="Prostoruč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2" name="Prostoruč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3" name="Prostoruč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4" name="Prostoruč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5" name="Prostoruč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6" name="Prostoruč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7" name="Prostoruč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8" name="Prostoruč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9" name="Prostoruč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0" name="Prostoruč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1" name="Prostoruč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2" name="Prostoruč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3" name="Prostoruč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4" name="Prostoruč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5" name="Prostoruč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6" name="Prostoruč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7" name="Prostoruč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8" name="Prostoruč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9" name="Prostoruč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7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rostoručni oblik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9" name="Prostoručni oblik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0" name="Prostoručni oblik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F569CE-0776-4156-A833-53D066A9A27C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7" name="crta" descr="Slika crt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9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0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50D940-9584-4E15-A4F3-9801683B5B01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67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3CCFE-DB4E-4A11-830D-A5FFDAA28995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255" name="crta" descr="Slika crt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rostoruč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7" name="Prostoruč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8" name="Prostoruč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9" name="Prostoruč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0" name="Prostoruč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1" name="Prostoruč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2" name="Prostoruč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3" name="Prostoruč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4" name="Prostoruč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5" name="Prostoruč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6" name="Prostoruč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7" name="Prostoruč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8" name="Prostoruč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9" name="Prostoruč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0" name="Prostoruč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1" name="Prostoruč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2" name="Prostoruč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3" name="Prostoruč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4" name="Prostoruč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5" name="Prostoruč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6" name="Prostoruč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7" name="Prostoruč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8" name="Prostoruč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9" name="Prostoruč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0" name="Prostoruč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1" name="Prostoruč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2" name="Prostoruč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3" name="Prostoruč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4" name="Prostoruč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5" name="Prostoruč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6" name="Prostoruč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7" name="Prostoruč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8" name="Prostoruč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9" name="Prostoruč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0" name="Prostoruč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1" name="Prostoruč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2" name="Prostoruč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3" name="Prostoruč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4" name="Prostoruč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5" name="Prostoruč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6" name="Prostoruč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7" name="Prostoruč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8" name="Prostoruč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9" name="Prostoruč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0" name="Prostoruč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1" name="Prostoruč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2" name="Prostoruč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3" name="Prostoruč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4" name="Prostoruč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5" name="Prostoruč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6" name="Prostoruč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7" name="Prostoruč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8" name="Prostoruč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9" name="Prostoruč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0" name="Prostoruč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1" name="Prostoruč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2" name="Prostoruč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3" name="Prostoruč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4" name="Prostoruč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5" name="Prostoruč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6" name="Prostoruč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7" name="Prostoruč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8" name="Prostoruč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9" name="Prostoruč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0" name="Prostoruč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1" name="Prostoruč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2" name="Prostoruč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3" name="Prostoruč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4" name="Prostoruč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5" name="Prostoruč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6" name="Prostoruč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7" name="Prostoruč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8" name="Prostoruč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9" name="Prostoruč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0" name="Prostoruč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1" name="Prostoruč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2" name="Prostoruč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3" name="Prostoruč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4" name="Prostoruč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5" name="Prostoruč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6" name="Prostoruč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7" name="Prostoruč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8" name="Prostoruč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9" name="Prostoruč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0" name="Prostoruč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1" name="Prostoruč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2" name="Prostoruč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3" name="Prostoruč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4" name="Prostoruč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5" name="Prostoruč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6" name="Prostoruč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7" name="Prostoruč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8" name="Prostoruč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9" name="Prostoruč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0" name="Prostoruč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1" name="Prostoruč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2" name="Prostoruč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3" name="Prostoruč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4" name="Prostoruč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5" name="Prostoruč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6" name="Prostoruč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7" name="Prostoruč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8" name="Prostoruč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9" name="Prostoruč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0" name="Prostoruč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1" name="Prostoruč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2" name="Prostoruč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3" name="Prostoruč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4" name="Prostoruč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5" name="Prostoruč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6" name="Prostoruč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7" name="Prostoruč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8" name="Prostoruč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9" name="Prostoruč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0" name="Prostoruč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1" name="Prostoruč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2" name="Prostoruč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3" name="Prostoruč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4" name="Prostoruč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5" name="Prostoruč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6" name="Prostoruč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7" name="Prostoruč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8" name="Prostoruč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209287-0F25-401D-AF0E-3D21B214D69D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58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0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1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6AA99-9553-4153-BC7E-03D77CAB714E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60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učni oblik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AEF402-B967-4332-81B2-53A28E205671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5" name="Rezervirano mjesto za sadržaj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56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8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9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0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1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C308E6-EE8E-4531-A3EB-39BBFBB81FE8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F82672-D62C-4FC9-9B1C-0B16EE5F5739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grpSp>
        <p:nvGrpSpPr>
          <p:cNvPr id="615" name="okvir" descr="Slika okvi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rostoručni oblik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i oblik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i oblik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rostoručni oblik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i oblik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i oblik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rostoručni oblik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i oblik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i oblik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rostoručni oblik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i oblik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i oblik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779344-90CE-4489-A779-78C916EF3703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614" name="okvir" descr="Slika okvi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rostoručni oblik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rostoručni oblik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i oblik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rostoručni oblik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rostoručni oblik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i oblik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rostoručni oblik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rostoručni oblik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i oblik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rostoručni oblik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rostoručni oblik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i oblik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i oblik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i oblik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i oblik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i oblik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i oblik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i oblik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i oblik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i oblik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i oblik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i oblik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i oblik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i oblik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i oblik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i oblik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i oblik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i oblik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i oblik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i oblik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i oblik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i oblik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i oblik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i oblik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i oblik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i oblik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i oblik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i oblik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i oblik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i oblik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i oblik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i oblik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i oblik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i oblik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i oblik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i oblik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i oblik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i oblik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i oblik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i oblik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i oblik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i oblik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i oblik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i oblik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i oblik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i oblik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i oblik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i oblik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i oblik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i oblik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i oblik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i oblik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i oblik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i oblik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i oblik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i oblik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i oblik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i oblik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i oblik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i oblik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i oblik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i oblik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i oblik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i oblik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i oblik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i oblik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i oblik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i oblik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i oblik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i oblik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i oblik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i oblik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i oblik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F7218-2603-494F-AB8D-F606DD96D41D}" type="datetime1">
              <a:rPr lang="hr-HR" smtClean="0"/>
              <a:t>18.12.2023.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9FFDCE-2C48-42C0-9884-A5D8995316E5}" type="datetime1">
              <a:rPr lang="hr-HR" noProof="0" smtClean="0"/>
              <a:t>18.12.2023.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p-algorithms.com/graph/edmonds_karp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1094" y="1556792"/>
            <a:ext cx="9144000" cy="2667000"/>
          </a:xfrm>
        </p:spPr>
        <p:txBody>
          <a:bodyPr rtlCol="0"/>
          <a:lstStyle/>
          <a:p>
            <a:pPr algn="ctr" rtl="0"/>
            <a:r>
              <a:rPr lang="hr-HR" sz="7200" dirty="0">
                <a:latin typeface="Berton Voyage" panose="02000503080000020003" pitchFamily="2" charset="-18"/>
              </a:rPr>
              <a:t>EDMONDS-KARP</a:t>
            </a:r>
            <a:br>
              <a:rPr lang="hr-HR" sz="7200" dirty="0">
                <a:latin typeface="Berton Voyage" panose="02000503080000020003" pitchFamily="2" charset="-18"/>
              </a:rPr>
            </a:br>
            <a:r>
              <a:rPr lang="hr-HR" sz="4000" dirty="0">
                <a:latin typeface="Berton Voyage" panose="02000503080000020003" pitchFamily="2" charset="-18"/>
              </a:rPr>
              <a:t>algoritam za pronalazak maksimalnog toka u grafu</a:t>
            </a:r>
            <a:endParaRPr lang="hr-HR" dirty="0">
              <a:latin typeface="Berton Voyage" panose="02000503080000020003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1095" y="5310539"/>
            <a:ext cx="9143999" cy="1066800"/>
          </a:xfrm>
        </p:spPr>
        <p:txBody>
          <a:bodyPr rtlCol="0">
            <a:normAutofit/>
          </a:bodyPr>
          <a:lstStyle/>
          <a:p>
            <a:pPr algn="ctr" rtl="0"/>
            <a:r>
              <a:rPr lang="hr-HR" sz="2000" dirty="0">
                <a:latin typeface="Berton Voyage" panose="02000503080000020003" pitchFamily="2" charset="-18"/>
              </a:rPr>
              <a:t>Izradio: Bruno Polančec</a:t>
            </a:r>
          </a:p>
          <a:p>
            <a:pPr algn="ctr" rtl="0"/>
            <a:r>
              <a:rPr lang="hr-HR" sz="2000" dirty="0">
                <a:latin typeface="Berton Voyage" panose="02000503080000020003" pitchFamily="2" charset="-18"/>
              </a:rPr>
              <a:t>Predmet: Oblikovanje i analiza podataka</a:t>
            </a:r>
          </a:p>
          <a:p>
            <a:pPr algn="ctr" rtl="0"/>
            <a:r>
              <a:rPr lang="hr-HR" sz="2000" dirty="0">
                <a:latin typeface="Berton Voyage" panose="02000503080000020003" pitchFamily="2" charset="-18"/>
              </a:rPr>
              <a:t>Profesor: Matej Mihelčić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r-HR" sz="5400" dirty="0">
                <a:latin typeface="Berton Voyage" panose="02000503080000020003" pitchFamily="2" charset="-18"/>
              </a:rPr>
              <a:t>Teorijska analiza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za teks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/>
              <a:p>
                <a:pPr algn="ctr"/>
                <a:r>
                  <a:rPr lang="hr-HR" dirty="0">
                    <a:latin typeface="Berton Voyage" panose="02000503080000020003" pitchFamily="2" charset="-18"/>
                  </a:rPr>
                  <a:t>Cilj teorijske analize je pokazati da je Edmonds-Karp algoritam </a:t>
                </a:r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r-H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hr-HR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hr-HR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r-HR" dirty="0">
                  <a:latin typeface="Berton Voyage" panose="02000503080000020003" pitchFamily="2" charset="-18"/>
                </a:endParaRPr>
              </a:p>
              <a:p>
                <a:pPr rtl="0"/>
                <a:endParaRPr lang="hr-HR" dirty="0"/>
              </a:p>
            </p:txBody>
          </p:sp>
        </mc:Choice>
        <mc:Fallback xmlns="">
          <p:sp>
            <p:nvSpPr>
              <p:cNvPr id="3" name="Rezervirano mjesto za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9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Teorijska analiza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lnSpcReduction="10000"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Pronalazak </a:t>
                </a:r>
                <a:r>
                  <a:rPr lang="hr-HR" dirty="0">
                    <a:solidFill>
                      <a:schemeClr val="accent5"/>
                    </a:solidFill>
                    <a:latin typeface="Berton Voyage" panose="02000503080000020003" pitchFamily="2" charset="-18"/>
                  </a:rPr>
                  <a:t>povećavajućeg puta </a:t>
                </a:r>
                <a:r>
                  <a:rPr lang="hr-HR" dirty="0">
                    <a:latin typeface="Berton Voyage" panose="02000503080000020003" pitchFamily="2" charset="-18"/>
                  </a:rPr>
                  <a:t>implementiran </a:t>
                </a:r>
                <a:r>
                  <a:rPr lang="hr-HR" dirty="0">
                    <a:solidFill>
                      <a:srgbClr val="00B050"/>
                    </a:solidFill>
                    <a:latin typeface="Berton Voyage" panose="02000503080000020003" pitchFamily="2" charset="-18"/>
                  </a:rPr>
                  <a:t>pretraživanjem u širinu </a:t>
                </a:r>
                <a:r>
                  <a:rPr lang="hr-HR" dirty="0">
                    <a:latin typeface="Berton Voyage" panose="02000503080000020003" pitchFamily="2" charset="-18"/>
                  </a:rPr>
                  <a:t>ograničen je brojem bridova |E|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tj. taj proces je 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r-H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hr-HR" dirty="0">
                  <a:latin typeface="Berton Voyage" panose="02000503080000020003" pitchFamily="2" charset="-1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hr-HR" dirty="0">
                  <a:latin typeface="Berton Voyage" panose="02000503080000020003" pitchFamily="2" charset="-1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Još želimo ograničiti broj ponavljanja petlje, tj. povećavanja </a:t>
                </a:r>
                <a:r>
                  <a:rPr lang="hr-HR" dirty="0">
                    <a:solidFill>
                      <a:schemeClr val="accent2"/>
                    </a:solidFill>
                    <a:latin typeface="Berton Voyage" panose="02000503080000020003" pitchFamily="2" charset="-18"/>
                  </a:rPr>
                  <a:t>toka</a:t>
                </a:r>
              </a:p>
              <a:p>
                <a:pPr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hr-HR" b="1" dirty="0">
                    <a:latin typeface="Berton Voyage" panose="02000503080000020003" pitchFamily="2" charset="-18"/>
                  </a:rPr>
                  <a:t>TEOREM:</a:t>
                </a:r>
                <a:r>
                  <a:rPr lang="hr-HR" dirty="0">
                    <a:latin typeface="Berton Voyage" panose="02000503080000020003" pitchFamily="2" charset="-18"/>
                  </a:rPr>
                  <a:t> Edmonds-Karp algoritmom tražimo </a:t>
                </a:r>
                <a:r>
                  <a:rPr lang="hr-HR" dirty="0">
                    <a:solidFill>
                      <a:srgbClr val="9954CC"/>
                    </a:solidFill>
                    <a:latin typeface="Berton Voyage" panose="02000503080000020003" pitchFamily="2" charset="-18"/>
                  </a:rPr>
                  <a:t>maksimalan tok </a:t>
                </a:r>
                <a:r>
                  <a:rPr lang="hr-HR" dirty="0">
                    <a:latin typeface="Berton Voyage" panose="02000503080000020003" pitchFamily="2" charset="-18"/>
                  </a:rPr>
                  <a:t>u mreži toka G=(E,V) s izvorom </a:t>
                </a:r>
                <a:r>
                  <a:rPr lang="hr-HR" b="1" dirty="0">
                    <a:latin typeface="Berton Voyage" panose="02000503080000020003" pitchFamily="2" charset="-18"/>
                  </a:rPr>
                  <a:t>s</a:t>
                </a:r>
                <a:r>
                  <a:rPr lang="hr-HR" dirty="0">
                    <a:latin typeface="Berton Voyage" panose="02000503080000020003" pitchFamily="2" charset="-18"/>
                  </a:rPr>
                  <a:t> i ponorom </a:t>
                </a:r>
                <a:r>
                  <a:rPr lang="hr-HR" b="1" dirty="0">
                    <a:latin typeface="Berton Voyage" panose="02000503080000020003" pitchFamily="2" charset="-18"/>
                  </a:rPr>
                  <a:t>t</a:t>
                </a:r>
                <a:r>
                  <a:rPr lang="hr-HR" dirty="0">
                    <a:latin typeface="Berton Voyage" panose="02000503080000020003" pitchFamily="2" charset="-18"/>
                  </a:rPr>
                  <a:t>. Broj </a:t>
                </a:r>
                <a:r>
                  <a:rPr lang="hr-HR" dirty="0">
                    <a:solidFill>
                      <a:schemeClr val="accent5"/>
                    </a:solidFill>
                    <a:latin typeface="Berton Voyage" panose="02000503080000020003" pitchFamily="2" charset="-18"/>
                  </a:rPr>
                  <a:t>povećanja</a:t>
                </a:r>
                <a:r>
                  <a:rPr lang="hr-HR" dirty="0">
                    <a:latin typeface="Berton Voyage" panose="02000503080000020003" pitchFamily="2" charset="-18"/>
                  </a:rPr>
                  <a:t> </a:t>
                </a:r>
                <a:r>
                  <a:rPr lang="hr-HR" dirty="0">
                    <a:solidFill>
                      <a:schemeClr val="accent2"/>
                    </a:solidFill>
                    <a:latin typeface="Berton Voyage" panose="02000503080000020003" pitchFamily="2" charset="-18"/>
                  </a:rPr>
                  <a:t>toka</a:t>
                </a:r>
                <a:r>
                  <a:rPr lang="hr-HR" dirty="0">
                    <a:latin typeface="Berton Voyage" panose="02000503080000020003" pitchFamily="2" charset="-18"/>
                  </a:rPr>
                  <a:t> je 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r-H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r>
                  <a:rPr lang="hr-HR" b="1" dirty="0">
                    <a:latin typeface="Berton Voyage" panose="02000503080000020003" pitchFamily="2" charset="-18"/>
                  </a:rPr>
                  <a:t>.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hr-HR" dirty="0">
                  <a:latin typeface="Berton Voyage" panose="02000503080000020003" pitchFamily="2" charset="-18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2143" r="-2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2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Teorijska analiza - LEMA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lnSpcReduction="10000"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LEMA:</a:t>
                </a:r>
                <a:br>
                  <a:rPr lang="hr-HR" dirty="0">
                    <a:latin typeface="Berton Voyage" panose="02000503080000020003" pitchFamily="2" charset="-18"/>
                  </a:rPr>
                </a:br>
                <a:r>
                  <a:rPr lang="hr-HR" dirty="0">
                    <a:latin typeface="Berton Voyage" panose="02000503080000020003" pitchFamily="2" charset="-18"/>
                  </a:rPr>
                  <a:t>Edmonds-Karp algoritmom tražimo </a:t>
                </a:r>
                <a:r>
                  <a:rPr lang="hr-HR" dirty="0">
                    <a:solidFill>
                      <a:srgbClr val="9954CC"/>
                    </a:solidFill>
                    <a:latin typeface="Berton Voyage" panose="02000503080000020003" pitchFamily="2" charset="-18"/>
                  </a:rPr>
                  <a:t>maksimalan tok </a:t>
                </a:r>
                <a:r>
                  <a:rPr lang="hr-HR" dirty="0">
                    <a:latin typeface="Berton Voyage" panose="02000503080000020003" pitchFamily="2" charset="-18"/>
                  </a:rPr>
                  <a:t>u mreži toka G=(E,V) s izvorom </a:t>
                </a:r>
                <a:r>
                  <a:rPr lang="hr-HR" b="1" dirty="0">
                    <a:latin typeface="Berton Voyage" panose="02000503080000020003" pitchFamily="2" charset="-18"/>
                  </a:rPr>
                  <a:t>s</a:t>
                </a:r>
                <a:r>
                  <a:rPr lang="hr-HR" dirty="0">
                    <a:latin typeface="Berton Voyage" panose="02000503080000020003" pitchFamily="2" charset="-18"/>
                  </a:rPr>
                  <a:t> i ponorom </a:t>
                </a:r>
                <a:r>
                  <a:rPr lang="hr-HR" b="1" dirty="0">
                    <a:latin typeface="Berton Voyage" panose="02000503080000020003" pitchFamily="2" charset="-18"/>
                  </a:rPr>
                  <a:t>t</a:t>
                </a:r>
                <a:r>
                  <a:rPr lang="hr-HR" dirty="0">
                    <a:latin typeface="Berton Voyage" panose="02000503080000020003" pitchFamily="2" charset="-18"/>
                  </a:rPr>
                  <a:t>.</a:t>
                </a:r>
                <a:br>
                  <a:rPr lang="hr-HR" dirty="0">
                    <a:latin typeface="Berton Voyage" panose="02000503080000020003" pitchFamily="2" charset="-18"/>
                  </a:rPr>
                </a:br>
                <a:br>
                  <a:rPr lang="hr-HR" dirty="0">
                    <a:latin typeface="Berton Voyage" panose="02000503080000020003" pitchFamily="2" charset="-18"/>
                  </a:rPr>
                </a:br>
                <a:r>
                  <a:rPr lang="hr-HR" dirty="0">
                    <a:latin typeface="Berton Voyage" panose="02000503080000020003" pitchFamily="2" charset="-18"/>
                  </a:rPr>
                  <a:t>Za svaki </a:t>
                </a:r>
                <a:r>
                  <a:rPr lang="hr-HR" dirty="0">
                    <a:latin typeface="Berton Voyage" panose="02000503080000020003" pitchFamily="2" charset="-18"/>
                    <a:ea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hr-HR" dirty="0">
                    <a:latin typeface="Berton Voyage" panose="02000503080000020003" pitchFamily="2" charset="-18"/>
                    <a:ea typeface="Cambria Math" panose="02040503050406030204" pitchFamily="18" charset="0"/>
                  </a:rPr>
                  <a:t>, najkraća udaljenost od izvora do v u </a:t>
                </a:r>
                <a:r>
                  <a:rPr lang="hr-HR" dirty="0">
                    <a:solidFill>
                      <a:schemeClr val="accent3"/>
                    </a:solidFill>
                    <a:latin typeface="Berton Voyage" panose="02000503080000020003" pitchFamily="2" charset="-18"/>
                    <a:ea typeface="Cambria Math" panose="02040503050406030204" pitchFamily="18" charset="0"/>
                  </a:rPr>
                  <a:t>rezidualnoj</a:t>
                </a:r>
                <a:r>
                  <a:rPr lang="hr-HR" dirty="0">
                    <a:latin typeface="Berton Voyage" panose="02000503080000020003" pitchFamily="2" charset="-18"/>
                    <a:ea typeface="Cambria Math" panose="02040503050406030204" pitchFamily="18" charset="0"/>
                  </a:rPr>
                  <a:t> </a:t>
                </a:r>
                <a:r>
                  <a:rPr lang="hr-HR" dirty="0">
                    <a:solidFill>
                      <a:schemeClr val="accent3"/>
                    </a:solidFill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mreži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hr-HR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hr-HR" dirty="0">
                    <a:latin typeface="Berton Voyage" panose="02000503080000020003" pitchFamily="2" charset="-18"/>
                    <a:ea typeface="Cambria Math" panose="02040503050406030204" pitchFamily="18" charset="0"/>
                  </a:rPr>
                  <a:t> monotono raste sa svakim </a:t>
                </a:r>
                <a:r>
                  <a:rPr lang="hr-HR" dirty="0">
                    <a:solidFill>
                      <a:schemeClr val="accent5"/>
                    </a:solidFill>
                    <a:latin typeface="Berton Voyage" panose="02000503080000020003" pitchFamily="2" charset="-18"/>
                    <a:ea typeface="Cambria Math" panose="02040503050406030204" pitchFamily="18" charset="0"/>
                  </a:rPr>
                  <a:t>povećanjem</a:t>
                </a:r>
                <a:r>
                  <a:rPr lang="hr-HR" dirty="0">
                    <a:latin typeface="Berton Voyage" panose="02000503080000020003" pitchFamily="2" charset="-18"/>
                    <a:ea typeface="Cambria Math" panose="02040503050406030204" pitchFamily="18" charset="0"/>
                  </a:rPr>
                  <a:t> </a:t>
                </a:r>
                <a:r>
                  <a:rPr lang="hr-HR" dirty="0">
                    <a:solidFill>
                      <a:schemeClr val="accent2"/>
                    </a:solidFill>
                    <a:latin typeface="Berton Voyage" panose="02000503080000020003" pitchFamily="2" charset="-18"/>
                    <a:ea typeface="Cambria Math" panose="02040503050406030204" pitchFamily="18" charset="0"/>
                  </a:rPr>
                  <a:t>toka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hr-HR" dirty="0">
                  <a:solidFill>
                    <a:schemeClr val="accent2"/>
                  </a:solidFill>
                  <a:latin typeface="Berton Voyage" panose="02000503080000020003" pitchFamily="2" charset="-18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dirty="0">
                    <a:latin typeface="Berton Voyage" panose="02000503080000020003" pitchFamily="2" charset="-18"/>
                    <a:ea typeface="Cambria Math" panose="02040503050406030204" pitchFamily="18" charset="0"/>
                  </a:rPr>
                  <a:t> – 	najkraća udaljenost u smislu broja bridova 			između dva vrha</a:t>
                </a: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2143" r="-4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7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Teorijska analiza – DOKAZ LEME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sz="2000" b="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Dakle lema tvrdi da, ako je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hr-HR" sz="2000" b="0" dirty="0">
                    <a:solidFill>
                      <a:schemeClr val="accent2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 tok </a:t>
                </a:r>
                <a:r>
                  <a:rPr lang="hr-HR" sz="2000" b="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prije </a:t>
                </a:r>
                <a:r>
                  <a:rPr lang="hr-HR" sz="2000" b="0" dirty="0">
                    <a:solidFill>
                      <a:schemeClr val="accent5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povećanja</a:t>
                </a:r>
                <a:r>
                  <a:rPr lang="hr-HR" sz="2000" b="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, a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𝒇</m:t>
                    </m:r>
                    <m:r>
                      <a:rPr lang="hr-HR" sz="2000" b="1" i="1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hr-HR" sz="2000" b="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 nakon, tada:</a:t>
                </a:r>
                <a:endParaRPr lang="hr-HR" sz="2000" b="1" dirty="0">
                  <a:solidFill>
                    <a:schemeClr val="tx1"/>
                  </a:solidFill>
                  <a:effectLst/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hr-HR" sz="2000" b="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 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∈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𝑉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hr-HR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m:rPr>
                        <m:nor/>
                      </m:rPr>
                      <a:rPr lang="hr-HR" sz="2000" dirty="0">
                        <a:latin typeface="Berton Voyage" panose="02000503080000020003" pitchFamily="2" charset="-18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		</m:t>
                    </m:r>
                  </m:oMath>
                </a14:m>
                <a:r>
                  <a:rPr lang="hr-HR" sz="2000" dirty="0"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	</a:t>
                </a:r>
                <a:r>
                  <a:rPr lang="hr-HR" sz="2000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hr-HR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hr-HR" sz="2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hr-HR" sz="2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r-HR" sz="2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hr-HR" sz="2000" b="0" dirty="0"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sz="2000" u="sng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Pretpostavimo suprotno</a:t>
                </a:r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,</a:t>
                </a:r>
                <a:b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tj. da postoje neki vrhovi kojima se najkraći put od izvora smanjio</a:t>
                </a:r>
                <a:endParaRPr lang="hr-HR" sz="2000" u="sng" dirty="0"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sz="2000" dirty="0"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Od njih izaberemo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s najmanjom udaljenosti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hr-HR" sz="2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r-HR" sz="2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r-HR" sz="2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hr-HR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hr-HR" sz="2000" dirty="0">
                  <a:solidFill>
                    <a:schemeClr val="tx1"/>
                  </a:solidFill>
                  <a:effectLst/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sz="2000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Neka je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𝑝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=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𝑠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⇝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→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, najkraći put od s do v 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hr-HR" sz="20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hr-HR" sz="20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hr-HR" sz="2000" dirty="0"/>
                  <a:t> </a:t>
                </a:r>
                <a:r>
                  <a:rPr lang="hr-HR" sz="2000" dirty="0">
                    <a:latin typeface="Berton Voyage" panose="02000503080000020003" pitchFamily="2" charset="-18"/>
                  </a:rPr>
                  <a:t>takav da </a:t>
                </a:r>
                <a14:m>
                  <m:oMath xmlns:m="http://schemas.openxmlformats.org/officeDocument/2006/math">
                    <m:r>
                      <a:rPr lang="hr-HR" sz="2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)∈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lang="hr-HR" sz="2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′</m:t>
                        </m:r>
                      </m:sub>
                    </m:sSub>
                  </m:oMath>
                </a14:m>
                <a:endParaRPr lang="hr-HR" sz="2000" dirty="0">
                  <a:solidFill>
                    <a:schemeClr val="tx1"/>
                  </a:solidFill>
                  <a:effectLst/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hr-HR" sz="2000" dirty="0">
                    <a:solidFill>
                      <a:schemeClr val="tx1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</a:t>
                </a:r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i </a:t>
                </a:r>
                <a:r>
                  <a:rPr lang="hr-HR" sz="2000" dirty="0">
                    <a:solidFill>
                      <a:schemeClr val="tx1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hr-HR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r-H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hr-HR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hr-HR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r-H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hr-HR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hr-HR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 		</a:t>
                </a:r>
                <a:r>
                  <a:rPr lang="hr-HR" sz="20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(1)</a:t>
                </a:r>
                <a:endParaRPr lang="hr-HR" sz="20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0" t="-1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8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Teorijska analiza – DOKAZ LEME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Autofit/>
              </a:bodyPr>
              <a:lstStyle/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Po izboru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hr-HR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znamo da</a:t>
                </a:r>
                <a:br>
                  <a:rPr lang="hr-HR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r>
                  <a:rPr lang="hr-HR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r-HR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hr-HR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hr-HR" b="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hr-HR" b="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hr-HR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hr-HR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	</a:t>
                </a:r>
                <a:r>
                  <a:rPr lang="hr-HR" b="1" dirty="0">
                    <a:solidFill>
                      <a:schemeClr val="tx1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(2)</a:t>
                </a: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Promotrimo slučaj </a:t>
                </a:r>
                <a14:m>
                  <m:oMath xmlns:m="http://schemas.openxmlformats.org/officeDocument/2006/math"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)∈</m:t>
                    </m:r>
                    <m:sSub>
                      <m:sSub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r-HR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On vodi na kontradikciju s pretpostavkom:</a:t>
                </a: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hr-HR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hr-H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hr-HR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hr-H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hr-H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hr-HR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hr-HR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hr-HR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hr-HR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hr-H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hr-HR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r-HR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r-HR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hr-H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hr-HR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hr-HR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 	</a:t>
                </a:r>
                <a:r>
                  <a:rPr lang="hr-HR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po</a:t>
                </a:r>
                <a:r>
                  <a:rPr lang="hr-HR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 </a:t>
                </a:r>
                <a:r>
                  <a:rPr lang="hr-HR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(2)</a:t>
                </a:r>
                <a:endParaRPr lang="hr-HR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hr-HR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 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hr-HR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r-HR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		</a:t>
                </a:r>
                <a:r>
                  <a:rPr lang="hr-HR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po</a:t>
                </a:r>
                <a:r>
                  <a:rPr lang="hr-HR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 </a:t>
                </a:r>
                <a:r>
                  <a:rPr lang="hr-HR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(1)</a:t>
                </a:r>
                <a:endParaRPr lang="hr-HR" b="1" dirty="0">
                  <a:solidFill>
                    <a:schemeClr val="tx1"/>
                  </a:solidFill>
                  <a:effectLst/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286" b="-6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6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Teorijska analiza – DOKAZ LEME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10000"/>
              </a:bodyPr>
              <a:lstStyle/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sz="2000" dirty="0"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Dakle mora biti slučaj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)∉</m:t>
                    </m:r>
                    <m:sSub>
                      <m:sSubPr>
                        <m:ctrlPr>
                          <a:rPr lang="hr-HR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hr-HR" sz="2000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hr-HR" sz="2000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</m:oMath>
                </a14:m>
                <a:endParaRPr lang="hr-HR" sz="2000" dirty="0">
                  <a:solidFill>
                    <a:schemeClr val="tx1"/>
                  </a:solidFill>
                  <a:effectLst/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To je moguće ako se povećao tok kroz brid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,</a:t>
                </a:r>
                <a:b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r>
                  <a:rPr lang="hr-HR" sz="2000" dirty="0"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odnosno </a:t>
                </a:r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brid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je bi dio </a:t>
                </a:r>
                <a:r>
                  <a:rPr lang="hr-HR" sz="2000" dirty="0">
                    <a:solidFill>
                      <a:schemeClr val="accent5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povećavajućeg puta</a:t>
                </a:r>
                <a:br>
                  <a:rPr lang="hr-HR" sz="2000" dirty="0">
                    <a:solidFill>
                      <a:schemeClr val="accent5"/>
                    </a:solidFill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</a:br>
                <a:endParaRPr lang="hr-HR" sz="2000" dirty="0">
                  <a:effectLst/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sz="2000" dirty="0"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hr-HR" sz="2000" dirty="0">
                    <a:solidFill>
                      <a:schemeClr val="accent5"/>
                    </a:solidFill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Povećavajući put </a:t>
                </a:r>
                <a:r>
                  <a:rPr lang="hr-HR" sz="2000" dirty="0"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je najkraći put od s do t, pa je sadržavao i najkraći put od s do u, kojem je zadnji brid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hr-HR" sz="2000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 Vrijedi:</a:t>
                </a: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hr-HR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hr-HR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hr-HR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hr-HR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hr-HR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hr-HR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hr-HR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hr-HR" sz="2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hr-HR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hr-HR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 		</a:t>
                </a:r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po </a:t>
                </a:r>
                <a:r>
                  <a:rPr lang="hr-HR" sz="2000" b="1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(</a:t>
                </a:r>
                <a:r>
                  <a:rPr lang="hr-HR" sz="2000" b="1" dirty="0">
                    <a:solidFill>
                      <a:schemeClr val="tx1"/>
                    </a:solidFill>
                    <a:effectLst/>
                    <a:ea typeface="MS Mincho" panose="02020609040205080304" pitchFamily="49" charset="-128"/>
                    <a:cs typeface="Calibri" panose="020F0502020204030204" pitchFamily="34" charset="0"/>
                  </a:rPr>
                  <a:t>2</a:t>
                </a:r>
                <a:r>
                  <a:rPr lang="hr-HR" sz="2000" b="1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)</a:t>
                </a:r>
                <a:endParaRPr lang="hr-HR" sz="2000" b="1" dirty="0">
                  <a:solidFill>
                    <a:schemeClr val="tx1"/>
                  </a:solidFill>
                  <a:effectLst/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hr-HR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hr-HR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sz="2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hr-HR" sz="2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hr-HR" sz="2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		</a:t>
                </a:r>
                <a:r>
                  <a:rPr lang="hr-HR" sz="200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po </a:t>
                </a:r>
                <a:r>
                  <a:rPr lang="hr-HR" sz="2000" b="1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(</a:t>
                </a:r>
                <a:r>
                  <a:rPr lang="hr-HR" sz="2000" b="1" dirty="0">
                    <a:solidFill>
                      <a:schemeClr val="tx1"/>
                    </a:solidFill>
                    <a:effectLst/>
                    <a:ea typeface="MS Mincho" panose="02020609040205080304" pitchFamily="49" charset="-128"/>
                    <a:cs typeface="Calibri" panose="020F0502020204030204" pitchFamily="34" charset="0"/>
                  </a:rPr>
                  <a:t>1</a:t>
                </a:r>
                <a:r>
                  <a:rPr lang="hr-HR" sz="2000" b="1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33" t="-143" r="-2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Teorijska analiza - TEOREM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TEOREM:</a:t>
                </a:r>
                <a:br>
                  <a:rPr lang="hr-HR" dirty="0">
                    <a:latin typeface="Berton Voyage" panose="02000503080000020003" pitchFamily="2" charset="-18"/>
                  </a:rPr>
                </a:br>
                <a:r>
                  <a:rPr lang="hr-HR" dirty="0">
                    <a:latin typeface="Berton Voyage" panose="02000503080000020003" pitchFamily="2" charset="-18"/>
                  </a:rPr>
                  <a:t>Edmonds-Karp algoritmom tražimo </a:t>
                </a:r>
                <a:r>
                  <a:rPr lang="hr-HR" dirty="0">
                    <a:solidFill>
                      <a:srgbClr val="9954CC"/>
                    </a:solidFill>
                    <a:latin typeface="Berton Voyage" panose="02000503080000020003" pitchFamily="2" charset="-18"/>
                  </a:rPr>
                  <a:t>maksimalan tok </a:t>
                </a:r>
                <a:r>
                  <a:rPr lang="hr-HR" dirty="0">
                    <a:latin typeface="Berton Voyage" panose="02000503080000020003" pitchFamily="2" charset="-18"/>
                  </a:rPr>
                  <a:t>u mreži toka G=(E,V) s izvorom </a:t>
                </a:r>
                <a:r>
                  <a:rPr lang="hr-HR" b="1" dirty="0">
                    <a:latin typeface="Berton Voyage" panose="02000503080000020003" pitchFamily="2" charset="-18"/>
                  </a:rPr>
                  <a:t>s</a:t>
                </a:r>
                <a:r>
                  <a:rPr lang="hr-HR" dirty="0">
                    <a:latin typeface="Berton Voyage" panose="02000503080000020003" pitchFamily="2" charset="-18"/>
                  </a:rPr>
                  <a:t> i ponorom </a:t>
                </a:r>
                <a:r>
                  <a:rPr lang="hr-HR" b="1" dirty="0">
                    <a:latin typeface="Berton Voyage" panose="02000503080000020003" pitchFamily="2" charset="-18"/>
                  </a:rPr>
                  <a:t>t</a:t>
                </a:r>
                <a:r>
                  <a:rPr lang="hr-HR" dirty="0">
                    <a:latin typeface="Berton Voyage" panose="02000503080000020003" pitchFamily="2" charset="-18"/>
                  </a:rPr>
                  <a:t>.</a:t>
                </a:r>
                <a:br>
                  <a:rPr lang="hr-HR" dirty="0">
                    <a:latin typeface="Berton Voyage" panose="02000503080000020003" pitchFamily="2" charset="-18"/>
                  </a:rPr>
                </a:br>
                <a:br>
                  <a:rPr lang="hr-HR" dirty="0">
                    <a:latin typeface="Berton Voyage" panose="02000503080000020003" pitchFamily="2" charset="-18"/>
                  </a:rPr>
                </a:br>
                <a:r>
                  <a:rPr lang="hr-HR" dirty="0">
                    <a:latin typeface="Berton Voyage" panose="02000503080000020003" pitchFamily="2" charset="-18"/>
                  </a:rPr>
                  <a:t>Broj </a:t>
                </a:r>
                <a:r>
                  <a:rPr lang="hr-HR" dirty="0">
                    <a:solidFill>
                      <a:schemeClr val="accent5"/>
                    </a:solidFill>
                    <a:latin typeface="Berton Voyage" panose="02000503080000020003" pitchFamily="2" charset="-18"/>
                  </a:rPr>
                  <a:t>povećanja</a:t>
                </a:r>
                <a:r>
                  <a:rPr lang="hr-HR" dirty="0">
                    <a:latin typeface="Berton Voyage" panose="02000503080000020003" pitchFamily="2" charset="-18"/>
                  </a:rPr>
                  <a:t> </a:t>
                </a:r>
                <a:r>
                  <a:rPr lang="hr-HR" dirty="0">
                    <a:solidFill>
                      <a:schemeClr val="accent2"/>
                    </a:solidFill>
                    <a:latin typeface="Berton Voyage" panose="02000503080000020003" pitchFamily="2" charset="-18"/>
                  </a:rPr>
                  <a:t>toka</a:t>
                </a:r>
                <a:r>
                  <a:rPr lang="hr-HR" dirty="0">
                    <a:latin typeface="Berton Voyage" panose="02000503080000020003" pitchFamily="2" charset="-18"/>
                  </a:rPr>
                  <a:t> je 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r-HR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r>
                  <a:rPr lang="hr-HR" b="1" dirty="0">
                    <a:latin typeface="Berton Voyage" panose="02000503080000020003" pitchFamily="2" charset="-18"/>
                  </a:rPr>
                  <a:t>.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hr-HR" dirty="0">
                  <a:effectLst/>
                  <a:latin typeface="Berton Voyage" panose="02000503080000020003" pitchFamily="2" charset="-18"/>
                  <a:ea typeface="MS Mincho" panose="02020609040205080304" pitchFamily="49" charset="-12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Za brid </a:t>
                </a:r>
                <a14:m>
                  <m:oMath xmlns:m="http://schemas.openxmlformats.org/officeDocument/2006/math"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 u rezidualnoj mreži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 kažemo da je </a:t>
                </a:r>
                <a:r>
                  <a:rPr lang="hr-HR" dirty="0">
                    <a:solidFill>
                      <a:srgbClr val="FF0000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kritičan</a:t>
                </a:r>
                <a:r>
                  <a:rPr lang="hr-HR" dirty="0">
                    <a:solidFill>
                      <a:srgbClr val="00FFCC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 </a:t>
                </a:r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na </a:t>
                </a:r>
                <a:r>
                  <a:rPr lang="hr-HR" dirty="0">
                    <a:solidFill>
                      <a:schemeClr val="accent5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povećavajućem putu </a:t>
                </a:r>
                <a14:m>
                  <m:oMath xmlns:m="http://schemas.openxmlformats.org/officeDocument/2006/math">
                    <m:r>
                      <a:rPr lang="hr-HR" b="0" i="1">
                        <a:solidFill>
                          <a:schemeClr val="accent5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 ako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𝑝</m:t>
                        </m:r>
                      </m:e>
                    </m:d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. </a:t>
                </a:r>
                <a:endParaRPr lang="hr-HR" dirty="0">
                  <a:latin typeface="Berton Voyage" panose="02000503080000020003" pitchFamily="2" charset="-18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hr-HR" b="1" dirty="0">
                  <a:latin typeface="Berton Voyage" panose="02000503080000020003" pitchFamily="2" charset="-18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1571" r="-4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9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Teorijska analiza – DOKAZ TEOREMA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lnSpcReduction="10000"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Pokazat ćemo da svaki od </a:t>
                </a:r>
                <a14:m>
                  <m:oMath xmlns:m="http://schemas.openxmlformats.org/officeDocument/2006/math">
                    <m:r>
                      <a:rPr lang="hr-HR" b="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hr-HR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hr-HR" b="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bridova može biti </a:t>
                </a:r>
                <a:r>
                  <a:rPr lang="hr-HR" dirty="0">
                    <a:solidFill>
                      <a:srgbClr val="FF0000"/>
                    </a:solidFill>
                    <a:latin typeface="Berton Voyage" panose="02000503080000020003" pitchFamily="2" charset="-18"/>
                  </a:rPr>
                  <a:t>kritičan</a:t>
                </a:r>
                <a:r>
                  <a:rPr lang="hr-HR" dirty="0">
                    <a:latin typeface="Berton Voyage" panose="02000503080000020003" pitchFamily="2" charset="-18"/>
                  </a:rPr>
                  <a:t> najviše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hr-HR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puta, iz čega će slijediti tvrdnja teorema.</a:t>
                </a:r>
                <a:br>
                  <a:rPr lang="hr-HR" dirty="0">
                    <a:latin typeface="Berton Voyage" panose="02000503080000020003" pitchFamily="2" charset="-18"/>
                  </a:rPr>
                </a:br>
                <a:endParaRPr lang="hr-HR" dirty="0">
                  <a:latin typeface="Berton Voyage" panose="02000503080000020003" pitchFamily="2" charset="-1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Neka su </a:t>
                </a:r>
                <a14:m>
                  <m:oMath xmlns:m="http://schemas.openxmlformats.org/officeDocument/2006/math"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∈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 i </a:t>
                </a:r>
                <a14:m>
                  <m:oMath xmlns:m="http://schemas.openxmlformats.org/officeDocument/2006/math"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)∈</m:t>
                    </m:r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endParaRPr lang="hr-HR" dirty="0">
                  <a:effectLst/>
                  <a:latin typeface="Berton Voyage" panose="02000503080000020003" pitchFamily="2" charset="-18"/>
                  <a:ea typeface="MS Mincho" panose="02020609040205080304" pitchFamily="49" charset="-12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  <a:ea typeface="MS Mincho" panose="02020609040205080304" pitchFamily="49" charset="-128"/>
                  </a:rPr>
                  <a:t>U trenutku kad je </a:t>
                </a:r>
                <a14:m>
                  <m:oMath xmlns:m="http://schemas.openxmlformats.org/officeDocument/2006/math"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</a:t>
                </a:r>
                <a:r>
                  <a:rPr lang="hr-HR" dirty="0">
                    <a:solidFill>
                      <a:srgbClr val="FF0000"/>
                    </a:solidFill>
                    <a:latin typeface="Berton Voyage" panose="02000503080000020003" pitchFamily="2" charset="-18"/>
                  </a:rPr>
                  <a:t>kritičan </a:t>
                </a:r>
                <a:r>
                  <a:rPr lang="hr-HR" dirty="0">
                    <a:latin typeface="Berton Voyage" panose="02000503080000020003" pitchFamily="2" charset="-18"/>
                  </a:rPr>
                  <a:t>vrijedi:</a:t>
                </a:r>
                <a:br>
                  <a:rPr lang="hr-HR" dirty="0">
                    <a:latin typeface="Berton Voyage" panose="02000503080000020003" pitchFamily="2" charset="-18"/>
                  </a:rPr>
                </a:br>
                <a:endParaRPr lang="hr-HR" dirty="0">
                  <a:latin typeface="Berton Voyage" panose="02000503080000020003" pitchFamily="2" charset="-18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hr-H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hr-HR" b="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hr-H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hr-HR" b="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hr-HR" dirty="0">
                  <a:solidFill>
                    <a:srgbClr val="FF0000"/>
                  </a:solidFill>
                  <a:latin typeface="Berton Voyage" panose="02000503080000020003" pitchFamily="2" charset="-18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dirty="0">
                  <a:solidFill>
                    <a:srgbClr val="FF0000"/>
                  </a:solidFill>
                  <a:latin typeface="Berton Voyage" panose="02000503080000020003" pitchFamily="2" charset="-18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sz="1600" dirty="0">
                    <a:latin typeface="Berton Voyage" panose="02000503080000020003" pitchFamily="2" charset="-18"/>
                  </a:rPr>
                  <a:t>( Jer se nalaze na najkraćem </a:t>
                </a:r>
                <a:r>
                  <a:rPr lang="hr-HR" sz="1600" dirty="0">
                    <a:solidFill>
                      <a:schemeClr val="accent5"/>
                    </a:solidFill>
                    <a:latin typeface="Berton Voyage" panose="02000503080000020003" pitchFamily="2" charset="-18"/>
                  </a:rPr>
                  <a:t>povećavajućem putu</a:t>
                </a:r>
                <a:r>
                  <a:rPr lang="hr-HR" sz="1600" dirty="0">
                    <a:latin typeface="Berton Voyage" panose="02000503080000020003" pitchFamily="2" charset="-18"/>
                  </a:rPr>
                  <a:t>)</a:t>
                </a:r>
                <a:endParaRPr lang="hr-HR" sz="1800" dirty="0">
                  <a:latin typeface="Berton Voyage" panose="02000503080000020003" pitchFamily="2" charset="-18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18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9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Teorijska analiza – DOKAZ TEOREMA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Brid </a:t>
                </a:r>
                <a14:m>
                  <m:oMath xmlns:m="http://schemas.openxmlformats.org/officeDocument/2006/math"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nestaje iz </a:t>
                </a:r>
                <a:r>
                  <a:rPr lang="hr-HR" dirty="0">
                    <a:solidFill>
                      <a:schemeClr val="accent3"/>
                    </a:solidFill>
                    <a:latin typeface="Berton Voyage" panose="02000503080000020003" pitchFamily="2" charset="-18"/>
                  </a:rPr>
                  <a:t>rezidualne mreže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Ne može se pojaviti u </a:t>
                </a:r>
                <a:r>
                  <a:rPr lang="hr-HR" dirty="0">
                    <a:solidFill>
                      <a:schemeClr val="accent5"/>
                    </a:solidFill>
                    <a:latin typeface="Berton Voyage" panose="02000503080000020003" pitchFamily="2" charset="-18"/>
                  </a:rPr>
                  <a:t>povećavajućem putu </a:t>
                </a:r>
                <a:r>
                  <a:rPr lang="hr-HR" dirty="0">
                    <a:latin typeface="Berton Voyage" panose="02000503080000020003" pitchFamily="2" charset="-18"/>
                  </a:rPr>
                  <a:t>dok se </a:t>
                </a:r>
                <a:r>
                  <a:rPr lang="hr-HR" dirty="0">
                    <a:solidFill>
                      <a:schemeClr val="accent2"/>
                    </a:solidFill>
                    <a:latin typeface="Berton Voyage" panose="02000503080000020003" pitchFamily="2" charset="-18"/>
                  </a:rPr>
                  <a:t>tok </a:t>
                </a:r>
                <a:r>
                  <a:rPr lang="hr-HR" dirty="0">
                    <a:latin typeface="Berton Voyage" panose="02000503080000020003" pitchFamily="2" charset="-18"/>
                  </a:rPr>
                  <a:t>kroz njega ne smanji, tj. dok se </a:t>
                </a:r>
                <a14:m>
                  <m:oMath xmlns:m="http://schemas.openxmlformats.org/officeDocument/2006/math"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𝑣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𝑢</m:t>
                    </m:r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ne pojavi u </a:t>
                </a:r>
                <a:r>
                  <a:rPr lang="hr-HR" dirty="0">
                    <a:solidFill>
                      <a:schemeClr val="accent5"/>
                    </a:solidFill>
                    <a:latin typeface="Berton Voyage" panose="02000503080000020003" pitchFamily="2" charset="-18"/>
                  </a:rPr>
                  <a:t>povećavajućem putu</a:t>
                </a:r>
                <a:br>
                  <a:rPr lang="hr-HR" dirty="0">
                    <a:solidFill>
                      <a:schemeClr val="accent5"/>
                    </a:solidFill>
                    <a:latin typeface="Berton Voyage" panose="02000503080000020003" pitchFamily="2" charset="-18"/>
                  </a:rPr>
                </a:br>
                <a:endParaRPr lang="hr-HR" dirty="0">
                  <a:solidFill>
                    <a:schemeClr val="accent5"/>
                  </a:solidFill>
                  <a:latin typeface="Berton Voyage" panose="02000503080000020003" pitchFamily="2" charset="-1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Neka je </a:t>
                </a:r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r-HR" dirty="0">
                    <a:solidFill>
                      <a:schemeClr val="accent2"/>
                    </a:solidFill>
                    <a:latin typeface="Berton Voyage" panose="02000503080000020003" pitchFamily="2" charset="-18"/>
                  </a:rPr>
                  <a:t> tok </a:t>
                </a:r>
                <a:r>
                  <a:rPr lang="hr-HR" dirty="0">
                    <a:latin typeface="Berton Voyage" panose="02000503080000020003" pitchFamily="2" charset="-18"/>
                  </a:rPr>
                  <a:t>u G nakon što se to dogodi. Sad vrijedi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ctrlPr>
                            <a:rPr lang="hr-H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hr-HR" b="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ctrlPr>
                            <a:rPr lang="hr-H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hr-HR" b="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hr-HR" dirty="0">
                  <a:latin typeface="Berton Voyage" panose="02000503080000020003" pitchFamily="2" charset="-18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b="0" dirty="0"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hr-HR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	po LEMI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hr-H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hr-HR" b="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hr-HR" b="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hr-HR" dirty="0">
                  <a:latin typeface="Berton Voyage" panose="02000503080000020003" pitchFamily="2" charset="-18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1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4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Teorijska analiza – DOKAZ TEOREMA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  <a:ea typeface="MS Mincho" panose="02020609040205080304" pitchFamily="49" charset="-128"/>
                  </a:rPr>
                  <a:t>P</a:t>
                </a:r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okazali da, otkad je brid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b="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 bio </a:t>
                </a:r>
                <a:r>
                  <a:rPr lang="hr-HR" dirty="0">
                    <a:solidFill>
                      <a:srgbClr val="FF0000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kritičan</a:t>
                </a:r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, do kad je ponovo postao </a:t>
                </a:r>
                <a:r>
                  <a:rPr lang="hr-HR" dirty="0">
                    <a:solidFill>
                      <a:srgbClr val="FF0000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kritičan</a:t>
                </a:r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, udaljenost </a:t>
                </a:r>
                <a14:m>
                  <m:oMath xmlns:m="http://schemas.openxmlformats.org/officeDocument/2006/math">
                    <m:r>
                      <a:rPr lang="hr-HR" b="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hr-HR" dirty="0"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</a:rPr>
                  <a:t> od izvora porasla je za barem </a:t>
                </a:r>
                <a:r>
                  <a:rPr lang="hr-HR" dirty="0">
                    <a:effectLst/>
                    <a:ea typeface="MS Mincho" panose="02020609040205080304" pitchFamily="49" charset="-128"/>
                  </a:rPr>
                  <a:t>2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  <a:ea typeface="MS Mincho" panose="02020609040205080304" pitchFamily="49" charset="-128"/>
                  </a:rPr>
                  <a:t>Najkraća udaljenost od izvora do </a:t>
                </a:r>
                <a14:m>
                  <m:oMath xmlns:m="http://schemas.openxmlformats.org/officeDocument/2006/math">
                    <m:r>
                      <a:rPr lang="hr-HR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hr-HR" dirty="0">
                    <a:latin typeface="Berton Voyage" panose="02000503080000020003" pitchFamily="2" charset="-18"/>
                    <a:ea typeface="MS Mincho" panose="02020609040205080304" pitchFamily="49" charset="-128"/>
                  </a:rPr>
                  <a:t> je najviše |V|-</a:t>
                </a:r>
                <a:r>
                  <a:rPr lang="hr-HR" dirty="0">
                    <a:ea typeface="MS Mincho" panose="02020609040205080304" pitchFamily="49" charset="-128"/>
                  </a:rPr>
                  <a:t> 2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  <a:ea typeface="MS Mincho" panose="02020609040205080304" pitchFamily="49" charset="-128"/>
                  </a:rPr>
                  <a:t>Dakle, nakon što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r-HR" b="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prvi puta postane kritičan, to se može dogoditi još najviše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hr-HR" b="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hr-HR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hr-HR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b="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puta --- Ukupno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hr-HR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puta.</a:t>
                </a:r>
                <a:br>
                  <a:rPr lang="hr-HR" dirty="0">
                    <a:latin typeface="Berton Voyage" panose="02000503080000020003" pitchFamily="2" charset="-18"/>
                  </a:rPr>
                </a:br>
                <a:endParaRPr lang="hr-HR" dirty="0">
                  <a:latin typeface="Berton Voyage" panose="02000503080000020003" pitchFamily="2" charset="-1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Svaki brid iz G može biti kritičan najviše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hr-HR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puta pa je broj ponavljanja petlje u Edmonds-Karp algoritmu </a:t>
                </a:r>
                <a14:m>
                  <m:oMath xmlns:m="http://schemas.openxmlformats.org/officeDocument/2006/math">
                    <m:r>
                      <a:rPr lang="hr-HR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r-HR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endParaRPr lang="hr-HR" dirty="0">
                  <a:latin typeface="Berton Voyage" panose="02000503080000020003" pitchFamily="2" charset="-18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1286" r="-18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r>
              <a:rPr lang="hr-HR" dirty="0">
                <a:latin typeface="Berton Voyage" panose="02000503080000020003" pitchFamily="2" charset="-18"/>
              </a:rPr>
              <a:t>Mreža toka</a:t>
            </a:r>
          </a:p>
        </p:txBody>
      </p:sp>
      <p:pic>
        <p:nvPicPr>
          <p:cNvPr id="82" name="Slika 81" descr="Slika na kojoj se prikazuje crta, krug, dijagram&#10;&#10;Opis je automatski generiran">
            <a:extLst>
              <a:ext uri="{FF2B5EF4-FFF2-40B4-BE49-F238E27FC236}">
                <a16:creationId xmlns:a16="http://schemas.microsoft.com/office/drawing/2014/main" id="{21721D98-0778-8DAB-8F4A-C8C9F7C89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38" y="2360256"/>
            <a:ext cx="5669280" cy="3089758"/>
          </a:xfrm>
          <a:prstGeom prst="rect">
            <a:avLst/>
          </a:prstGeom>
          <a:noFill/>
        </p:spPr>
      </p:pic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3269E6AD-40A8-89FD-B430-F9506EB4A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958" y="2924944"/>
            <a:ext cx="3805077" cy="323000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Berton Voyage" panose="02000503080000020003" pitchFamily="2" charset="-18"/>
              </a:rPr>
              <a:t>Usmjereni graf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Berton Voyage" panose="02000503080000020003" pitchFamily="2" charset="-18"/>
              </a:rPr>
              <a:t>Bez antiparalelnih bridova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Berton Voyage" panose="02000503080000020003" pitchFamily="2" charset="-18"/>
              </a:rPr>
              <a:t>Svakom bridu pridružen kapacitet (nenegativna vrijednost)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Berton Voyage" panose="02000503080000020003" pitchFamily="2" charset="-18"/>
              </a:rPr>
              <a:t>Istaknut izvor (početak) </a:t>
            </a:r>
            <a:r>
              <a:rPr lang="hr-HR" sz="1800" b="1" dirty="0">
                <a:latin typeface="Berton Voyage" panose="02000503080000020003" pitchFamily="2" charset="-18"/>
              </a:rPr>
              <a:t>s</a:t>
            </a:r>
            <a:r>
              <a:rPr lang="hr-HR" sz="1800" dirty="0">
                <a:latin typeface="Berton Voyage" panose="02000503080000020003" pitchFamily="2" charset="-18"/>
              </a:rPr>
              <a:t> i ponor (kraj) </a:t>
            </a:r>
            <a:r>
              <a:rPr lang="hr-HR" sz="1800" b="1" dirty="0">
                <a:latin typeface="Berton Voyage" panose="02000503080000020003" pitchFamily="2" charset="-18"/>
              </a:rPr>
              <a:t>t</a:t>
            </a:r>
            <a:endParaRPr lang="en-US" sz="1800" dirty="0">
              <a:latin typeface="Berton Voyage" panose="0200050308000002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835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Teorijska analiza – ZAKLJUČAK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  <a:ea typeface="MS Mincho" panose="02020609040205080304" pitchFamily="49" charset="-128"/>
                  </a:rPr>
                  <a:t>Složenost izvršavanja jedne petlje algoritma je 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r-HR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hr-HR" dirty="0">
                  <a:latin typeface="Berton Voyage" panose="02000503080000020003" pitchFamily="2" charset="-1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Broj ponavljanja petlje je 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r-HR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endParaRPr lang="hr-HR" dirty="0">
                  <a:solidFill>
                    <a:srgbClr val="FFFF00"/>
                  </a:solidFill>
                  <a:latin typeface="Berton Voyage" panose="02000503080000020003" pitchFamily="2" charset="-18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hr-HR" dirty="0">
                  <a:latin typeface="Berton Voyage" panose="02000503080000020003" pitchFamily="2" charset="-1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Pa je ukupna složenost algoritma </a:t>
                </a:r>
                <a14:m>
                  <m:oMath xmlns:m="http://schemas.openxmlformats.org/officeDocument/2006/math">
                    <m:r>
                      <a:rPr lang="hr-HR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r-HR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hr-H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hr-HR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hr-HR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r-HR" dirty="0">
                  <a:latin typeface="Berton Voyage" panose="02000503080000020003" pitchFamily="2" charset="-1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hr-HR" dirty="0">
                  <a:latin typeface="Berton Voyage" panose="02000503080000020003" pitchFamily="2" charset="-18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1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1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r-HR" sz="5400" dirty="0">
                <a:latin typeface="Berton Voyage" panose="02000503080000020003" pitchFamily="2" charset="-18"/>
              </a:rPr>
              <a:t>Empirijska analiza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14746" y="4869160"/>
            <a:ext cx="9143999" cy="1584176"/>
          </a:xfrm>
        </p:spPr>
        <p:txBody>
          <a:bodyPr rtlCol="0">
            <a:normAutofit/>
          </a:bodyPr>
          <a:lstStyle/>
          <a:p>
            <a:pPr lvl="0">
              <a:lnSpc>
                <a:spcPct val="115000"/>
              </a:lnSpc>
            </a:pPr>
            <a:r>
              <a:rPr lang="hr-H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Windows 11 Home</a:t>
            </a:r>
          </a:p>
          <a:p>
            <a:pPr lvl="0">
              <a:lnSpc>
                <a:spcPct val="115000"/>
              </a:lnSpc>
            </a:pPr>
            <a:r>
              <a:rPr lang="hr-H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Procesor:	AMD Ryzen 5 5625U with Radeon Graphics            2.30 GHz</a:t>
            </a:r>
          </a:p>
          <a:p>
            <a:pPr lvl="0">
              <a:lnSpc>
                <a:spcPct val="115000"/>
              </a:lnSpc>
            </a:pPr>
            <a:r>
              <a:rPr lang="hr-H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Instalirani RAM:	24,0 GB (23,4 GB iskoristivo)</a:t>
            </a:r>
          </a:p>
          <a:p>
            <a:pPr lvl="0">
              <a:lnSpc>
                <a:spcPct val="115000"/>
              </a:lnSpc>
            </a:pPr>
            <a:r>
              <a:rPr lang="hr-H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Vrsta sustava:	64-bitni operacijski sustav, procesor x64</a:t>
            </a:r>
          </a:p>
          <a:p>
            <a:pPr rtl="0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1884" y="188640"/>
            <a:ext cx="10441160" cy="1296143"/>
          </a:xfrm>
        </p:spPr>
        <p:txBody>
          <a:bodyPr rtlCol="0">
            <a:normAutofit/>
          </a:bodyPr>
          <a:lstStyle/>
          <a:p>
            <a:pPr algn="ctr" rtl="0"/>
            <a:r>
              <a:rPr lang="hr-HR" dirty="0">
                <a:latin typeface="Berton Voyage" panose="02000503080000020003" pitchFamily="2" charset="-18"/>
              </a:rPr>
              <a:t>Promjena vremena u ovisnosti o broju vrhova i </a:t>
            </a:r>
            <a:r>
              <a:rPr lang="hr-HR">
                <a:latin typeface="Berton Voyage" panose="02000503080000020003" pitchFamily="2" charset="-18"/>
              </a:rPr>
              <a:t>(frekvenciji) bridova</a:t>
            </a:r>
            <a:endParaRPr lang="hr-HR" dirty="0">
              <a:latin typeface="Berton Voyage" panose="02000503080000020003" pitchFamily="2" charset="-18"/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59C968BF-4335-2AB5-568D-63EA17D52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684521"/>
              </p:ext>
            </p:extLst>
          </p:nvPr>
        </p:nvGraphicFramePr>
        <p:xfrm>
          <a:off x="117748" y="2132856"/>
          <a:ext cx="4680520" cy="4245116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693468">
                  <a:extLst>
                    <a:ext uri="{9D8B030D-6E8A-4147-A177-3AD203B41FA5}">
                      <a16:colId xmlns:a16="http://schemas.microsoft.com/office/drawing/2014/main" val="29179046"/>
                    </a:ext>
                  </a:extLst>
                </a:gridCol>
                <a:gridCol w="1353196">
                  <a:extLst>
                    <a:ext uri="{9D8B030D-6E8A-4147-A177-3AD203B41FA5}">
                      <a16:colId xmlns:a16="http://schemas.microsoft.com/office/drawing/2014/main" val="2127516312"/>
                    </a:ext>
                  </a:extLst>
                </a:gridCol>
                <a:gridCol w="1366492">
                  <a:extLst>
                    <a:ext uri="{9D8B030D-6E8A-4147-A177-3AD203B41FA5}">
                      <a16:colId xmlns:a16="http://schemas.microsoft.com/office/drawing/2014/main" val="2751017380"/>
                    </a:ext>
                  </a:extLst>
                </a:gridCol>
                <a:gridCol w="1267364">
                  <a:extLst>
                    <a:ext uri="{9D8B030D-6E8A-4147-A177-3AD203B41FA5}">
                      <a16:colId xmlns:a16="http://schemas.microsoft.com/office/drawing/2014/main" val="1023698578"/>
                    </a:ext>
                  </a:extLst>
                </a:gridCol>
              </a:tblGrid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75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653619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0,00164036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0,00328657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0,00493235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770181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0,0653258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0,142558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0,278178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106298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0,267473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0,729361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1,44298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386791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0,785113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2,16549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4,41778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57736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1,87213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4,97826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10,1444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895516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3,64333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9,68495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19,2567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4134284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6,13703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16,7317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33,3332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464986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9,41934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25,0627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50,4205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068075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13,1895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37,4179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74,8253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389643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2800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18,5581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51,3658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105,148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055201"/>
                  </a:ext>
                </a:extLst>
              </a:tr>
              <a:tr h="2881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3100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25,4773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73,1298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144,426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75296"/>
                  </a:ext>
                </a:extLst>
              </a:tr>
              <a:tr h="329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25,8628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82,9151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166,567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5210496"/>
                  </a:ext>
                </a:extLst>
              </a:tr>
            </a:tbl>
          </a:graphicData>
        </a:graphic>
      </p:graphicFrame>
      <p:graphicFrame>
        <p:nvGraphicFramePr>
          <p:cNvPr id="15" name="Grafikon 14">
            <a:extLst>
              <a:ext uri="{FF2B5EF4-FFF2-40B4-BE49-F238E27FC236}">
                <a16:creationId xmlns:a16="http://schemas.microsoft.com/office/drawing/2014/main" id="{97B88DBF-B907-8C03-1282-30C82EAC6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019679"/>
              </p:ext>
            </p:extLst>
          </p:nvPr>
        </p:nvGraphicFramePr>
        <p:xfrm>
          <a:off x="4942284" y="1772817"/>
          <a:ext cx="6984776" cy="475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748" y="116632"/>
            <a:ext cx="7130452" cy="1296143"/>
          </a:xfrm>
        </p:spPr>
        <p:txBody>
          <a:bodyPr rtlCol="0">
            <a:normAutofit/>
          </a:bodyPr>
          <a:lstStyle/>
          <a:p>
            <a:pPr rtl="0"/>
            <a:r>
              <a:rPr lang="hr-HR" sz="3600" dirty="0">
                <a:latin typeface="Berton Voyage" panose="02000503080000020003" pitchFamily="2" charset="-18"/>
              </a:rPr>
              <a:t>Promjena vremena u ovisnosti o broju bridova</a:t>
            </a:r>
          </a:p>
        </p:txBody>
      </p:sp>
      <p:graphicFrame>
        <p:nvGraphicFramePr>
          <p:cNvPr id="10" name="Rezervirano mjesto sadržaja 9">
            <a:extLst>
              <a:ext uri="{FF2B5EF4-FFF2-40B4-BE49-F238E27FC236}">
                <a16:creationId xmlns:a16="http://schemas.microsoft.com/office/drawing/2014/main" id="{29ECE7AF-A11D-9C0D-7425-BFA715A8E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801639"/>
              </p:ext>
            </p:extLst>
          </p:nvPr>
        </p:nvGraphicFramePr>
        <p:xfrm>
          <a:off x="109792" y="1609672"/>
          <a:ext cx="2998068" cy="5229198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333772">
                  <a:extLst>
                    <a:ext uri="{9D8B030D-6E8A-4147-A177-3AD203B41FA5}">
                      <a16:colId xmlns:a16="http://schemas.microsoft.com/office/drawing/2014/main" val="410003132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72469347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1169291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38370856"/>
                    </a:ext>
                  </a:extLst>
                </a:gridCol>
              </a:tblGrid>
              <a:tr h="26472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dimenzija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56375"/>
                  </a:ext>
                </a:extLst>
              </a:tr>
              <a:tr h="264729"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471462"/>
                  </a:ext>
                </a:extLst>
              </a:tr>
              <a:tr h="469974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Frekvencija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0,424323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6,78421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5022108"/>
                  </a:ext>
                </a:extLst>
              </a:tr>
              <a:tr h="4699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0,654637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11,2090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750517"/>
                  </a:ext>
                </a:extLst>
              </a:tr>
              <a:tr h="4699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0,993075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17,2151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720953"/>
                  </a:ext>
                </a:extLst>
              </a:tr>
              <a:tr h="4699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1,48607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25,4716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561830"/>
                  </a:ext>
                </a:extLst>
              </a:tr>
              <a:tr h="4699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2,14665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37,6302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997355"/>
                  </a:ext>
                </a:extLst>
              </a:tr>
              <a:tr h="4699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2,97874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51,0236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706247"/>
                  </a:ext>
                </a:extLst>
              </a:tr>
              <a:tr h="4699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3,99884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67,0871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214899"/>
                  </a:ext>
                </a:extLst>
              </a:tr>
              <a:tr h="4699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5,07762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85,3344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554380"/>
                  </a:ext>
                </a:extLst>
              </a:tr>
              <a:tr h="4699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6,21895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102,6090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5631182"/>
                  </a:ext>
                </a:extLst>
              </a:tr>
              <a:tr h="46997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7,11372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116,0690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2935322"/>
                  </a:ext>
                </a:extLst>
              </a:tr>
            </a:tbl>
          </a:graphicData>
        </a:graphic>
      </p:graphicFrame>
      <p:graphicFrame>
        <p:nvGraphicFramePr>
          <p:cNvPr id="12" name="Grafikon 11">
            <a:extLst>
              <a:ext uri="{FF2B5EF4-FFF2-40B4-BE49-F238E27FC236}">
                <a16:creationId xmlns:a16="http://schemas.microsoft.com/office/drawing/2014/main" id="{A13CC02A-1F4F-7319-D72C-5E6B77286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645822"/>
              </p:ext>
            </p:extLst>
          </p:nvPr>
        </p:nvGraphicFramePr>
        <p:xfrm>
          <a:off x="3286100" y="1944218"/>
          <a:ext cx="7130453" cy="47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kon 10">
            <a:extLst>
              <a:ext uri="{FF2B5EF4-FFF2-40B4-BE49-F238E27FC236}">
                <a16:creationId xmlns:a16="http://schemas.microsoft.com/office/drawing/2014/main" id="{1D7F4382-194B-F2FC-10A5-D986BEABCA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81057"/>
              </p:ext>
            </p:extLst>
          </p:nvPr>
        </p:nvGraphicFramePr>
        <p:xfrm>
          <a:off x="7615553" y="58315"/>
          <a:ext cx="4463480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13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916" y="188640"/>
            <a:ext cx="9649072" cy="1296143"/>
          </a:xfrm>
        </p:spPr>
        <p:txBody>
          <a:bodyPr rtlCol="0">
            <a:normAutofit/>
          </a:bodyPr>
          <a:lstStyle/>
          <a:p>
            <a:pPr rtl="0"/>
            <a:r>
              <a:rPr lang="hr-HR" sz="3600" dirty="0">
                <a:latin typeface="Berton Voyage" panose="02000503080000020003" pitchFamily="2" charset="-18"/>
              </a:rPr>
              <a:t>Promjena vremena u ovisnosti o broju vrhova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8D787127-ADF7-80A9-E849-CD653E82B4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932184"/>
              </p:ext>
            </p:extLst>
          </p:nvPr>
        </p:nvGraphicFramePr>
        <p:xfrm>
          <a:off x="189756" y="2037526"/>
          <a:ext cx="3672408" cy="4320477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383299">
                  <a:extLst>
                    <a:ext uri="{9D8B030D-6E8A-4147-A177-3AD203B41FA5}">
                      <a16:colId xmlns:a16="http://schemas.microsoft.com/office/drawing/2014/main" val="351968913"/>
                    </a:ext>
                  </a:extLst>
                </a:gridCol>
                <a:gridCol w="1179066">
                  <a:extLst>
                    <a:ext uri="{9D8B030D-6E8A-4147-A177-3AD203B41FA5}">
                      <a16:colId xmlns:a16="http://schemas.microsoft.com/office/drawing/2014/main" val="2353580877"/>
                    </a:ext>
                  </a:extLst>
                </a:gridCol>
                <a:gridCol w="1110043">
                  <a:extLst>
                    <a:ext uri="{9D8B030D-6E8A-4147-A177-3AD203B41FA5}">
                      <a16:colId xmlns:a16="http://schemas.microsoft.com/office/drawing/2014/main" val="3197628796"/>
                    </a:ext>
                  </a:extLst>
                </a:gridCol>
              </a:tblGrid>
              <a:tr h="4577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Frekvencija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broj vrhova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vrijeme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462584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3154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12,6747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816013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2233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7,5242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721397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1824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6,9623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50660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1580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6,7720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5985082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1414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6,8881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136972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1291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7,1204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453676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1195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7,3169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951229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1118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7,4960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433680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1054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7,5266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7133682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1001</a:t>
                      </a:r>
                      <a:endParaRPr lang="hr-HR" sz="2000" b="1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hr-HR" sz="16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7,4592</a:t>
                      </a:r>
                      <a:endParaRPr lang="hr-HR" sz="2000" b="1" dirty="0">
                        <a:solidFill>
                          <a:srgbClr val="082A7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936499"/>
                  </a:ext>
                </a:extLst>
              </a:tr>
            </a:tbl>
          </a:graphicData>
        </a:graphic>
      </p:graphicFrame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8380CEC2-9D51-813F-3C4F-1403072EC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008226"/>
              </p:ext>
            </p:extLst>
          </p:nvPr>
        </p:nvGraphicFramePr>
        <p:xfrm>
          <a:off x="4294212" y="1700808"/>
          <a:ext cx="7272808" cy="482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0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4000" dirty="0">
                <a:latin typeface="Berton Voyage" panose="02000503080000020003" pitchFamily="2" charset="-18"/>
              </a:rPr>
              <a:t>Literatura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Berton Voyage" panose="02000503080000020003" pitchFamily="2" charset="-18"/>
              </a:rPr>
              <a:t>T. H. Cormen, C. E. Leiserson, R. L. Rivest, C. Stein, Introduction to Algorithms, Fourth edition, MIT Press, </a:t>
            </a:r>
            <a:r>
              <a:rPr lang="en-US" sz="2800" b="0" i="0" dirty="0">
                <a:effectLst/>
              </a:rPr>
              <a:t>2022.</a:t>
            </a:r>
            <a:endParaRPr lang="hr-HR" sz="2800" b="0" i="0" dirty="0">
              <a:effectLst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erton Voyage" panose="02000503080000020003" pitchFamily="2" charset="-18"/>
                <a:hlinkClick r:id="rId3"/>
              </a:rPr>
              <a:t>https://cp-algorithms.com/graph/edmonds_karp.html</a:t>
            </a:r>
            <a:endParaRPr lang="hr-HR" dirty="0">
              <a:latin typeface="Berton Voyage" panose="0200050308000002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281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r-HR" sz="6000" dirty="0">
                <a:latin typeface="Berton Voyage" panose="02000503080000020003" pitchFamily="2" charset="-18"/>
              </a:rPr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Berton Voyage" panose="02000503080000020003" pitchFamily="2" charset="-18"/>
              </a:rPr>
              <a:t>Tok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3269E6AD-40A8-89FD-B430-F9506EB4A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958" y="2924944"/>
            <a:ext cx="3805077" cy="323000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Berton Voyage" panose="02000503080000020003" pitchFamily="2" charset="-18"/>
              </a:rPr>
              <a:t>Funkcija koja svakom paru vrhova pridružuje ne-negativnu vrijednost ograničenu kapacitetom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r-HR" sz="1800" dirty="0">
              <a:latin typeface="Berton Voyage" panose="02000503080000020003" pitchFamily="2" charset="-18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Berton Voyage" panose="02000503080000020003" pitchFamily="2" charset="-18"/>
              </a:rPr>
              <a:t>Čuva protočnost, tj. količina koja ulazi u vrh jednaka je količini koja izlazi iz njega</a:t>
            </a:r>
            <a:endParaRPr lang="en-US" sz="1800" dirty="0">
              <a:latin typeface="Berton Voyage" panose="02000503080000020003" pitchFamily="2" charset="-18"/>
            </a:endParaRPr>
          </a:p>
        </p:txBody>
      </p:sp>
      <p:pic>
        <p:nvPicPr>
          <p:cNvPr id="4" name="Slika 3" descr="Slika na kojoj se prikazuje crta, krug, dijagram, snimka zaslona&#10;&#10;Opis je automatski generiran">
            <a:extLst>
              <a:ext uri="{FF2B5EF4-FFF2-40B4-BE49-F238E27FC236}">
                <a16:creationId xmlns:a16="http://schemas.microsoft.com/office/drawing/2014/main" id="{C1948688-7C1A-903D-25C7-A249E5172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2348880"/>
            <a:ext cx="5688732" cy="30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r>
              <a:rPr lang="hr-HR" dirty="0">
                <a:solidFill>
                  <a:schemeClr val="accent5"/>
                </a:solidFill>
                <a:latin typeface="Berton Voyage" panose="02000503080000020003" pitchFamily="2" charset="-18"/>
              </a:rPr>
              <a:t>Povećavajući put </a:t>
            </a:r>
            <a:r>
              <a:rPr lang="hr-HR" dirty="0">
                <a:latin typeface="Berton Voyage" panose="02000503080000020003" pitchFamily="2" charset="-18"/>
              </a:rPr>
              <a:t>(engl. </a:t>
            </a:r>
            <a:r>
              <a:rPr lang="hr-HR" i="1" dirty="0">
                <a:latin typeface="Berton Voyage" panose="02000503080000020003" pitchFamily="2" charset="-18"/>
              </a:rPr>
              <a:t>augmenting path</a:t>
            </a:r>
            <a:r>
              <a:rPr lang="hr-HR" dirty="0">
                <a:latin typeface="Berton Voyage" panose="02000503080000020003" pitchFamily="2" charset="-18"/>
              </a:rPr>
              <a:t>)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3269E6AD-40A8-89FD-B430-F9506EB4A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958" y="2924944"/>
            <a:ext cx="3805077" cy="323000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5"/>
                </a:solidFill>
                <a:latin typeface="Berton Voyage" panose="02000503080000020003" pitchFamily="2" charset="-18"/>
              </a:rPr>
              <a:t>Put</a:t>
            </a:r>
            <a:r>
              <a:rPr lang="hr-HR" sz="1800" dirty="0">
                <a:latin typeface="Berton Voyage" panose="02000503080000020003" pitchFamily="2" charset="-18"/>
              </a:rPr>
              <a:t> od izvora do ponora po kojem možemo </a:t>
            </a:r>
            <a:r>
              <a:rPr lang="hr-HR" sz="1800" dirty="0">
                <a:solidFill>
                  <a:schemeClr val="accent5"/>
                </a:solidFill>
                <a:latin typeface="Berton Voyage" panose="02000503080000020003" pitchFamily="2" charset="-18"/>
              </a:rPr>
              <a:t>povećati</a:t>
            </a:r>
            <a:r>
              <a:rPr lang="hr-HR" sz="1800" dirty="0">
                <a:latin typeface="Berton Voyage" panose="02000503080000020003" pitchFamily="2" charset="-18"/>
              </a:rPr>
              <a:t> </a:t>
            </a:r>
            <a:r>
              <a:rPr lang="hr-HR" sz="1800" dirty="0">
                <a:solidFill>
                  <a:schemeClr val="accent2">
                    <a:lumMod val="75000"/>
                  </a:schemeClr>
                </a:solidFill>
                <a:latin typeface="Berton Voyage" panose="02000503080000020003" pitchFamily="2" charset="-18"/>
              </a:rPr>
              <a:t>tok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Berton Voyage" panose="02000503080000020003" pitchFamily="2" charset="-18"/>
            </a:endParaRP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EE3B1973-6700-E67E-8468-30B356769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2276872"/>
            <a:ext cx="5694158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r>
              <a:rPr lang="hr-HR" dirty="0">
                <a:solidFill>
                  <a:schemeClr val="accent3"/>
                </a:solidFill>
                <a:latin typeface="Berton Voyage" panose="02000503080000020003" pitchFamily="2" charset="-18"/>
              </a:rPr>
              <a:t>Rezidualna mreža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3269E6AD-40A8-89FD-B430-F9506EB4A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958" y="2924944"/>
            <a:ext cx="3805077" cy="323000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Berton Voyage" panose="02000503080000020003" pitchFamily="2" charset="-18"/>
              </a:rPr>
              <a:t>Usmjereni graf  s potencijalnim promjenama u toku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3"/>
                </a:solidFill>
                <a:latin typeface="Berton Voyage" panose="02000503080000020003" pitchFamily="2" charset="-18"/>
              </a:rPr>
              <a:t>Smjer koji odgovara mreži</a:t>
            </a:r>
            <a:r>
              <a:rPr lang="hr-HR" sz="1800" dirty="0">
                <a:latin typeface="Berton Voyage" panose="02000503080000020003" pitchFamily="2" charset="-18"/>
              </a:rPr>
              <a:t> predstavlja razliku kapaciteta i toka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4">
                    <a:lumMod val="75000"/>
                  </a:schemeClr>
                </a:solidFill>
                <a:latin typeface="Berton Voyage" panose="02000503080000020003" pitchFamily="2" charset="-18"/>
              </a:rPr>
              <a:t>Suprotan smjer</a:t>
            </a:r>
            <a:r>
              <a:rPr lang="hr-HR" sz="1800" dirty="0">
                <a:latin typeface="Berton Voyage" panose="02000503080000020003" pitchFamily="2" charset="-18"/>
              </a:rPr>
              <a:t> odgovara toku, tj. predstavlja količinu toka koja se može „vratiti” u prijašnji vrh</a:t>
            </a:r>
            <a:endParaRPr lang="en-US" sz="1800" dirty="0">
              <a:latin typeface="Berton Voyage" panose="02000503080000020003" pitchFamily="2" charset="-18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CB65BBBB-637E-DEAD-5754-440A5D867F90}"/>
              </a:ext>
            </a:extLst>
          </p:cNvPr>
          <p:cNvGrpSpPr/>
          <p:nvPr/>
        </p:nvGrpSpPr>
        <p:grpSpPr>
          <a:xfrm>
            <a:off x="1773932" y="2204864"/>
            <a:ext cx="5544616" cy="3422641"/>
            <a:chOff x="909836" y="2103014"/>
            <a:chExt cx="5544616" cy="3422641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4315F83C-34E9-0A04-0C9B-CA1CB831E994}"/>
                </a:ext>
              </a:extLst>
            </p:cNvPr>
            <p:cNvGrpSpPr/>
            <p:nvPr/>
          </p:nvGrpSpPr>
          <p:grpSpPr>
            <a:xfrm>
              <a:off x="909836" y="2103014"/>
              <a:ext cx="5544616" cy="3126186"/>
              <a:chOff x="1845940" y="2031006"/>
              <a:chExt cx="5544616" cy="3126186"/>
            </a:xfrm>
          </p:grpSpPr>
          <p:sp>
            <p:nvSpPr>
              <p:cNvPr id="13" name="Elipsa 12">
                <a:extLst>
                  <a:ext uri="{FF2B5EF4-FFF2-40B4-BE49-F238E27FC236}">
                    <a16:creationId xmlns:a16="http://schemas.microsoft.com/office/drawing/2014/main" id="{3A6D3715-E722-ECD7-BCFB-1B76A82273BA}"/>
                  </a:ext>
                </a:extLst>
              </p:cNvPr>
              <p:cNvSpPr/>
              <p:nvPr/>
            </p:nvSpPr>
            <p:spPr>
              <a:xfrm>
                <a:off x="1845940" y="3573016"/>
                <a:ext cx="432048" cy="432048"/>
              </a:xfrm>
              <a:custGeom>
                <a:avLst/>
                <a:gdLst>
                  <a:gd name="connsiteX0" fmla="*/ 0 w 432048"/>
                  <a:gd name="connsiteY0" fmla="*/ 216024 h 432048"/>
                  <a:gd name="connsiteX1" fmla="*/ 216024 w 432048"/>
                  <a:gd name="connsiteY1" fmla="*/ 0 h 432048"/>
                  <a:gd name="connsiteX2" fmla="*/ 432048 w 432048"/>
                  <a:gd name="connsiteY2" fmla="*/ 216024 h 432048"/>
                  <a:gd name="connsiteX3" fmla="*/ 216024 w 432048"/>
                  <a:gd name="connsiteY3" fmla="*/ 432048 h 432048"/>
                  <a:gd name="connsiteX4" fmla="*/ 0 w 432048"/>
                  <a:gd name="connsiteY4" fmla="*/ 216024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48" h="432048" extrusionOk="0">
                    <a:moveTo>
                      <a:pt x="0" y="216024"/>
                    </a:moveTo>
                    <a:cubicBezTo>
                      <a:pt x="-7113" y="92330"/>
                      <a:pt x="92745" y="1491"/>
                      <a:pt x="216024" y="0"/>
                    </a:cubicBezTo>
                    <a:cubicBezTo>
                      <a:pt x="343172" y="1651"/>
                      <a:pt x="400134" y="97732"/>
                      <a:pt x="432048" y="216024"/>
                    </a:cubicBezTo>
                    <a:cubicBezTo>
                      <a:pt x="424177" y="343018"/>
                      <a:pt x="330184" y="460498"/>
                      <a:pt x="216024" y="432048"/>
                    </a:cubicBezTo>
                    <a:cubicBezTo>
                      <a:pt x="74487" y="419886"/>
                      <a:pt x="28956" y="349166"/>
                      <a:pt x="0" y="21602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2800" b="1" dirty="0">
                    <a:latin typeface="Berton Voyage" panose="02000503080000020003" pitchFamily="2" charset="-18"/>
                  </a:rPr>
                  <a:t>s</a:t>
                </a:r>
                <a:endParaRPr lang="hr-HR" b="1" dirty="0">
                  <a:latin typeface="Berton Voyage" panose="02000503080000020003" pitchFamily="2" charset="-18"/>
                </a:endParaRPr>
              </a:p>
            </p:txBody>
          </p:sp>
          <p:sp>
            <p:nvSpPr>
              <p:cNvPr id="14" name="Elipsa 13">
                <a:extLst>
                  <a:ext uri="{FF2B5EF4-FFF2-40B4-BE49-F238E27FC236}">
                    <a16:creationId xmlns:a16="http://schemas.microsoft.com/office/drawing/2014/main" id="{3E0358B1-14CD-460C-F7AE-599F4D4CFD6D}"/>
                  </a:ext>
                </a:extLst>
              </p:cNvPr>
              <p:cNvSpPr/>
              <p:nvPr/>
            </p:nvSpPr>
            <p:spPr>
              <a:xfrm>
                <a:off x="6958508" y="3573016"/>
                <a:ext cx="432048" cy="432048"/>
              </a:xfrm>
              <a:custGeom>
                <a:avLst/>
                <a:gdLst>
                  <a:gd name="connsiteX0" fmla="*/ 0 w 432048"/>
                  <a:gd name="connsiteY0" fmla="*/ 216024 h 432048"/>
                  <a:gd name="connsiteX1" fmla="*/ 216024 w 432048"/>
                  <a:gd name="connsiteY1" fmla="*/ 0 h 432048"/>
                  <a:gd name="connsiteX2" fmla="*/ 432048 w 432048"/>
                  <a:gd name="connsiteY2" fmla="*/ 216024 h 432048"/>
                  <a:gd name="connsiteX3" fmla="*/ 216024 w 432048"/>
                  <a:gd name="connsiteY3" fmla="*/ 432048 h 432048"/>
                  <a:gd name="connsiteX4" fmla="*/ 0 w 432048"/>
                  <a:gd name="connsiteY4" fmla="*/ 216024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48" h="432048" extrusionOk="0">
                    <a:moveTo>
                      <a:pt x="0" y="216024"/>
                    </a:moveTo>
                    <a:cubicBezTo>
                      <a:pt x="-7113" y="92330"/>
                      <a:pt x="92745" y="1491"/>
                      <a:pt x="216024" y="0"/>
                    </a:cubicBezTo>
                    <a:cubicBezTo>
                      <a:pt x="343172" y="1651"/>
                      <a:pt x="400134" y="97732"/>
                      <a:pt x="432048" y="216024"/>
                    </a:cubicBezTo>
                    <a:cubicBezTo>
                      <a:pt x="424177" y="343018"/>
                      <a:pt x="330184" y="460498"/>
                      <a:pt x="216024" y="432048"/>
                    </a:cubicBezTo>
                    <a:cubicBezTo>
                      <a:pt x="74487" y="419886"/>
                      <a:pt x="28956" y="349166"/>
                      <a:pt x="0" y="21602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2800" b="1" dirty="0">
                    <a:latin typeface="Berton Voyage" panose="02000503080000020003" pitchFamily="2" charset="-18"/>
                  </a:rPr>
                  <a:t>t</a:t>
                </a:r>
                <a:endParaRPr lang="hr-HR" b="1" dirty="0">
                  <a:latin typeface="Berton Voyage" panose="02000503080000020003" pitchFamily="2" charset="-18"/>
                </a:endParaRPr>
              </a:p>
            </p:txBody>
          </p:sp>
          <p:sp>
            <p:nvSpPr>
              <p:cNvPr id="15" name="Elipsa 14">
                <a:extLst>
                  <a:ext uri="{FF2B5EF4-FFF2-40B4-BE49-F238E27FC236}">
                    <a16:creationId xmlns:a16="http://schemas.microsoft.com/office/drawing/2014/main" id="{DEDC29E0-5553-C01E-DDE1-D1C2121F571B}"/>
                  </a:ext>
                </a:extLst>
              </p:cNvPr>
              <p:cNvSpPr/>
              <p:nvPr/>
            </p:nvSpPr>
            <p:spPr>
              <a:xfrm>
                <a:off x="5518348" y="2392466"/>
                <a:ext cx="432048" cy="432048"/>
              </a:xfrm>
              <a:custGeom>
                <a:avLst/>
                <a:gdLst>
                  <a:gd name="connsiteX0" fmla="*/ 0 w 432048"/>
                  <a:gd name="connsiteY0" fmla="*/ 216024 h 432048"/>
                  <a:gd name="connsiteX1" fmla="*/ 216024 w 432048"/>
                  <a:gd name="connsiteY1" fmla="*/ 0 h 432048"/>
                  <a:gd name="connsiteX2" fmla="*/ 432048 w 432048"/>
                  <a:gd name="connsiteY2" fmla="*/ 216024 h 432048"/>
                  <a:gd name="connsiteX3" fmla="*/ 216024 w 432048"/>
                  <a:gd name="connsiteY3" fmla="*/ 432048 h 432048"/>
                  <a:gd name="connsiteX4" fmla="*/ 0 w 432048"/>
                  <a:gd name="connsiteY4" fmla="*/ 216024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48" h="432048" extrusionOk="0">
                    <a:moveTo>
                      <a:pt x="0" y="216024"/>
                    </a:moveTo>
                    <a:cubicBezTo>
                      <a:pt x="-7113" y="92330"/>
                      <a:pt x="92745" y="1491"/>
                      <a:pt x="216024" y="0"/>
                    </a:cubicBezTo>
                    <a:cubicBezTo>
                      <a:pt x="343172" y="1651"/>
                      <a:pt x="400134" y="97732"/>
                      <a:pt x="432048" y="216024"/>
                    </a:cubicBezTo>
                    <a:cubicBezTo>
                      <a:pt x="424177" y="343018"/>
                      <a:pt x="330184" y="460498"/>
                      <a:pt x="216024" y="432048"/>
                    </a:cubicBezTo>
                    <a:cubicBezTo>
                      <a:pt x="74487" y="419886"/>
                      <a:pt x="28956" y="349166"/>
                      <a:pt x="0" y="21602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b="1" dirty="0">
                    <a:latin typeface="Berton Voyage" panose="02000503080000020003" pitchFamily="2" charset="-18"/>
                  </a:rPr>
                  <a:t>b</a:t>
                </a:r>
              </a:p>
            </p:txBody>
          </p:sp>
          <p:sp>
            <p:nvSpPr>
              <p:cNvPr id="16" name="Elipsa 15">
                <a:extLst>
                  <a:ext uri="{FF2B5EF4-FFF2-40B4-BE49-F238E27FC236}">
                    <a16:creationId xmlns:a16="http://schemas.microsoft.com/office/drawing/2014/main" id="{DAB3100C-B5A3-C195-C028-1112DF1E2ECE}"/>
                  </a:ext>
                </a:extLst>
              </p:cNvPr>
              <p:cNvSpPr/>
              <p:nvPr/>
            </p:nvSpPr>
            <p:spPr>
              <a:xfrm>
                <a:off x="3214092" y="2392466"/>
                <a:ext cx="432048" cy="432048"/>
              </a:xfrm>
              <a:custGeom>
                <a:avLst/>
                <a:gdLst>
                  <a:gd name="connsiteX0" fmla="*/ 0 w 432048"/>
                  <a:gd name="connsiteY0" fmla="*/ 216024 h 432048"/>
                  <a:gd name="connsiteX1" fmla="*/ 216024 w 432048"/>
                  <a:gd name="connsiteY1" fmla="*/ 0 h 432048"/>
                  <a:gd name="connsiteX2" fmla="*/ 432048 w 432048"/>
                  <a:gd name="connsiteY2" fmla="*/ 216024 h 432048"/>
                  <a:gd name="connsiteX3" fmla="*/ 216024 w 432048"/>
                  <a:gd name="connsiteY3" fmla="*/ 432048 h 432048"/>
                  <a:gd name="connsiteX4" fmla="*/ 0 w 432048"/>
                  <a:gd name="connsiteY4" fmla="*/ 216024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48" h="432048" extrusionOk="0">
                    <a:moveTo>
                      <a:pt x="0" y="216024"/>
                    </a:moveTo>
                    <a:cubicBezTo>
                      <a:pt x="-7113" y="92330"/>
                      <a:pt x="92745" y="1491"/>
                      <a:pt x="216024" y="0"/>
                    </a:cubicBezTo>
                    <a:cubicBezTo>
                      <a:pt x="343172" y="1651"/>
                      <a:pt x="400134" y="97732"/>
                      <a:pt x="432048" y="216024"/>
                    </a:cubicBezTo>
                    <a:cubicBezTo>
                      <a:pt x="424177" y="343018"/>
                      <a:pt x="330184" y="460498"/>
                      <a:pt x="216024" y="432048"/>
                    </a:cubicBezTo>
                    <a:cubicBezTo>
                      <a:pt x="74487" y="419886"/>
                      <a:pt x="28956" y="349166"/>
                      <a:pt x="0" y="21602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b="1" dirty="0">
                    <a:latin typeface="Berton Voyage" panose="02000503080000020003" pitchFamily="2" charset="-18"/>
                  </a:rPr>
                  <a:t>a</a:t>
                </a:r>
              </a:p>
            </p:txBody>
          </p:sp>
          <p:sp>
            <p:nvSpPr>
              <p:cNvPr id="17" name="Elipsa 16">
                <a:extLst>
                  <a:ext uri="{FF2B5EF4-FFF2-40B4-BE49-F238E27FC236}">
                    <a16:creationId xmlns:a16="http://schemas.microsoft.com/office/drawing/2014/main" id="{7EE47F5C-5403-FCF7-EEEC-8D6E1D601E64}"/>
                  </a:ext>
                </a:extLst>
              </p:cNvPr>
              <p:cNvSpPr/>
              <p:nvPr/>
            </p:nvSpPr>
            <p:spPr>
              <a:xfrm>
                <a:off x="5518348" y="4725144"/>
                <a:ext cx="432048" cy="432048"/>
              </a:xfrm>
              <a:custGeom>
                <a:avLst/>
                <a:gdLst>
                  <a:gd name="connsiteX0" fmla="*/ 0 w 432048"/>
                  <a:gd name="connsiteY0" fmla="*/ 216024 h 432048"/>
                  <a:gd name="connsiteX1" fmla="*/ 216024 w 432048"/>
                  <a:gd name="connsiteY1" fmla="*/ 0 h 432048"/>
                  <a:gd name="connsiteX2" fmla="*/ 432048 w 432048"/>
                  <a:gd name="connsiteY2" fmla="*/ 216024 h 432048"/>
                  <a:gd name="connsiteX3" fmla="*/ 216024 w 432048"/>
                  <a:gd name="connsiteY3" fmla="*/ 432048 h 432048"/>
                  <a:gd name="connsiteX4" fmla="*/ 0 w 432048"/>
                  <a:gd name="connsiteY4" fmla="*/ 216024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48" h="432048" extrusionOk="0">
                    <a:moveTo>
                      <a:pt x="0" y="216024"/>
                    </a:moveTo>
                    <a:cubicBezTo>
                      <a:pt x="-7113" y="92330"/>
                      <a:pt x="92745" y="1491"/>
                      <a:pt x="216024" y="0"/>
                    </a:cubicBezTo>
                    <a:cubicBezTo>
                      <a:pt x="343172" y="1651"/>
                      <a:pt x="400134" y="97732"/>
                      <a:pt x="432048" y="216024"/>
                    </a:cubicBezTo>
                    <a:cubicBezTo>
                      <a:pt x="424177" y="343018"/>
                      <a:pt x="330184" y="460498"/>
                      <a:pt x="216024" y="432048"/>
                    </a:cubicBezTo>
                    <a:cubicBezTo>
                      <a:pt x="74487" y="419886"/>
                      <a:pt x="28956" y="349166"/>
                      <a:pt x="0" y="21602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b="1" dirty="0">
                    <a:latin typeface="Berton Voyage" panose="02000503080000020003" pitchFamily="2" charset="-18"/>
                  </a:rPr>
                  <a:t>d</a:t>
                </a:r>
              </a:p>
            </p:txBody>
          </p:sp>
          <p:sp>
            <p:nvSpPr>
              <p:cNvPr id="18" name="Elipsa 17">
                <a:extLst>
                  <a:ext uri="{FF2B5EF4-FFF2-40B4-BE49-F238E27FC236}">
                    <a16:creationId xmlns:a16="http://schemas.microsoft.com/office/drawing/2014/main" id="{7057C2F6-AA37-4AB2-7B88-5F0F5175AC68}"/>
                  </a:ext>
                </a:extLst>
              </p:cNvPr>
              <p:cNvSpPr/>
              <p:nvPr/>
            </p:nvSpPr>
            <p:spPr>
              <a:xfrm>
                <a:off x="3214092" y="4725144"/>
                <a:ext cx="432048" cy="432048"/>
              </a:xfrm>
              <a:custGeom>
                <a:avLst/>
                <a:gdLst>
                  <a:gd name="connsiteX0" fmla="*/ 0 w 432048"/>
                  <a:gd name="connsiteY0" fmla="*/ 216024 h 432048"/>
                  <a:gd name="connsiteX1" fmla="*/ 216024 w 432048"/>
                  <a:gd name="connsiteY1" fmla="*/ 0 h 432048"/>
                  <a:gd name="connsiteX2" fmla="*/ 432048 w 432048"/>
                  <a:gd name="connsiteY2" fmla="*/ 216024 h 432048"/>
                  <a:gd name="connsiteX3" fmla="*/ 216024 w 432048"/>
                  <a:gd name="connsiteY3" fmla="*/ 432048 h 432048"/>
                  <a:gd name="connsiteX4" fmla="*/ 0 w 432048"/>
                  <a:gd name="connsiteY4" fmla="*/ 216024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48" h="432048" extrusionOk="0">
                    <a:moveTo>
                      <a:pt x="0" y="216024"/>
                    </a:moveTo>
                    <a:cubicBezTo>
                      <a:pt x="-7113" y="92330"/>
                      <a:pt x="92745" y="1491"/>
                      <a:pt x="216024" y="0"/>
                    </a:cubicBezTo>
                    <a:cubicBezTo>
                      <a:pt x="343172" y="1651"/>
                      <a:pt x="400134" y="97732"/>
                      <a:pt x="432048" y="216024"/>
                    </a:cubicBezTo>
                    <a:cubicBezTo>
                      <a:pt x="424177" y="343018"/>
                      <a:pt x="330184" y="460498"/>
                      <a:pt x="216024" y="432048"/>
                    </a:cubicBezTo>
                    <a:cubicBezTo>
                      <a:pt x="74487" y="419886"/>
                      <a:pt x="28956" y="349166"/>
                      <a:pt x="0" y="21602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>
                    <a:latin typeface="Berton Voyage" panose="02000503080000020003" pitchFamily="2" charset="-18"/>
                  </a:rPr>
                  <a:t>c</a:t>
                </a:r>
              </a:p>
            </p:txBody>
          </p:sp>
          <p:cxnSp>
            <p:nvCxnSpPr>
              <p:cNvPr id="19" name="Ravni poveznik sa strelicom 18">
                <a:extLst>
                  <a:ext uri="{FF2B5EF4-FFF2-40B4-BE49-F238E27FC236}">
                    <a16:creationId xmlns:a16="http://schemas.microsoft.com/office/drawing/2014/main" id="{67611F13-889F-B323-8331-AA44366A2EBA}"/>
                  </a:ext>
                </a:extLst>
              </p:cNvPr>
              <p:cNvCxnSpPr>
                <a:cxnSpLocks/>
                <a:stCxn id="13" idx="7"/>
                <a:endCxn id="16" idx="3"/>
              </p:cNvCxnSpPr>
              <p:nvPr/>
            </p:nvCxnSpPr>
            <p:spPr>
              <a:xfrm flipV="1">
                <a:off x="2214716" y="2761242"/>
                <a:ext cx="1062648" cy="875046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miter lim="800000"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avni poveznik sa strelicom 19">
                <a:extLst>
                  <a:ext uri="{FF2B5EF4-FFF2-40B4-BE49-F238E27FC236}">
                    <a16:creationId xmlns:a16="http://schemas.microsoft.com/office/drawing/2014/main" id="{12E07570-4CF5-9802-468B-758B99394256}"/>
                  </a:ext>
                </a:extLst>
              </p:cNvPr>
              <p:cNvCxnSpPr>
                <a:cxnSpLocks/>
                <a:stCxn id="15" idx="1"/>
                <a:endCxn id="16" idx="7"/>
              </p:cNvCxnSpPr>
              <p:nvPr/>
            </p:nvCxnSpPr>
            <p:spPr>
              <a:xfrm flipH="1">
                <a:off x="3582868" y="2455738"/>
                <a:ext cx="1998752" cy="0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miter lim="800000"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vni poveznik sa strelicom 20">
                <a:extLst>
                  <a:ext uri="{FF2B5EF4-FFF2-40B4-BE49-F238E27FC236}">
                    <a16:creationId xmlns:a16="http://schemas.microsoft.com/office/drawing/2014/main" id="{EE189EB5-ED35-9AD3-70FC-2488EECA850D}"/>
                  </a:ext>
                </a:extLst>
              </p:cNvPr>
              <p:cNvCxnSpPr>
                <a:cxnSpLocks/>
                <a:stCxn id="16" idx="4"/>
                <a:endCxn id="18" idx="0"/>
              </p:cNvCxnSpPr>
              <p:nvPr/>
            </p:nvCxnSpPr>
            <p:spPr>
              <a:xfrm>
                <a:off x="3430116" y="2824514"/>
                <a:ext cx="0" cy="190063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miter lim="800000"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avni poveznik sa strelicom 21">
                <a:extLst>
                  <a:ext uri="{FF2B5EF4-FFF2-40B4-BE49-F238E27FC236}">
                    <a16:creationId xmlns:a16="http://schemas.microsoft.com/office/drawing/2014/main" id="{70F91089-E4AC-83E0-9D9E-10F04CFABF7D}"/>
                  </a:ext>
                </a:extLst>
              </p:cNvPr>
              <p:cNvCxnSpPr>
                <a:cxnSpLocks/>
                <a:stCxn id="18" idx="2"/>
                <a:endCxn id="13" idx="4"/>
              </p:cNvCxnSpPr>
              <p:nvPr/>
            </p:nvCxnSpPr>
            <p:spPr>
              <a:xfrm flipH="1" flipV="1">
                <a:off x="2061964" y="4005064"/>
                <a:ext cx="1152128" cy="936104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miter lim="800000"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avni poveznik sa strelicom 22">
                <a:extLst>
                  <a:ext uri="{FF2B5EF4-FFF2-40B4-BE49-F238E27FC236}">
                    <a16:creationId xmlns:a16="http://schemas.microsoft.com/office/drawing/2014/main" id="{0E37AB34-328C-A972-E14F-1964F21C0B3E}"/>
                  </a:ext>
                </a:extLst>
              </p:cNvPr>
              <p:cNvCxnSpPr>
                <a:cxnSpLocks/>
                <a:stCxn id="18" idx="6"/>
                <a:endCxn id="17" idx="2"/>
              </p:cNvCxnSpPr>
              <p:nvPr/>
            </p:nvCxnSpPr>
            <p:spPr>
              <a:xfrm>
                <a:off x="3646140" y="4941168"/>
                <a:ext cx="1872208" cy="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miter lim="800000"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avni poveznik sa strelicom 23">
                <a:extLst>
                  <a:ext uri="{FF2B5EF4-FFF2-40B4-BE49-F238E27FC236}">
                    <a16:creationId xmlns:a16="http://schemas.microsoft.com/office/drawing/2014/main" id="{FF7FB2B0-A921-328A-2A7F-714297EDFC6E}"/>
                  </a:ext>
                </a:extLst>
              </p:cNvPr>
              <p:cNvCxnSpPr>
                <a:cxnSpLocks/>
                <a:stCxn id="14" idx="3"/>
                <a:endCxn id="17" idx="7"/>
              </p:cNvCxnSpPr>
              <p:nvPr/>
            </p:nvCxnSpPr>
            <p:spPr>
              <a:xfrm flipH="1">
                <a:off x="5887124" y="3941792"/>
                <a:ext cx="1134656" cy="846624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miter lim="800000"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vni poveznik sa strelicom 24">
                <a:extLst>
                  <a:ext uri="{FF2B5EF4-FFF2-40B4-BE49-F238E27FC236}">
                    <a16:creationId xmlns:a16="http://schemas.microsoft.com/office/drawing/2014/main" id="{97DD9AC7-EC41-0061-DB74-FF0AAB5B9948}"/>
                  </a:ext>
                </a:extLst>
              </p:cNvPr>
              <p:cNvCxnSpPr>
                <a:cxnSpLocks/>
                <a:stCxn id="14" idx="1"/>
                <a:endCxn id="15" idx="5"/>
              </p:cNvCxnSpPr>
              <p:nvPr/>
            </p:nvCxnSpPr>
            <p:spPr>
              <a:xfrm flipH="1" flipV="1">
                <a:off x="5887124" y="2761242"/>
                <a:ext cx="1134656" cy="875046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miter lim="800000"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vni poveznik sa strelicom 26">
                <a:extLst>
                  <a:ext uri="{FF2B5EF4-FFF2-40B4-BE49-F238E27FC236}">
                    <a16:creationId xmlns:a16="http://schemas.microsoft.com/office/drawing/2014/main" id="{533C9C8A-664F-C39E-E5BE-7606780D4C77}"/>
                  </a:ext>
                </a:extLst>
              </p:cNvPr>
              <p:cNvCxnSpPr>
                <a:cxnSpLocks/>
                <a:stCxn id="17" idx="1"/>
                <a:endCxn id="16" idx="6"/>
              </p:cNvCxnSpPr>
              <p:nvPr/>
            </p:nvCxnSpPr>
            <p:spPr>
              <a:xfrm flipH="1" flipV="1">
                <a:off x="3646140" y="2608490"/>
                <a:ext cx="1935480" cy="2179926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miter lim="800000"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kstniOkvir 27">
                <a:extLst>
                  <a:ext uri="{FF2B5EF4-FFF2-40B4-BE49-F238E27FC236}">
                    <a16:creationId xmlns:a16="http://schemas.microsoft.com/office/drawing/2014/main" id="{832B3764-05DA-A984-5AFF-E71F9DCB0498}"/>
                  </a:ext>
                </a:extLst>
              </p:cNvPr>
              <p:cNvSpPr txBox="1"/>
              <p:nvPr/>
            </p:nvSpPr>
            <p:spPr>
              <a:xfrm>
                <a:off x="4547086" y="2031006"/>
                <a:ext cx="34176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r-HR" sz="2400" dirty="0">
                    <a:solidFill>
                      <a:schemeClr val="accent4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29" name="TekstniOkvir 28">
                <a:extLst>
                  <a:ext uri="{FF2B5EF4-FFF2-40B4-BE49-F238E27FC236}">
                    <a16:creationId xmlns:a16="http://schemas.microsoft.com/office/drawing/2014/main" id="{117303E6-1465-1B51-5DC4-95557653AB21}"/>
                  </a:ext>
                </a:extLst>
              </p:cNvPr>
              <p:cNvSpPr txBox="1"/>
              <p:nvPr/>
            </p:nvSpPr>
            <p:spPr>
              <a:xfrm>
                <a:off x="6546542" y="2761242"/>
                <a:ext cx="324128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r-HR" sz="2400" dirty="0">
                    <a:solidFill>
                      <a:schemeClr val="accent3"/>
                    </a:solidFill>
                  </a:rPr>
                  <a:t>3</a:t>
                </a:r>
              </a:p>
            </p:txBody>
          </p:sp>
          <p:sp>
            <p:nvSpPr>
              <p:cNvPr id="30" name="TekstniOkvir 29">
                <a:extLst>
                  <a:ext uri="{FF2B5EF4-FFF2-40B4-BE49-F238E27FC236}">
                    <a16:creationId xmlns:a16="http://schemas.microsoft.com/office/drawing/2014/main" id="{F3433849-826F-19F4-F4C8-D2328A6B61B1}"/>
                  </a:ext>
                </a:extLst>
              </p:cNvPr>
              <p:cNvSpPr txBox="1"/>
              <p:nvPr/>
            </p:nvSpPr>
            <p:spPr>
              <a:xfrm>
                <a:off x="6079452" y="3977275"/>
                <a:ext cx="34336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r-HR" sz="2400" dirty="0">
                    <a:solidFill>
                      <a:schemeClr val="accent4">
                        <a:lumMod val="7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31" name="TekstniOkvir 30">
                <a:extLst>
                  <a:ext uri="{FF2B5EF4-FFF2-40B4-BE49-F238E27FC236}">
                    <a16:creationId xmlns:a16="http://schemas.microsoft.com/office/drawing/2014/main" id="{D6B96A50-6746-5B6D-8BAC-B8DAC609F44B}"/>
                  </a:ext>
                </a:extLst>
              </p:cNvPr>
              <p:cNvSpPr txBox="1"/>
              <p:nvPr/>
            </p:nvSpPr>
            <p:spPr>
              <a:xfrm>
                <a:off x="4590980" y="3426473"/>
                <a:ext cx="32252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r-HR" sz="2400" dirty="0">
                    <a:solidFill>
                      <a:schemeClr val="accent3"/>
                    </a:solidFill>
                  </a:rPr>
                  <a:t>1</a:t>
                </a:r>
              </a:p>
            </p:txBody>
          </p:sp>
          <p:sp>
            <p:nvSpPr>
              <p:cNvPr id="32" name="TekstniOkvir 31">
                <a:extLst>
                  <a:ext uri="{FF2B5EF4-FFF2-40B4-BE49-F238E27FC236}">
                    <a16:creationId xmlns:a16="http://schemas.microsoft.com/office/drawing/2014/main" id="{8CAE21C5-FB14-D27A-D2A2-7E6CE7AEA280}"/>
                  </a:ext>
                </a:extLst>
              </p:cNvPr>
              <p:cNvSpPr txBox="1"/>
              <p:nvPr/>
            </p:nvSpPr>
            <p:spPr>
              <a:xfrm>
                <a:off x="4218497" y="4571681"/>
                <a:ext cx="34657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r-HR" sz="2400" dirty="0">
                    <a:solidFill>
                      <a:schemeClr val="accent3"/>
                    </a:solidFill>
                  </a:rPr>
                  <a:t>6</a:t>
                </a:r>
              </a:p>
            </p:txBody>
          </p:sp>
          <p:sp>
            <p:nvSpPr>
              <p:cNvPr id="33" name="TekstniOkvir 32">
                <a:extLst>
                  <a:ext uri="{FF2B5EF4-FFF2-40B4-BE49-F238E27FC236}">
                    <a16:creationId xmlns:a16="http://schemas.microsoft.com/office/drawing/2014/main" id="{AEE54FE4-B71E-E8A5-0E14-AA663D4B272B}"/>
                  </a:ext>
                </a:extLst>
              </p:cNvPr>
              <p:cNvSpPr txBox="1"/>
              <p:nvPr/>
            </p:nvSpPr>
            <p:spPr>
              <a:xfrm>
                <a:off x="2277988" y="4341221"/>
                <a:ext cx="341760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r-HR" sz="2400" dirty="0">
                    <a:solidFill>
                      <a:schemeClr val="accent4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4" name="TekstniOkvir 33">
                <a:extLst>
                  <a:ext uri="{FF2B5EF4-FFF2-40B4-BE49-F238E27FC236}">
                    <a16:creationId xmlns:a16="http://schemas.microsoft.com/office/drawing/2014/main" id="{C660CD6E-4E76-F18E-5A8D-FCE4AD790E74}"/>
                  </a:ext>
                </a:extLst>
              </p:cNvPr>
              <p:cNvSpPr txBox="1"/>
              <p:nvPr/>
            </p:nvSpPr>
            <p:spPr>
              <a:xfrm>
                <a:off x="3107591" y="3535092"/>
                <a:ext cx="32252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r-HR" sz="2400" dirty="0">
                    <a:solidFill>
                      <a:schemeClr val="accent3"/>
                    </a:solidFill>
                  </a:rPr>
                  <a:t>1</a:t>
                </a:r>
              </a:p>
            </p:txBody>
          </p:sp>
          <p:sp>
            <p:nvSpPr>
              <p:cNvPr id="35" name="TekstniOkvir 34">
                <a:extLst>
                  <a:ext uri="{FF2B5EF4-FFF2-40B4-BE49-F238E27FC236}">
                    <a16:creationId xmlns:a16="http://schemas.microsoft.com/office/drawing/2014/main" id="{A5B26FE2-08B3-D747-1D42-148A44724E97}"/>
                  </a:ext>
                </a:extLst>
              </p:cNvPr>
              <p:cNvSpPr txBox="1"/>
              <p:nvPr/>
            </p:nvSpPr>
            <p:spPr>
              <a:xfrm>
                <a:off x="2594222" y="3120306"/>
                <a:ext cx="460382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hr-HR" sz="2400" dirty="0">
                    <a:solidFill>
                      <a:schemeClr val="accent3"/>
                    </a:solidFill>
                  </a:rPr>
                  <a:t>11</a:t>
                </a:r>
              </a:p>
            </p:txBody>
          </p:sp>
        </p:grpSp>
        <p:cxnSp>
          <p:nvCxnSpPr>
            <p:cNvPr id="5" name="Ravni poveznik sa strelicom 8">
              <a:extLst>
                <a:ext uri="{FF2B5EF4-FFF2-40B4-BE49-F238E27FC236}">
                  <a16:creationId xmlns:a16="http://schemas.microsoft.com/office/drawing/2014/main" id="{1E1701F2-A1D5-16CE-37C4-AE3C1F4C2FCE}"/>
                </a:ext>
              </a:extLst>
            </p:cNvPr>
            <p:cNvCxnSpPr>
              <a:cxnSpLocks/>
              <a:stCxn id="16" idx="2"/>
              <a:endCxn id="13" idx="0"/>
            </p:cNvCxnSpPr>
            <p:nvPr/>
          </p:nvCxnSpPr>
          <p:spPr>
            <a:xfrm flipH="1">
              <a:off x="1125860" y="2680498"/>
              <a:ext cx="1152128" cy="964526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miter lim="800000"/>
              <a:headEnd type="none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niOkvir 5">
              <a:extLst>
                <a:ext uri="{FF2B5EF4-FFF2-40B4-BE49-F238E27FC236}">
                  <a16:creationId xmlns:a16="http://schemas.microsoft.com/office/drawing/2014/main" id="{38E64DC4-2562-B4B2-FC00-DE0D214851AE}"/>
                </a:ext>
              </a:extLst>
            </p:cNvPr>
            <p:cNvSpPr txBox="1"/>
            <p:nvPr/>
          </p:nvSpPr>
          <p:spPr>
            <a:xfrm>
              <a:off x="1338478" y="2791902"/>
              <a:ext cx="343364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r-HR" sz="2400" dirty="0">
                  <a:solidFill>
                    <a:schemeClr val="accent4">
                      <a:lumMod val="75000"/>
                    </a:schemeClr>
                  </a:solidFill>
                </a:rPr>
                <a:t>4</a:t>
              </a:r>
            </a:p>
          </p:txBody>
        </p:sp>
        <p:cxnSp>
          <p:nvCxnSpPr>
            <p:cNvPr id="7" name="Ravni poveznik sa strelicom 6">
              <a:extLst>
                <a:ext uri="{FF2B5EF4-FFF2-40B4-BE49-F238E27FC236}">
                  <a16:creationId xmlns:a16="http://schemas.microsoft.com/office/drawing/2014/main" id="{396B24AC-9239-A88D-339B-22379C2D0190}"/>
                </a:ext>
              </a:extLst>
            </p:cNvPr>
            <p:cNvCxnSpPr>
              <a:cxnSpLocks/>
              <a:stCxn id="15" idx="6"/>
              <a:endCxn id="14" idx="0"/>
            </p:cNvCxnSpPr>
            <p:nvPr/>
          </p:nvCxnSpPr>
          <p:spPr>
            <a:xfrm>
              <a:off x="5014292" y="2680498"/>
              <a:ext cx="1224136" cy="964526"/>
            </a:xfrm>
            <a:prstGeom prst="straightConnector1">
              <a:avLst/>
            </a:prstGeom>
            <a:ln w="38100">
              <a:solidFill>
                <a:schemeClr val="accent3"/>
              </a:solidFill>
              <a:miter lim="800000"/>
              <a:headEnd type="none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niOkvir 7">
              <a:extLst>
                <a:ext uri="{FF2B5EF4-FFF2-40B4-BE49-F238E27FC236}">
                  <a16:creationId xmlns:a16="http://schemas.microsoft.com/office/drawing/2014/main" id="{862D001D-3343-6E2E-EC6A-AF3F612CE6AC}"/>
                </a:ext>
              </a:extLst>
            </p:cNvPr>
            <p:cNvSpPr txBox="1"/>
            <p:nvPr/>
          </p:nvSpPr>
          <p:spPr>
            <a:xfrm>
              <a:off x="3470050" y="5100923"/>
              <a:ext cx="343364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r-HR" sz="2400" dirty="0">
                  <a:solidFill>
                    <a:schemeClr val="accent4">
                      <a:lumMod val="75000"/>
                    </a:schemeClr>
                  </a:solidFill>
                </a:rPr>
                <a:t>4</a:t>
              </a:r>
            </a:p>
          </p:txBody>
        </p:sp>
        <p:cxnSp>
          <p:nvCxnSpPr>
            <p:cNvPr id="9" name="Ravni poveznik sa strelicom 8">
              <a:extLst>
                <a:ext uri="{FF2B5EF4-FFF2-40B4-BE49-F238E27FC236}">
                  <a16:creationId xmlns:a16="http://schemas.microsoft.com/office/drawing/2014/main" id="{CD01113D-B1F4-2811-86D5-9ABEBDA92704}"/>
                </a:ext>
              </a:extLst>
            </p:cNvPr>
            <p:cNvCxnSpPr>
              <a:cxnSpLocks/>
              <a:stCxn id="17" idx="3"/>
              <a:endCxn id="18" idx="5"/>
            </p:cNvCxnSpPr>
            <p:nvPr/>
          </p:nvCxnSpPr>
          <p:spPr>
            <a:xfrm flipH="1">
              <a:off x="2646764" y="5165928"/>
              <a:ext cx="1998752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miter lim="800000"/>
              <a:headEnd type="none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A17CB2D5-921A-B1BF-9265-4A9BB70C95B2}"/>
                </a:ext>
              </a:extLst>
            </p:cNvPr>
            <p:cNvSpPr txBox="1"/>
            <p:nvPr/>
          </p:nvSpPr>
          <p:spPr>
            <a:xfrm>
              <a:off x="5268291" y="3185600"/>
              <a:ext cx="341760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r-HR" sz="2400" dirty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</a:p>
          </p:txBody>
        </p:sp>
        <p:cxnSp>
          <p:nvCxnSpPr>
            <p:cNvPr id="11" name="Ravni poveznik sa strelicom 10">
              <a:extLst>
                <a:ext uri="{FF2B5EF4-FFF2-40B4-BE49-F238E27FC236}">
                  <a16:creationId xmlns:a16="http://schemas.microsoft.com/office/drawing/2014/main" id="{CBF5492D-1944-1932-B5E6-3BED8BD379B4}"/>
                </a:ext>
              </a:extLst>
            </p:cNvPr>
            <p:cNvCxnSpPr>
              <a:cxnSpLocks/>
              <a:stCxn id="18" idx="7"/>
              <a:endCxn id="16" idx="5"/>
            </p:cNvCxnSpPr>
            <p:nvPr/>
          </p:nvCxnSpPr>
          <p:spPr>
            <a:xfrm flipV="1">
              <a:off x="2646764" y="2833250"/>
              <a:ext cx="0" cy="2027174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miter lim="800000"/>
              <a:headEnd type="none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id="{7B1820E1-755F-B27D-A690-256F801CD7C1}"/>
                </a:ext>
              </a:extLst>
            </p:cNvPr>
            <p:cNvSpPr txBox="1"/>
            <p:nvPr/>
          </p:nvSpPr>
          <p:spPr>
            <a:xfrm>
              <a:off x="2635397" y="3589068"/>
              <a:ext cx="341760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r-HR" sz="2400" dirty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3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solidFill>
                  <a:srgbClr val="9954CC"/>
                </a:solidFill>
                <a:latin typeface="Berton Voyage" panose="02000503080000020003" pitchFamily="2" charset="-18"/>
              </a:rPr>
              <a:t>Problem maksimalnog toka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/>
                </a:solidFill>
                <a:latin typeface="Berton Voyage" panose="02000503080000020003" pitchFamily="2" charset="-18"/>
              </a:rPr>
              <a:t>Vrijednost toka</a:t>
            </a:r>
            <a:r>
              <a:rPr lang="hr-HR" dirty="0">
                <a:latin typeface="Berton Voyage" panose="02000503080000020003" pitchFamily="2" charset="-18"/>
              </a:rPr>
              <a:t> je suma svih vrijednosti </a:t>
            </a:r>
            <a:r>
              <a:rPr lang="hr-HR" dirty="0">
                <a:solidFill>
                  <a:schemeClr val="accent2"/>
                </a:solidFill>
                <a:latin typeface="Berton Voyage" panose="02000503080000020003" pitchFamily="2" charset="-18"/>
              </a:rPr>
              <a:t>funkcije toka </a:t>
            </a:r>
            <a:r>
              <a:rPr lang="hr-HR" dirty="0">
                <a:latin typeface="Berton Voyage" panose="02000503080000020003" pitchFamily="2" charset="-18"/>
              </a:rPr>
              <a:t>u bridovima koji izlaze iz izvora ( i ne vraćaju se u njega)</a:t>
            </a:r>
          </a:p>
          <a:p>
            <a:pPr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Berton Voyage" panose="02000503080000020003" pitchFamily="2" charset="-18"/>
              </a:rPr>
              <a:t>U primjeru je </a:t>
            </a:r>
            <a:r>
              <a:rPr lang="hr-HR" dirty="0">
                <a:solidFill>
                  <a:schemeClr val="accent1"/>
                </a:solidFill>
              </a:rPr>
              <a:t>6</a:t>
            </a:r>
          </a:p>
          <a:p>
            <a:pPr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9954CC"/>
                </a:solidFill>
                <a:latin typeface="Berton Voyage" panose="02000503080000020003" pitchFamily="2" charset="-18"/>
              </a:rPr>
              <a:t>Problem maksimalnog toka</a:t>
            </a:r>
            <a:br>
              <a:rPr lang="hr-HR" dirty="0">
                <a:solidFill>
                  <a:srgbClr val="9954CC"/>
                </a:solidFill>
                <a:latin typeface="Berton Voyage" panose="02000503080000020003" pitchFamily="2" charset="-18"/>
              </a:rPr>
            </a:br>
            <a:r>
              <a:rPr lang="hr-HR" dirty="0">
                <a:latin typeface="Berton Voyage" panose="02000503080000020003" pitchFamily="2" charset="-18"/>
              </a:rPr>
              <a:t>traži da u zadanoj mreži, s</a:t>
            </a:r>
            <a:br>
              <a:rPr lang="hr-HR" dirty="0">
                <a:latin typeface="Berton Voyage" panose="02000503080000020003" pitchFamily="2" charset="-18"/>
              </a:rPr>
            </a:br>
            <a:r>
              <a:rPr lang="hr-HR" dirty="0">
                <a:latin typeface="Berton Voyage" panose="02000503080000020003" pitchFamily="2" charset="-18"/>
              </a:rPr>
              <a:t>istaknutim izvorom i ponorom,</a:t>
            </a:r>
            <a:br>
              <a:rPr lang="hr-HR" dirty="0">
                <a:latin typeface="Berton Voyage" panose="02000503080000020003" pitchFamily="2" charset="-18"/>
              </a:rPr>
            </a:br>
            <a:r>
              <a:rPr lang="hr-HR" dirty="0">
                <a:latin typeface="Berton Voyage" panose="02000503080000020003" pitchFamily="2" charset="-18"/>
              </a:rPr>
              <a:t>pronađemo tok maksimalne</a:t>
            </a:r>
            <a:br>
              <a:rPr lang="hr-HR" dirty="0">
                <a:latin typeface="Berton Voyage" panose="02000503080000020003" pitchFamily="2" charset="-18"/>
              </a:rPr>
            </a:br>
            <a:r>
              <a:rPr lang="hr-HR" dirty="0">
                <a:solidFill>
                  <a:srgbClr val="00B0F0"/>
                </a:solidFill>
                <a:latin typeface="Berton Voyage" panose="02000503080000020003" pitchFamily="2" charset="-18"/>
              </a:rPr>
              <a:t>vrijednosti</a:t>
            </a:r>
          </a:p>
        </p:txBody>
      </p:sp>
      <p:pic>
        <p:nvPicPr>
          <p:cNvPr id="52" name="Slika 51">
            <a:extLst>
              <a:ext uri="{FF2B5EF4-FFF2-40B4-BE49-F238E27FC236}">
                <a16:creationId xmlns:a16="http://schemas.microsoft.com/office/drawing/2014/main" id="{D48945E6-ECA9-F75C-952C-6CBC23912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60" y="2852936"/>
            <a:ext cx="5283395" cy="29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>
                <a:latin typeface="Berton Voyage" panose="02000503080000020003" pitchFamily="2" charset="-18"/>
              </a:rPr>
              <a:t>Ford-Fulkerson metoda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/>
              <a:lstStyle/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b="1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Inicijaliziramo </a:t>
                </a:r>
                <a:r>
                  <a:rPr lang="hr-HR" b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tok </a:t>
                </a:r>
                <a14:m>
                  <m:oMath xmlns:m="http://schemas.openxmlformats.org/officeDocument/2006/math">
                    <m:r>
                      <a:rPr lang="hr-HR" b="1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hr-HR" b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hr-HR" b="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na </a:t>
                </a:r>
                <a:r>
                  <a:rPr lang="hr-HR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endParaRPr lang="hr-HR" sz="1800" b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b="1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Sve dok </a:t>
                </a:r>
                <a:r>
                  <a:rPr lang="hr-HR" b="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postoji </a:t>
                </a:r>
                <a:r>
                  <a:rPr lang="hr-HR" b="0" dirty="0">
                    <a:solidFill>
                      <a:schemeClr val="accent5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povećavajući put </a:t>
                </a:r>
                <a14:m>
                  <m:oMath xmlns:m="http://schemas.openxmlformats.org/officeDocument/2006/math">
                    <m:r>
                      <a:rPr lang="hr-HR" b="1" i="1">
                        <a:solidFill>
                          <a:schemeClr val="accent5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hr-HR" b="0" dirty="0">
                    <a:solidFill>
                      <a:schemeClr val="accent5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hr-HR" b="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u </a:t>
                </a:r>
                <a:r>
                  <a:rPr lang="hr-HR" b="0" dirty="0">
                    <a:solidFill>
                      <a:schemeClr val="accent3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rezidualnoj mreži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>
                            <a:solidFill>
                              <a:schemeClr val="accent3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b="1" i="1">
                            <a:solidFill>
                              <a:schemeClr val="accent3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hr-HR" b="1" i="1">
                            <a:solidFill>
                              <a:schemeClr val="accent3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hr-HR" b="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</a:t>
                </a:r>
                <a:endParaRPr lang="hr-HR" b="1" dirty="0">
                  <a:solidFill>
                    <a:schemeClr val="tx1"/>
                  </a:solidFill>
                  <a:effectLst/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hr-HR" b="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	Povećaj </a:t>
                </a:r>
                <a:r>
                  <a:rPr lang="hr-HR" b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tok </a:t>
                </a:r>
                <a14:m>
                  <m:oMath xmlns:m="http://schemas.openxmlformats.org/officeDocument/2006/math">
                    <m:r>
                      <a:rPr lang="hr-HR" b="1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hr-HR" b="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hr-HR" b="0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po putu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chemeClr val="accent5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endParaRPr lang="hr-HR" b="1" dirty="0">
                  <a:solidFill>
                    <a:schemeClr val="tx1"/>
                  </a:solidFill>
                  <a:effectLst/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hr-HR" b="1" dirty="0">
                    <a:solidFill>
                      <a:schemeClr val="tx1"/>
                    </a:solidFill>
                    <a:effectLst/>
                    <a:latin typeface="Berton Voyage" panose="02000503080000020003" pitchFamily="2" charset="-18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Vrati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endParaRPr lang="hr-HR" b="1" dirty="0">
                  <a:solidFill>
                    <a:schemeClr val="tx1"/>
                  </a:solidFill>
                  <a:effectLst/>
                  <a:latin typeface="Berton Voyage" panose="02000503080000020003" pitchFamily="2" charset="-18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rtl="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hr-HR" dirty="0">
                  <a:solidFill>
                    <a:schemeClr val="tx1"/>
                  </a:solidFill>
                  <a:latin typeface="Berton Voyage" panose="02000503080000020003" pitchFamily="2" charset="-18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1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b="1" dirty="0">
                <a:latin typeface="Berton Voyage" panose="02000503080000020003" pitchFamily="2" charset="-18"/>
              </a:rPr>
              <a:t>Teorem </a:t>
            </a:r>
            <a:r>
              <a:rPr lang="hr-HR" dirty="0">
                <a:latin typeface="Berton Voyage" panose="02000503080000020003" pitchFamily="2" charset="-18"/>
              </a:rPr>
              <a:t>(maksimalnog toka i minimalnog reza)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/>
              <a:lstStyle/>
              <a:p>
                <a:pPr marL="0" indent="0">
                  <a:buNone/>
                </a:pPr>
                <a:r>
                  <a:rPr lang="hr-HR" dirty="0">
                    <a:latin typeface="Berton Voyage" panose="02000503080000020003" pitchFamily="2" charset="-18"/>
                  </a:rPr>
                  <a:t>(engl. </a:t>
                </a:r>
                <a:r>
                  <a:rPr lang="hr-HR" i="1" dirty="0">
                    <a:latin typeface="Berton Voyage" panose="02000503080000020003" pitchFamily="2" charset="-18"/>
                  </a:rPr>
                  <a:t>max-flow min-cut theorem</a:t>
                </a:r>
                <a:r>
                  <a:rPr lang="hr-HR" dirty="0">
                    <a:latin typeface="Berton Voyage" panose="02000503080000020003" pitchFamily="2" charset="-18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r-HR" dirty="0">
                    <a:latin typeface="Berton Voyage" panose="02000503080000020003" pitchFamily="2" charset="-18"/>
                  </a:rPr>
                  <a:t>Neka je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hr-HR" b="1" dirty="0">
                    <a:solidFill>
                      <a:schemeClr val="accent2">
                        <a:lumMod val="75000"/>
                      </a:schemeClr>
                    </a:solidFill>
                    <a:latin typeface="Berton Voyage" panose="02000503080000020003" pitchFamily="2" charset="-18"/>
                  </a:rPr>
                  <a:t> </a:t>
                </a:r>
                <a:r>
                  <a:rPr lang="hr-HR" dirty="0">
                    <a:solidFill>
                      <a:schemeClr val="accent2">
                        <a:lumMod val="75000"/>
                      </a:schemeClr>
                    </a:solidFill>
                    <a:latin typeface="Berton Voyage" panose="02000503080000020003" pitchFamily="2" charset="-18"/>
                  </a:rPr>
                  <a:t>tok </a:t>
                </a:r>
                <a:r>
                  <a:rPr lang="hr-HR" dirty="0">
                    <a:latin typeface="Berton Voyage" panose="02000503080000020003" pitchFamily="2" charset="-18"/>
                  </a:rPr>
                  <a:t>u mreži toka G=(V,E) s izvorom </a:t>
                </a:r>
                <a:r>
                  <a:rPr lang="hr-HR" b="1" dirty="0">
                    <a:latin typeface="Berton Voyage" panose="02000503080000020003" pitchFamily="2" charset="-18"/>
                  </a:rPr>
                  <a:t>s</a:t>
                </a:r>
                <a:r>
                  <a:rPr lang="hr-HR" dirty="0">
                    <a:latin typeface="Berton Voyage" panose="02000503080000020003" pitchFamily="2" charset="-18"/>
                  </a:rPr>
                  <a:t> i ponorom </a:t>
                </a:r>
                <a:r>
                  <a:rPr lang="hr-HR" b="1" dirty="0">
                    <a:latin typeface="Berton Voyage" panose="02000503080000020003" pitchFamily="2" charset="-18"/>
                  </a:rPr>
                  <a:t>t</a:t>
                </a:r>
                <a:r>
                  <a:rPr lang="hr-HR" dirty="0">
                    <a:latin typeface="Berton Voyage" panose="02000503080000020003" pitchFamily="2" charset="-18"/>
                  </a:rPr>
                  <a:t>. Sljedeće tvrdnje su ekvivalentne:</a:t>
                </a:r>
                <a:endParaRPr lang="hr-HR" b="1" dirty="0">
                  <a:latin typeface="Berton Voyage" panose="02000503080000020003" pitchFamily="2" charset="-18"/>
                </a:endParaRPr>
              </a:p>
              <a:p>
                <a:pPr marL="514350" lvl="0" indent="-514350">
                  <a:buFont typeface="+mj-lt"/>
                  <a:buAutoNum type="romanLcPeriod"/>
                </a:pPr>
                <a:r>
                  <a:rPr lang="hr-HR" dirty="0">
                    <a:latin typeface="Berton Voyage" panose="02000503080000020003" pitchFamily="2" charset="-18"/>
                  </a:rPr>
                  <a:t> </a:t>
                </a:r>
                <a14:m>
                  <m:oMath xmlns:m="http://schemas.openxmlformats.org/officeDocument/2006/math">
                    <m:r>
                      <a:rPr lang="hr-HR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je </a:t>
                </a:r>
                <a:r>
                  <a:rPr lang="hr-HR" dirty="0">
                    <a:solidFill>
                      <a:srgbClr val="9954CC"/>
                    </a:solidFill>
                    <a:latin typeface="Berton Voyage" panose="02000503080000020003" pitchFamily="2" charset="-18"/>
                  </a:rPr>
                  <a:t>maksimalan tok </a:t>
                </a:r>
                <a:r>
                  <a:rPr lang="hr-HR" dirty="0">
                    <a:latin typeface="Berton Voyage" panose="02000503080000020003" pitchFamily="2" charset="-18"/>
                  </a:rPr>
                  <a:t>u G</a:t>
                </a:r>
                <a:endParaRPr lang="hr-HR" b="1" dirty="0">
                  <a:latin typeface="Berton Voyage" panose="02000503080000020003" pitchFamily="2" charset="-18"/>
                </a:endParaRPr>
              </a:p>
              <a:p>
                <a:pPr marL="514350" lvl="0" indent="-514350">
                  <a:buFont typeface="+mj-lt"/>
                  <a:buAutoNum type="romanLcPeriod"/>
                </a:pPr>
                <a:r>
                  <a:rPr lang="hr-HR" dirty="0">
                    <a:latin typeface="Berton Voyage" panose="02000503080000020003" pitchFamily="2" charset="-18"/>
                  </a:rPr>
                  <a:t> </a:t>
                </a:r>
                <a:r>
                  <a:rPr lang="hr-HR" dirty="0">
                    <a:solidFill>
                      <a:schemeClr val="accent3">
                        <a:lumMod val="75000"/>
                      </a:schemeClr>
                    </a:solidFill>
                    <a:latin typeface="Berton Voyage" panose="02000503080000020003" pitchFamily="2" charset="-18"/>
                  </a:rPr>
                  <a:t>Rezidualna mreža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hr-HR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hr-HR" dirty="0">
                    <a:solidFill>
                      <a:schemeClr val="accent3">
                        <a:lumMod val="75000"/>
                      </a:schemeClr>
                    </a:solidFill>
                    <a:latin typeface="Berton Voyage" panose="02000503080000020003" pitchFamily="2" charset="-18"/>
                  </a:rPr>
                  <a:t> </a:t>
                </a:r>
                <a:r>
                  <a:rPr lang="hr-HR" dirty="0">
                    <a:latin typeface="Berton Voyage" panose="02000503080000020003" pitchFamily="2" charset="-18"/>
                  </a:rPr>
                  <a:t>ne sadrži </a:t>
                </a:r>
                <a:r>
                  <a:rPr lang="hr-HR" dirty="0">
                    <a:solidFill>
                      <a:schemeClr val="accent5"/>
                    </a:solidFill>
                    <a:latin typeface="Berton Voyage" panose="02000503080000020003" pitchFamily="2" charset="-18"/>
                  </a:rPr>
                  <a:t>povećavajuće puteve</a:t>
                </a:r>
                <a:endParaRPr lang="hr-HR" b="1" dirty="0">
                  <a:solidFill>
                    <a:schemeClr val="accent5"/>
                  </a:solidFill>
                  <a:latin typeface="Berton Voyage" panose="02000503080000020003" pitchFamily="2" charset="-18"/>
                </a:endParaRPr>
              </a:p>
              <a:p>
                <a:pPr marL="514350" lvl="0" indent="-514350">
                  <a:buFont typeface="+mj-lt"/>
                  <a:buAutoNum type="romanLcPeriod"/>
                </a:pPr>
                <a:r>
                  <a:rPr lang="hr-HR" dirty="0">
                    <a:latin typeface="Berton Voyage" panose="02000503080000020003" pitchFamily="2" charset="-1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hr-H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hr-HR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hr-HR" dirty="0">
                    <a:latin typeface="Berton Voyage" panose="02000503080000020003" pitchFamily="2" charset="-18"/>
                  </a:rPr>
                  <a:t> za neki rez (S,T) grafa G</a:t>
                </a:r>
                <a:endParaRPr lang="hr-HR" b="1" dirty="0">
                  <a:latin typeface="Berton Voyage" panose="02000503080000020003" pitchFamily="2" charset="-18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67" t="-17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3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z="4400" b="1" dirty="0">
                <a:latin typeface="Berton Voyage" panose="02000503080000020003" pitchFamily="2" charset="-18"/>
              </a:rPr>
              <a:t>Edmonds-Karp </a:t>
            </a:r>
            <a:r>
              <a:rPr lang="hr-HR" b="1" dirty="0">
                <a:latin typeface="Berton Voyage" panose="02000503080000020003" pitchFamily="2" charset="-18"/>
              </a:rPr>
              <a:t>algoritam</a:t>
            </a:r>
            <a:endParaRPr lang="hr-HR" dirty="0">
              <a:latin typeface="Berton Voyage" panose="02000503080000020003" pitchFamily="2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zervirano mjesto za sadržaj 13"/>
              <p:cNvSpPr>
                <a:spLocks noGrp="1"/>
              </p:cNvSpPr>
              <p:nvPr>
                <p:ph idx="1"/>
              </p:nvPr>
            </p:nvSpPr>
            <p:spPr/>
            <p:txBody>
              <a:bodyPr rtlCol="0"/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Implementacija Ford-Fulkerson metode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Uvijek izabire NAJKRAĆI mogući </a:t>
                </a:r>
                <a:r>
                  <a:rPr lang="hr-HR" dirty="0">
                    <a:solidFill>
                      <a:schemeClr val="accent5"/>
                    </a:solidFill>
                    <a:latin typeface="Berton Voyage" panose="02000503080000020003" pitchFamily="2" charset="-18"/>
                  </a:rPr>
                  <a:t>povećavajući put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hr-HR" dirty="0">
                    <a:latin typeface="Berton Voyage" panose="02000503080000020003" pitchFamily="2" charset="-18"/>
                  </a:rPr>
                  <a:t>Koristi </a:t>
                </a:r>
                <a:r>
                  <a:rPr lang="hr-HR" dirty="0">
                    <a:solidFill>
                      <a:srgbClr val="00B050"/>
                    </a:solidFill>
                    <a:latin typeface="Berton Voyage" panose="02000503080000020003" pitchFamily="2" charset="-18"/>
                  </a:rPr>
                  <a:t>pretraživanje u širinu </a:t>
                </a:r>
                <a:r>
                  <a:rPr lang="hr-HR" dirty="0">
                    <a:latin typeface="Berton Voyage" panose="02000503080000020003" pitchFamily="2" charset="-18"/>
                  </a:rPr>
                  <a:t>da ga pronađe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r-HR" dirty="0">
                  <a:latin typeface="Berton Voyage" panose="02000503080000020003" pitchFamily="2" charset="-18"/>
                </a:endParaRP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r-HR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hr-H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sSup>
                          <m:sSupPr>
                            <m:ctrlPr>
                              <a:rPr lang="hr-H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hr-H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hr-HR" b="1" dirty="0">
                  <a:solidFill>
                    <a:schemeClr val="accent2">
                      <a:lumMod val="75000"/>
                    </a:schemeClr>
                  </a:solidFill>
                  <a:latin typeface="Berton Voyage" panose="02000503080000020003" pitchFamily="2" charset="-18"/>
                </a:endParaRPr>
              </a:p>
            </p:txBody>
          </p:sp>
        </mc:Choice>
        <mc:Fallback xmlns="">
          <p:sp>
            <p:nvSpPr>
              <p:cNvPr id="14" name="Rezervirano mjesto za sadržaj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1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4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ska ploč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7_TF02804846_TF02804846" id="{A5489B6C-81BC-479F-9848-A82C7F5662CB}" vid="{446BF683-5578-459A-BFDA-67523B809D0D}"/>
    </a:ext>
  </a:extLst>
</a:theme>
</file>

<file path=ppt/theme/theme2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motivom školske ploče (široki zaslon)</Template>
  <TotalTime>753</TotalTime>
  <Words>1687</Words>
  <Application>Microsoft Office PowerPoint</Application>
  <PresentationFormat>Prilagođeno</PresentationFormat>
  <Paragraphs>324</Paragraphs>
  <Slides>26</Slides>
  <Notes>26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4" baseType="lpstr">
      <vt:lpstr>Arial</vt:lpstr>
      <vt:lpstr>Berton Voyage</vt:lpstr>
      <vt:lpstr>Calibri</vt:lpstr>
      <vt:lpstr>Cambria Math</vt:lpstr>
      <vt:lpstr>Consolas</vt:lpstr>
      <vt:lpstr>Corbel</vt:lpstr>
      <vt:lpstr>Wingdings</vt:lpstr>
      <vt:lpstr>Školska ploča 16 x 9</vt:lpstr>
      <vt:lpstr>EDMONDS-KARP algoritam za pronalazak maksimalnog toka u grafu</vt:lpstr>
      <vt:lpstr>Mreža toka</vt:lpstr>
      <vt:lpstr>Tok</vt:lpstr>
      <vt:lpstr>Povećavajući put (engl. augmenting path)</vt:lpstr>
      <vt:lpstr>Rezidualna mreža</vt:lpstr>
      <vt:lpstr>Problem maksimalnog toka</vt:lpstr>
      <vt:lpstr>Ford-Fulkerson metoda</vt:lpstr>
      <vt:lpstr>Teorem (maksimalnog toka i minimalnog reza)</vt:lpstr>
      <vt:lpstr>Edmonds-Karp algoritam</vt:lpstr>
      <vt:lpstr>Teorijska analiza</vt:lpstr>
      <vt:lpstr>Teorijska analiza</vt:lpstr>
      <vt:lpstr>Teorijska analiza - LEMA</vt:lpstr>
      <vt:lpstr>Teorijska analiza – DOKAZ LEME</vt:lpstr>
      <vt:lpstr>Teorijska analiza – DOKAZ LEME</vt:lpstr>
      <vt:lpstr>Teorijska analiza – DOKAZ LEME</vt:lpstr>
      <vt:lpstr>Teorijska analiza - TEOREM</vt:lpstr>
      <vt:lpstr>Teorijska analiza – DOKAZ TEOREMA</vt:lpstr>
      <vt:lpstr>Teorijska analiza – DOKAZ TEOREMA</vt:lpstr>
      <vt:lpstr>Teorijska analiza – DOKAZ TEOREMA</vt:lpstr>
      <vt:lpstr>Teorijska analiza – ZAKLJUČAK</vt:lpstr>
      <vt:lpstr>Empirijska analiza</vt:lpstr>
      <vt:lpstr>Promjena vremena u ovisnosti o broju vrhova i (frekvenciji) bridova</vt:lpstr>
      <vt:lpstr>Promjena vremena u ovisnosti o broju bridova</vt:lpstr>
      <vt:lpstr>Promjena vremena u ovisnosti o broju vrhova</vt:lpstr>
      <vt:lpstr>Literatura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Edmonds-Karp algoritam za pronalazak maksimalnog toka u grafu</dc:title>
  <dc:creator>Bruno Polančec</dc:creator>
  <cp:lastModifiedBy>Bruno Polančec</cp:lastModifiedBy>
  <cp:revision>2</cp:revision>
  <dcterms:created xsi:type="dcterms:W3CDTF">2023-12-17T11:23:13Z</dcterms:created>
  <dcterms:modified xsi:type="dcterms:W3CDTF">2023-12-18T16:59:20Z</dcterms:modified>
</cp:coreProperties>
</file>