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  <p:sldId id="277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F2C5CF-8065-45B6-82D6-8FFD0D72AB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Usporedba: counting sort i klasični sort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99D9DF1-C94A-4788-8580-56CF9F3C27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Žana perković</a:t>
            </a:r>
          </a:p>
        </p:txBody>
      </p:sp>
    </p:spTree>
    <p:extLst>
      <p:ext uri="{BB962C8B-B14F-4D97-AF65-F5344CB8AC3E}">
        <p14:creationId xmlns:p14="http://schemas.microsoft.com/office/powerpoint/2010/main" val="3204862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ED09D0AC-BCB3-49FD-86FE-DC92C4A915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8877" y="3188173"/>
            <a:ext cx="7786741" cy="1375970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4F395F67-64AD-46C3-972D-17B2BAAF20B1}"/>
              </a:ext>
            </a:extLst>
          </p:cNvPr>
          <p:cNvSpPr txBox="1"/>
          <p:nvPr/>
        </p:nvSpPr>
        <p:spPr>
          <a:xfrm>
            <a:off x="851647" y="879532"/>
            <a:ext cx="49019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/>
              <a:t>for j = n to 1</a:t>
            </a:r>
          </a:p>
          <a:p>
            <a:r>
              <a:rPr lang="hr-HR" sz="2400" b="1" dirty="0"/>
              <a:t>	B[ C[ A[ j ] ] ] = A[ j ]</a:t>
            </a:r>
          </a:p>
          <a:p>
            <a:r>
              <a:rPr lang="hr-HR" sz="2400" b="1" dirty="0"/>
              <a:t>	C[ A[ j ] ] = C[ A[ j ] ] -1</a:t>
            </a:r>
          </a:p>
          <a:p>
            <a:endParaRPr lang="hr-HR" dirty="0"/>
          </a:p>
        </p:txBody>
      </p:sp>
      <p:pic>
        <p:nvPicPr>
          <p:cNvPr id="5" name="Rezervirano mjesto sadržaja 8">
            <a:extLst>
              <a:ext uri="{FF2B5EF4-FFF2-40B4-BE49-F238E27FC236}">
                <a16:creationId xmlns:a16="http://schemas.microsoft.com/office/drawing/2014/main" id="{94803E08-6203-471A-9357-F8C755678E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100" r="37420" b="44955"/>
          <a:stretch/>
        </p:blipFill>
        <p:spPr>
          <a:xfrm>
            <a:off x="6096000" y="931589"/>
            <a:ext cx="4602018" cy="1015889"/>
          </a:xfrm>
          <a:prstGeom prst="rect">
            <a:avLst/>
          </a:prstGeom>
        </p:spPr>
      </p:pic>
      <p:sp>
        <p:nvSpPr>
          <p:cNvPr id="6" name="Pravokutnik: zaobljeni kutovi 5">
            <a:extLst>
              <a:ext uri="{FF2B5EF4-FFF2-40B4-BE49-F238E27FC236}">
                <a16:creationId xmlns:a16="http://schemas.microsoft.com/office/drawing/2014/main" id="{CB2F1435-A7E4-4CFC-A1B4-17CA24D1AC0F}"/>
              </a:ext>
            </a:extLst>
          </p:cNvPr>
          <p:cNvSpPr/>
          <p:nvPr/>
        </p:nvSpPr>
        <p:spPr>
          <a:xfrm>
            <a:off x="9952230" y="1387798"/>
            <a:ext cx="403412" cy="32273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Pravokutnik: zaobljeni kutovi 6">
            <a:extLst>
              <a:ext uri="{FF2B5EF4-FFF2-40B4-BE49-F238E27FC236}">
                <a16:creationId xmlns:a16="http://schemas.microsoft.com/office/drawing/2014/main" id="{1EF4C738-C87F-4539-AA94-A3801506480D}"/>
              </a:ext>
            </a:extLst>
          </p:cNvPr>
          <p:cNvSpPr/>
          <p:nvPr/>
        </p:nvSpPr>
        <p:spPr>
          <a:xfrm>
            <a:off x="2941831" y="3475548"/>
            <a:ext cx="403412" cy="32273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: zaobljeni kutovi 7">
            <a:extLst>
              <a:ext uri="{FF2B5EF4-FFF2-40B4-BE49-F238E27FC236}">
                <a16:creationId xmlns:a16="http://schemas.microsoft.com/office/drawing/2014/main" id="{B13086B2-F4FD-4AEA-A61C-99F98C8EE415}"/>
              </a:ext>
            </a:extLst>
          </p:cNvPr>
          <p:cNvSpPr/>
          <p:nvPr/>
        </p:nvSpPr>
        <p:spPr>
          <a:xfrm>
            <a:off x="2538419" y="4122196"/>
            <a:ext cx="403412" cy="32273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6539A050-7EB2-4B08-B9EC-1FF795CBDE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803579"/>
            <a:ext cx="3370317" cy="737946"/>
          </a:xfrm>
          <a:prstGeom prst="rect">
            <a:avLst/>
          </a:prstGeom>
        </p:spPr>
      </p:pic>
      <p:sp>
        <p:nvSpPr>
          <p:cNvPr id="10" name="Pravokutnik: zaobljeni kutovi 9">
            <a:extLst>
              <a:ext uri="{FF2B5EF4-FFF2-40B4-BE49-F238E27FC236}">
                <a16:creationId xmlns:a16="http://schemas.microsoft.com/office/drawing/2014/main" id="{788F9B05-E3DA-402C-B4E1-FEF5390226D4}"/>
              </a:ext>
            </a:extLst>
          </p:cNvPr>
          <p:cNvSpPr/>
          <p:nvPr/>
        </p:nvSpPr>
        <p:spPr>
          <a:xfrm>
            <a:off x="6689077" y="2154079"/>
            <a:ext cx="403412" cy="32273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0B4C43C8-4B1B-44C4-BE57-6081B3D9476D}"/>
              </a:ext>
            </a:extLst>
          </p:cNvPr>
          <p:cNvSpPr txBox="1"/>
          <p:nvPr/>
        </p:nvSpPr>
        <p:spPr>
          <a:xfrm>
            <a:off x="10632141" y="1272988"/>
            <a:ext cx="116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latin typeface="Agency FB" panose="020B0503020202020204" pitchFamily="34" charset="0"/>
              </a:rPr>
              <a:t>A[ 8 ] = 0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991DFB47-233F-477D-BAB0-DF42CFA1EADC}"/>
              </a:ext>
            </a:extLst>
          </p:cNvPr>
          <p:cNvSpPr txBox="1"/>
          <p:nvPr/>
        </p:nvSpPr>
        <p:spPr>
          <a:xfrm>
            <a:off x="9534958" y="2107477"/>
            <a:ext cx="116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latin typeface="Agency FB" panose="020B0503020202020204" pitchFamily="34" charset="0"/>
              </a:rPr>
              <a:t>C[ 0 ] = 2</a:t>
            </a:r>
          </a:p>
        </p:txBody>
      </p:sp>
    </p:spTree>
    <p:extLst>
      <p:ext uri="{BB962C8B-B14F-4D97-AF65-F5344CB8AC3E}">
        <p14:creationId xmlns:p14="http://schemas.microsoft.com/office/powerpoint/2010/main" val="852127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ED09D0AC-BCB3-49FD-86FE-DC92C4A915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5452" y="3243666"/>
            <a:ext cx="7786741" cy="1315048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4F395F67-64AD-46C3-972D-17B2BAAF20B1}"/>
              </a:ext>
            </a:extLst>
          </p:cNvPr>
          <p:cNvSpPr txBox="1"/>
          <p:nvPr/>
        </p:nvSpPr>
        <p:spPr>
          <a:xfrm>
            <a:off x="1009889" y="879532"/>
            <a:ext cx="46020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/>
              <a:t>for j = n to 1</a:t>
            </a:r>
          </a:p>
          <a:p>
            <a:r>
              <a:rPr lang="hr-HR" sz="2400" b="1" dirty="0"/>
              <a:t>	B[ C[ A[ j ] ] ] = A[ j ]</a:t>
            </a:r>
          </a:p>
          <a:p>
            <a:r>
              <a:rPr lang="hr-HR" sz="2400" b="1" dirty="0"/>
              <a:t>	C[ A[ j ] ] = C[ A[ j ] ] -1</a:t>
            </a:r>
          </a:p>
          <a:p>
            <a:endParaRPr lang="hr-HR" dirty="0"/>
          </a:p>
        </p:txBody>
      </p:sp>
      <p:pic>
        <p:nvPicPr>
          <p:cNvPr id="5" name="Rezervirano mjesto sadržaja 8">
            <a:extLst>
              <a:ext uri="{FF2B5EF4-FFF2-40B4-BE49-F238E27FC236}">
                <a16:creationId xmlns:a16="http://schemas.microsoft.com/office/drawing/2014/main" id="{94803E08-6203-471A-9357-F8C755678E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100" r="37420" b="44955"/>
          <a:stretch/>
        </p:blipFill>
        <p:spPr>
          <a:xfrm>
            <a:off x="6032172" y="945475"/>
            <a:ext cx="4602018" cy="1015889"/>
          </a:xfrm>
          <a:prstGeom prst="rect">
            <a:avLst/>
          </a:prstGeom>
        </p:spPr>
      </p:pic>
      <p:sp>
        <p:nvSpPr>
          <p:cNvPr id="6" name="Pravokutnik: zaobljeni kutovi 5">
            <a:extLst>
              <a:ext uri="{FF2B5EF4-FFF2-40B4-BE49-F238E27FC236}">
                <a16:creationId xmlns:a16="http://schemas.microsoft.com/office/drawing/2014/main" id="{CB2F1435-A7E4-4CFC-A1B4-17CA24D1AC0F}"/>
              </a:ext>
            </a:extLst>
          </p:cNvPr>
          <p:cNvSpPr/>
          <p:nvPr/>
        </p:nvSpPr>
        <p:spPr>
          <a:xfrm>
            <a:off x="9451875" y="1385794"/>
            <a:ext cx="403412" cy="324461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: zaobljeni kutovi 7">
            <a:extLst>
              <a:ext uri="{FF2B5EF4-FFF2-40B4-BE49-F238E27FC236}">
                <a16:creationId xmlns:a16="http://schemas.microsoft.com/office/drawing/2014/main" id="{B13086B2-F4FD-4AEA-A61C-99F98C8EE415}"/>
              </a:ext>
            </a:extLst>
          </p:cNvPr>
          <p:cNvSpPr/>
          <p:nvPr/>
        </p:nvSpPr>
        <p:spPr>
          <a:xfrm>
            <a:off x="3407995" y="4150695"/>
            <a:ext cx="403412" cy="32273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6539A050-7EB2-4B08-B9EC-1FF795CBDEB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93" t="48293" r="57139" b="-4416"/>
          <a:stretch/>
        </p:blipFill>
        <p:spPr>
          <a:xfrm>
            <a:off x="6096000" y="1876085"/>
            <a:ext cx="3401059" cy="792360"/>
          </a:xfrm>
          <a:prstGeom prst="rect">
            <a:avLst/>
          </a:prstGeom>
        </p:spPr>
      </p:pic>
      <p:sp>
        <p:nvSpPr>
          <p:cNvPr id="10" name="Pravokutnik: zaobljeni kutovi 9">
            <a:extLst>
              <a:ext uri="{FF2B5EF4-FFF2-40B4-BE49-F238E27FC236}">
                <a16:creationId xmlns:a16="http://schemas.microsoft.com/office/drawing/2014/main" id="{788F9B05-E3DA-402C-B4E1-FEF5390226D4}"/>
              </a:ext>
            </a:extLst>
          </p:cNvPr>
          <p:cNvSpPr/>
          <p:nvPr/>
        </p:nvSpPr>
        <p:spPr>
          <a:xfrm>
            <a:off x="7512548" y="2172271"/>
            <a:ext cx="403412" cy="334244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0B4C43C8-4B1B-44C4-BE57-6081B3D9476D}"/>
              </a:ext>
            </a:extLst>
          </p:cNvPr>
          <p:cNvSpPr txBox="1"/>
          <p:nvPr/>
        </p:nvSpPr>
        <p:spPr>
          <a:xfrm>
            <a:off x="10632141" y="1272988"/>
            <a:ext cx="116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latin typeface="Agency FB" panose="020B0503020202020204" pitchFamily="34" charset="0"/>
              </a:rPr>
              <a:t>A[ 7 ] = 2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991DFB47-233F-477D-BAB0-DF42CFA1EADC}"/>
              </a:ext>
            </a:extLst>
          </p:cNvPr>
          <p:cNvSpPr txBox="1"/>
          <p:nvPr/>
        </p:nvSpPr>
        <p:spPr>
          <a:xfrm>
            <a:off x="9534958" y="2107477"/>
            <a:ext cx="116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latin typeface="Agency FB" panose="020B0503020202020204" pitchFamily="34" charset="0"/>
              </a:rPr>
              <a:t>C[ 2 ] = 4</a:t>
            </a:r>
          </a:p>
        </p:txBody>
      </p:sp>
      <p:sp>
        <p:nvSpPr>
          <p:cNvPr id="13" name="Pravokutnik: zaobljeni kutovi 12">
            <a:extLst>
              <a:ext uri="{FF2B5EF4-FFF2-40B4-BE49-F238E27FC236}">
                <a16:creationId xmlns:a16="http://schemas.microsoft.com/office/drawing/2014/main" id="{70F3D689-5D7B-406E-93E1-C12C10EB67E2}"/>
              </a:ext>
            </a:extLst>
          </p:cNvPr>
          <p:cNvSpPr/>
          <p:nvPr/>
        </p:nvSpPr>
        <p:spPr>
          <a:xfrm>
            <a:off x="3811407" y="3505580"/>
            <a:ext cx="403412" cy="32273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7631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ED09D0AC-BCB3-49FD-86FE-DC92C4A915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2929" y="3203237"/>
            <a:ext cx="7586813" cy="1315048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4F395F67-64AD-46C3-972D-17B2BAAF20B1}"/>
              </a:ext>
            </a:extLst>
          </p:cNvPr>
          <p:cNvSpPr txBox="1"/>
          <p:nvPr/>
        </p:nvSpPr>
        <p:spPr>
          <a:xfrm>
            <a:off x="896471" y="879532"/>
            <a:ext cx="47064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/>
              <a:t>for j = n to 1</a:t>
            </a:r>
          </a:p>
          <a:p>
            <a:r>
              <a:rPr lang="hr-HR" sz="2400" b="1" dirty="0"/>
              <a:t>	B[ C[ A[ j ] ] ] = A[ j ]</a:t>
            </a:r>
          </a:p>
          <a:p>
            <a:r>
              <a:rPr lang="hr-HR" sz="2400" b="1" dirty="0"/>
              <a:t>	C[ A[ j ] ] = C[ A[ j ] ] -1</a:t>
            </a:r>
          </a:p>
          <a:p>
            <a:endParaRPr lang="hr-HR" dirty="0"/>
          </a:p>
        </p:txBody>
      </p:sp>
      <p:pic>
        <p:nvPicPr>
          <p:cNvPr id="5" name="Rezervirano mjesto sadržaja 8">
            <a:extLst>
              <a:ext uri="{FF2B5EF4-FFF2-40B4-BE49-F238E27FC236}">
                <a16:creationId xmlns:a16="http://schemas.microsoft.com/office/drawing/2014/main" id="{94803E08-6203-471A-9357-F8C755678E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100" r="37420" b="44955"/>
          <a:stretch/>
        </p:blipFill>
        <p:spPr>
          <a:xfrm>
            <a:off x="6032172" y="945475"/>
            <a:ext cx="4602018" cy="1015889"/>
          </a:xfrm>
          <a:prstGeom prst="rect">
            <a:avLst/>
          </a:prstGeom>
        </p:spPr>
      </p:pic>
      <p:sp>
        <p:nvSpPr>
          <p:cNvPr id="6" name="Pravokutnik: zaobljeni kutovi 5">
            <a:extLst>
              <a:ext uri="{FF2B5EF4-FFF2-40B4-BE49-F238E27FC236}">
                <a16:creationId xmlns:a16="http://schemas.microsoft.com/office/drawing/2014/main" id="{CB2F1435-A7E4-4CFC-A1B4-17CA24D1AC0F}"/>
              </a:ext>
            </a:extLst>
          </p:cNvPr>
          <p:cNvSpPr/>
          <p:nvPr/>
        </p:nvSpPr>
        <p:spPr>
          <a:xfrm>
            <a:off x="8934498" y="1356359"/>
            <a:ext cx="403412" cy="324461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: zaobljeni kutovi 7">
            <a:extLst>
              <a:ext uri="{FF2B5EF4-FFF2-40B4-BE49-F238E27FC236}">
                <a16:creationId xmlns:a16="http://schemas.microsoft.com/office/drawing/2014/main" id="{B13086B2-F4FD-4AEA-A61C-99F98C8EE415}"/>
              </a:ext>
            </a:extLst>
          </p:cNvPr>
          <p:cNvSpPr/>
          <p:nvPr/>
        </p:nvSpPr>
        <p:spPr>
          <a:xfrm>
            <a:off x="4582371" y="4123800"/>
            <a:ext cx="403412" cy="32273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6539A050-7EB2-4B08-B9EC-1FF795CBDEB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6921" r="58350"/>
          <a:stretch/>
        </p:blipFill>
        <p:spPr>
          <a:xfrm>
            <a:off x="6032172" y="1847840"/>
            <a:ext cx="3373055" cy="725961"/>
          </a:xfrm>
          <a:prstGeom prst="rect">
            <a:avLst/>
          </a:prstGeom>
        </p:spPr>
      </p:pic>
      <p:sp>
        <p:nvSpPr>
          <p:cNvPr id="10" name="Pravokutnik: zaobljeni kutovi 9">
            <a:extLst>
              <a:ext uri="{FF2B5EF4-FFF2-40B4-BE49-F238E27FC236}">
                <a16:creationId xmlns:a16="http://schemas.microsoft.com/office/drawing/2014/main" id="{788F9B05-E3DA-402C-B4E1-FEF5390226D4}"/>
              </a:ext>
            </a:extLst>
          </p:cNvPr>
          <p:cNvSpPr/>
          <p:nvPr/>
        </p:nvSpPr>
        <p:spPr>
          <a:xfrm>
            <a:off x="8876352" y="2175410"/>
            <a:ext cx="403412" cy="334244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0B4C43C8-4B1B-44C4-BE57-6081B3D9476D}"/>
              </a:ext>
            </a:extLst>
          </p:cNvPr>
          <p:cNvSpPr txBox="1"/>
          <p:nvPr/>
        </p:nvSpPr>
        <p:spPr>
          <a:xfrm>
            <a:off x="10632141" y="1272988"/>
            <a:ext cx="116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latin typeface="Agency FB" panose="020B0503020202020204" pitchFamily="34" charset="0"/>
              </a:rPr>
              <a:t>A[ 6 ] = 5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991DFB47-233F-477D-BAB0-DF42CFA1EADC}"/>
              </a:ext>
            </a:extLst>
          </p:cNvPr>
          <p:cNvSpPr txBox="1"/>
          <p:nvPr/>
        </p:nvSpPr>
        <p:spPr>
          <a:xfrm>
            <a:off x="9534958" y="2107477"/>
            <a:ext cx="116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latin typeface="Agency FB" panose="020B0503020202020204" pitchFamily="34" charset="0"/>
              </a:rPr>
              <a:t>C[ 5 ] = 8</a:t>
            </a:r>
          </a:p>
        </p:txBody>
      </p:sp>
      <p:sp>
        <p:nvSpPr>
          <p:cNvPr id="13" name="Pravokutnik: zaobljeni kutovi 12">
            <a:extLst>
              <a:ext uri="{FF2B5EF4-FFF2-40B4-BE49-F238E27FC236}">
                <a16:creationId xmlns:a16="http://schemas.microsoft.com/office/drawing/2014/main" id="{70F3D689-5D7B-406E-93E1-C12C10EB67E2}"/>
              </a:ext>
            </a:extLst>
          </p:cNvPr>
          <p:cNvSpPr/>
          <p:nvPr/>
        </p:nvSpPr>
        <p:spPr>
          <a:xfrm>
            <a:off x="5456762" y="3538031"/>
            <a:ext cx="403412" cy="32273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8583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ED09D0AC-BCB3-49FD-86FE-DC92C4A915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7416" y="3257026"/>
            <a:ext cx="7635015" cy="1359798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4F395F67-64AD-46C3-972D-17B2BAAF20B1}"/>
              </a:ext>
            </a:extLst>
          </p:cNvPr>
          <p:cNvSpPr txBox="1"/>
          <p:nvPr/>
        </p:nvSpPr>
        <p:spPr>
          <a:xfrm>
            <a:off x="806825" y="879532"/>
            <a:ext cx="48857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/>
              <a:t>for j = n to 1</a:t>
            </a:r>
          </a:p>
          <a:p>
            <a:r>
              <a:rPr lang="hr-HR" sz="2400" b="1" dirty="0"/>
              <a:t>	B[ C[ A[ j ] ] ] = A[ j ]</a:t>
            </a:r>
          </a:p>
          <a:p>
            <a:r>
              <a:rPr lang="hr-HR" sz="2400" b="1" dirty="0"/>
              <a:t>	C[ A[ j ] ] = C[ A[ j ] ] -1</a:t>
            </a:r>
          </a:p>
          <a:p>
            <a:endParaRPr lang="hr-HR" dirty="0"/>
          </a:p>
        </p:txBody>
      </p:sp>
      <p:pic>
        <p:nvPicPr>
          <p:cNvPr id="5" name="Rezervirano mjesto sadržaja 8">
            <a:extLst>
              <a:ext uri="{FF2B5EF4-FFF2-40B4-BE49-F238E27FC236}">
                <a16:creationId xmlns:a16="http://schemas.microsoft.com/office/drawing/2014/main" id="{94803E08-6203-471A-9357-F8C755678E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100" r="37420" b="44955"/>
          <a:stretch/>
        </p:blipFill>
        <p:spPr>
          <a:xfrm>
            <a:off x="6032172" y="927803"/>
            <a:ext cx="4602018" cy="1015889"/>
          </a:xfrm>
          <a:prstGeom prst="rect">
            <a:avLst/>
          </a:prstGeom>
        </p:spPr>
      </p:pic>
      <p:sp>
        <p:nvSpPr>
          <p:cNvPr id="6" name="Pravokutnik: zaobljeni kutovi 5">
            <a:extLst>
              <a:ext uri="{FF2B5EF4-FFF2-40B4-BE49-F238E27FC236}">
                <a16:creationId xmlns:a16="http://schemas.microsoft.com/office/drawing/2014/main" id="{CB2F1435-A7E4-4CFC-A1B4-17CA24D1AC0F}"/>
              </a:ext>
            </a:extLst>
          </p:cNvPr>
          <p:cNvSpPr/>
          <p:nvPr/>
        </p:nvSpPr>
        <p:spPr>
          <a:xfrm>
            <a:off x="8472940" y="1366194"/>
            <a:ext cx="403412" cy="324461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: zaobljeni kutovi 7">
            <a:extLst>
              <a:ext uri="{FF2B5EF4-FFF2-40B4-BE49-F238E27FC236}">
                <a16:creationId xmlns:a16="http://schemas.microsoft.com/office/drawing/2014/main" id="{B13086B2-F4FD-4AEA-A61C-99F98C8EE415}"/>
              </a:ext>
            </a:extLst>
          </p:cNvPr>
          <p:cNvSpPr/>
          <p:nvPr/>
        </p:nvSpPr>
        <p:spPr>
          <a:xfrm>
            <a:off x="3063185" y="4165820"/>
            <a:ext cx="403412" cy="32273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6539A050-7EB2-4B08-B9EC-1FF795CBDEB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1569" r="57179" b="-1111"/>
          <a:stretch/>
        </p:blipFill>
        <p:spPr>
          <a:xfrm>
            <a:off x="6117116" y="1876205"/>
            <a:ext cx="3438958" cy="689653"/>
          </a:xfrm>
          <a:prstGeom prst="rect">
            <a:avLst/>
          </a:prstGeom>
        </p:spPr>
      </p:pic>
      <p:sp>
        <p:nvSpPr>
          <p:cNvPr id="10" name="Pravokutnik: zaobljeni kutovi 9">
            <a:extLst>
              <a:ext uri="{FF2B5EF4-FFF2-40B4-BE49-F238E27FC236}">
                <a16:creationId xmlns:a16="http://schemas.microsoft.com/office/drawing/2014/main" id="{788F9B05-E3DA-402C-B4E1-FEF5390226D4}"/>
              </a:ext>
            </a:extLst>
          </p:cNvPr>
          <p:cNvSpPr/>
          <p:nvPr/>
        </p:nvSpPr>
        <p:spPr>
          <a:xfrm>
            <a:off x="7091081" y="2142565"/>
            <a:ext cx="397033" cy="334244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0B4C43C8-4B1B-44C4-BE57-6081B3D9476D}"/>
              </a:ext>
            </a:extLst>
          </p:cNvPr>
          <p:cNvSpPr txBox="1"/>
          <p:nvPr/>
        </p:nvSpPr>
        <p:spPr>
          <a:xfrm>
            <a:off x="10632141" y="1272988"/>
            <a:ext cx="116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latin typeface="Agency FB" panose="020B0503020202020204" pitchFamily="34" charset="0"/>
              </a:rPr>
              <a:t>A[ 5 ] = 1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991DFB47-233F-477D-BAB0-DF42CFA1EADC}"/>
              </a:ext>
            </a:extLst>
          </p:cNvPr>
          <p:cNvSpPr txBox="1"/>
          <p:nvPr/>
        </p:nvSpPr>
        <p:spPr>
          <a:xfrm>
            <a:off x="9534958" y="2107477"/>
            <a:ext cx="116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latin typeface="Agency FB" panose="020B0503020202020204" pitchFamily="34" charset="0"/>
              </a:rPr>
              <a:t>C[ 1 ] = 3</a:t>
            </a:r>
          </a:p>
        </p:txBody>
      </p:sp>
      <p:sp>
        <p:nvSpPr>
          <p:cNvPr id="13" name="Pravokutnik: zaobljeni kutovi 12">
            <a:extLst>
              <a:ext uri="{FF2B5EF4-FFF2-40B4-BE49-F238E27FC236}">
                <a16:creationId xmlns:a16="http://schemas.microsoft.com/office/drawing/2014/main" id="{70F3D689-5D7B-406E-93E1-C12C10EB67E2}"/>
              </a:ext>
            </a:extLst>
          </p:cNvPr>
          <p:cNvSpPr/>
          <p:nvPr/>
        </p:nvSpPr>
        <p:spPr>
          <a:xfrm>
            <a:off x="3466597" y="3550058"/>
            <a:ext cx="403412" cy="32273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4051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7D78BC-5565-42C1-9EB3-B9B262819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1C75DCB4-9477-4F94-9B17-F2033E4306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241" y="1918893"/>
            <a:ext cx="7528256" cy="4147303"/>
          </a:xfrm>
        </p:spPr>
      </p:pic>
      <p:sp>
        <p:nvSpPr>
          <p:cNvPr id="7" name="Pravokutnik: zaobljeni kutovi 6">
            <a:extLst>
              <a:ext uri="{FF2B5EF4-FFF2-40B4-BE49-F238E27FC236}">
                <a16:creationId xmlns:a16="http://schemas.microsoft.com/office/drawing/2014/main" id="{88905EA2-F3BB-49AF-914F-237ADE078EF9}"/>
              </a:ext>
            </a:extLst>
          </p:cNvPr>
          <p:cNvSpPr/>
          <p:nvPr/>
        </p:nvSpPr>
        <p:spPr>
          <a:xfrm>
            <a:off x="2143241" y="5181600"/>
            <a:ext cx="4481677" cy="466165"/>
          </a:xfrm>
          <a:prstGeom prst="round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5814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8A8D75-3C3E-416D-BE95-81995F09D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implementacija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AEB97C75-BE2E-49E7-B52B-191D58BEE4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6795" y="1885388"/>
            <a:ext cx="6558410" cy="4847105"/>
          </a:xfrm>
        </p:spPr>
      </p:pic>
    </p:spTree>
    <p:extLst>
      <p:ext uri="{BB962C8B-B14F-4D97-AF65-F5344CB8AC3E}">
        <p14:creationId xmlns:p14="http://schemas.microsoft.com/office/powerpoint/2010/main" val="1459793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86CC75-7EC8-4B3D-91D1-788359CB5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Counting sort – teorijska analiza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3E74FCFD-760B-42DA-BCE0-0CD263F26A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r-HR" sz="2000" dirty="0"/>
                  <a:t>algoritam se sastoji od 4 zasebne for – petlje</a:t>
                </a:r>
              </a:p>
              <a:p>
                <a:endParaRPr lang="hr-HR" sz="2000" dirty="0"/>
              </a:p>
              <a:p>
                <a:r>
                  <a:rPr lang="hr-HR" sz="2000" dirty="0"/>
                  <a:t>dvije su složenosti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hr-HR" sz="20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θ</m:t>
                    </m:r>
                    <m:r>
                      <a:rPr lang="hr-HR" sz="2000" b="1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hr-HR" sz="20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𝒌</m:t>
                    </m:r>
                    <m:r>
                      <a:rPr lang="hr-HR" sz="20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hr-HR" sz="2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i dvije su složenosti</a:t>
                </a:r>
                <a:r>
                  <a:rPr lang="hr-HR" sz="2000" b="1" dirty="0"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hr-HR" sz="20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θ</m:t>
                    </m:r>
                    <m:r>
                      <a:rPr lang="hr-HR" sz="2000" b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hr-HR" sz="20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𝒏</m:t>
                    </m:r>
                    <m:r>
                      <a:rPr lang="hr-HR" sz="20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hr-HR" sz="2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endParaRPr lang="hr-HR" sz="20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hr-HR" sz="20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hr-HR" sz="2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ukupno algoritam ima složenost </a:t>
                </a:r>
                <a:r>
                  <a:rPr lang="hr-HR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θ</a:t>
                </a:r>
                <a14:m>
                  <m:oMath xmlns:m="http://schemas.openxmlformats.org/officeDocument/2006/math">
                    <m:r>
                      <a:rPr lang="hr-HR" sz="2000" b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hr-HR" sz="20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𝒏</m:t>
                    </m:r>
                    <m:r>
                      <a:rPr lang="hr-HR" sz="20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hr-HR" sz="20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𝒌</m:t>
                    </m:r>
                    <m:r>
                      <a:rPr lang="hr-HR" sz="20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hr-HR" sz="2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endParaRPr lang="hr-HR" sz="20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hr-HR" sz="20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hr-HR" sz="2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izvršava se u linearnom vremenu</a:t>
                </a:r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3E74FCFD-760B-42DA-BCE0-0CD263F26A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7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Rezervirano mjesto sadržaja 6">
            <a:extLst>
              <a:ext uri="{FF2B5EF4-FFF2-40B4-BE49-F238E27FC236}">
                <a16:creationId xmlns:a16="http://schemas.microsoft.com/office/drawing/2014/main" id="{4E7220C0-FBB3-4115-BBB9-6B079EC5A2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5877" y="1885389"/>
            <a:ext cx="4207963" cy="4839157"/>
          </a:xfrm>
          <a:prstGeom prst="rect">
            <a:avLst/>
          </a:prstGeom>
        </p:spPr>
      </p:pic>
      <p:sp>
        <p:nvSpPr>
          <p:cNvPr id="5" name="Pravokutnik: zaobljeni kutovi 4">
            <a:extLst>
              <a:ext uri="{FF2B5EF4-FFF2-40B4-BE49-F238E27FC236}">
                <a16:creationId xmlns:a16="http://schemas.microsoft.com/office/drawing/2014/main" id="{5A3ADE27-BA5F-4536-A94A-C25E48FAB8E0}"/>
              </a:ext>
            </a:extLst>
          </p:cNvPr>
          <p:cNvSpPr/>
          <p:nvPr/>
        </p:nvSpPr>
        <p:spPr>
          <a:xfrm>
            <a:off x="7584141" y="2707341"/>
            <a:ext cx="1550894" cy="769283"/>
          </a:xfrm>
          <a:prstGeom prst="round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avokutnik: zaobljeni kutovi 5">
            <a:extLst>
              <a:ext uri="{FF2B5EF4-FFF2-40B4-BE49-F238E27FC236}">
                <a16:creationId xmlns:a16="http://schemas.microsoft.com/office/drawing/2014/main" id="{153BE649-514E-46F5-A40C-5C3B69BBE733}"/>
              </a:ext>
            </a:extLst>
          </p:cNvPr>
          <p:cNvSpPr/>
          <p:nvPr/>
        </p:nvSpPr>
        <p:spPr>
          <a:xfrm>
            <a:off x="7584141" y="4316858"/>
            <a:ext cx="2384611" cy="739236"/>
          </a:xfrm>
          <a:prstGeom prst="round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Pravokutnik: zaobljeni kutovi 6">
            <a:extLst>
              <a:ext uri="{FF2B5EF4-FFF2-40B4-BE49-F238E27FC236}">
                <a16:creationId xmlns:a16="http://schemas.microsoft.com/office/drawing/2014/main" id="{DABFADFB-A9E3-4AC8-9358-7C1E7AFA412A}"/>
              </a:ext>
            </a:extLst>
          </p:cNvPr>
          <p:cNvSpPr/>
          <p:nvPr/>
        </p:nvSpPr>
        <p:spPr>
          <a:xfrm>
            <a:off x="7584141" y="3510034"/>
            <a:ext cx="2474258" cy="77341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: zaobljeni kutovi 7">
            <a:extLst>
              <a:ext uri="{FF2B5EF4-FFF2-40B4-BE49-F238E27FC236}">
                <a16:creationId xmlns:a16="http://schemas.microsoft.com/office/drawing/2014/main" id="{C295083A-719D-448E-B1D4-7A658150504D}"/>
              </a:ext>
            </a:extLst>
          </p:cNvPr>
          <p:cNvSpPr/>
          <p:nvPr/>
        </p:nvSpPr>
        <p:spPr>
          <a:xfrm>
            <a:off x="7584141" y="5089504"/>
            <a:ext cx="2474258" cy="106440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5151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23CCC4-F0D3-4C81-A34D-6457C51F3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Counting sort – empirijska analiza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8D33B17-66C2-4480-8FA5-EAEC1511D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mjerenje provodimo na računalu sa sljedećim specifikacijama:</a:t>
            </a:r>
          </a:p>
          <a:p>
            <a:r>
              <a:rPr lang="pt-BR" sz="2000" dirty="0"/>
              <a:t>CPU Intel(R) Core(TM) i7-8550U CPU @ 1.80GHz</a:t>
            </a:r>
          </a:p>
          <a:p>
            <a:r>
              <a:rPr lang="en-US" sz="2000" dirty="0"/>
              <a:t>Installed Physical Memory (RAM) 8.00 GB</a:t>
            </a:r>
            <a:endParaRPr lang="hr-HR" sz="2000" dirty="0"/>
          </a:p>
          <a:p>
            <a:endParaRPr lang="hr-HR" sz="2000" dirty="0"/>
          </a:p>
          <a:p>
            <a:r>
              <a:rPr lang="hr-HR" sz="2000" dirty="0"/>
              <a:t>mjerimo vrijeme izvođenja algoritma za nizove duljina 10 000, 20 000, …, 100 000</a:t>
            </a:r>
          </a:p>
          <a:p>
            <a:r>
              <a:rPr lang="hr-HR" sz="2000" dirty="0"/>
              <a:t>uz duljinu niza </a:t>
            </a:r>
            <a:r>
              <a:rPr lang="hr-HR" sz="2000" b="1" dirty="0"/>
              <a:t>n</a:t>
            </a:r>
            <a:r>
              <a:rPr lang="hr-HR" sz="2000" dirty="0"/>
              <a:t>, varirat ćemo i najveću vrijednost elemenata niza </a:t>
            </a:r>
            <a:r>
              <a:rPr lang="hr-HR" sz="2000" b="1" dirty="0"/>
              <a:t>k</a:t>
            </a:r>
          </a:p>
          <a:p>
            <a:r>
              <a:rPr lang="hr-HR" sz="2000" dirty="0"/>
              <a:t>elementi niza će biti nasumično poredani brojevi od 0 do k</a:t>
            </a:r>
          </a:p>
          <a:p>
            <a:r>
              <a:rPr lang="hr-HR" sz="2000" dirty="0"/>
              <a:t>svako mjerenje ćemo ponoviti 10 puta i izračunati prosječno vrijeme (</a:t>
            </a:r>
            <a:r>
              <a:rPr lang="hr-HR" sz="2000"/>
              <a:t>u sekundama)</a:t>
            </a:r>
            <a:endParaRPr lang="hr-HR" sz="2000" dirty="0"/>
          </a:p>
          <a:p>
            <a:endParaRPr lang="hr-HR" sz="2000" dirty="0"/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8645715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DE542C-32B7-4AC0-A4EC-8407902FA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Usporedba brzine izvođenja za različite k</a:t>
            </a:r>
          </a:p>
        </p:txBody>
      </p:sp>
      <p:pic>
        <p:nvPicPr>
          <p:cNvPr id="9" name="Rezervirano mjesto sadržaja 8">
            <a:extLst>
              <a:ext uri="{FF2B5EF4-FFF2-40B4-BE49-F238E27FC236}">
                <a16:creationId xmlns:a16="http://schemas.microsoft.com/office/drawing/2014/main" id="{46B2929B-3726-4E60-BD91-7B68CB48AE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8424" y="1798073"/>
            <a:ext cx="7512424" cy="4798685"/>
          </a:xfrm>
        </p:spPr>
      </p:pic>
    </p:spTree>
    <p:extLst>
      <p:ext uri="{BB962C8B-B14F-4D97-AF65-F5344CB8AC3E}">
        <p14:creationId xmlns:p14="http://schemas.microsoft.com/office/powerpoint/2010/main" val="6520591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5E7DF7-1B36-4EB1-B4F0-5FA074224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Usporedba brzine izvođenja za različite k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4BBBB077-1667-4C45-934E-B59D80D6EF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7682" y="1858495"/>
            <a:ext cx="8200512" cy="4927788"/>
          </a:xfrm>
        </p:spPr>
      </p:pic>
    </p:spTree>
    <p:extLst>
      <p:ext uri="{BB962C8B-B14F-4D97-AF65-F5344CB8AC3E}">
        <p14:creationId xmlns:p14="http://schemas.microsoft.com/office/powerpoint/2010/main" val="332195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C6D097-DF3A-477E-98D1-80829239A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Counting sort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1EE02D6-8286-412D-AF4D-107956E18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48586"/>
          </a:xfrm>
        </p:spPr>
        <p:txBody>
          <a:bodyPr>
            <a:normAutofit/>
          </a:bodyPr>
          <a:lstStyle/>
          <a:p>
            <a:r>
              <a:rPr lang="hr-HR" sz="2000" dirty="0"/>
              <a:t>algoritam za sortiranje prirodnih brojeva</a:t>
            </a:r>
          </a:p>
          <a:p>
            <a:r>
              <a:rPr lang="pl-PL" sz="2000" dirty="0"/>
              <a:t>pretpostavlja da je svaki od </a:t>
            </a:r>
            <a:r>
              <a:rPr lang="hr-HR" sz="2000" dirty="0"/>
              <a:t>n elemenata ulaznog niza prirodni broj između 0 i k, gdje je k neki prirodni broj</a:t>
            </a:r>
          </a:p>
          <a:p>
            <a:r>
              <a:rPr lang="hr-HR" sz="2000" dirty="0"/>
              <a:t>za svaki element x ulaznog niza, algoritam prvo odredi koliko je elemenata niza manje </a:t>
            </a:r>
            <a:r>
              <a:rPr lang="pl-PL" sz="2000" dirty="0"/>
              <a:t>ili jednako x</a:t>
            </a:r>
          </a:p>
          <a:p>
            <a:r>
              <a:rPr lang="pl-PL" sz="2000" dirty="0"/>
              <a:t>na osnovu toga smjesti x na njegovu pravu poziciju u sortiranom </a:t>
            </a:r>
            <a:r>
              <a:rPr lang="hr-HR" sz="2000" dirty="0"/>
              <a:t>nizu</a:t>
            </a:r>
          </a:p>
          <a:p>
            <a:r>
              <a:rPr lang="hr-HR" sz="2000" dirty="0"/>
              <a:t>ima linearnu složenost</a:t>
            </a:r>
          </a:p>
          <a:p>
            <a:r>
              <a:rPr lang="hr-HR" sz="2000" dirty="0"/>
              <a:t>stabilan je</a:t>
            </a:r>
          </a:p>
          <a:p>
            <a:r>
              <a:rPr lang="hr-HR" sz="2000" dirty="0"/>
              <a:t>koristi dodatnu memoriju</a:t>
            </a:r>
          </a:p>
        </p:txBody>
      </p:sp>
    </p:spTree>
    <p:extLst>
      <p:ext uri="{BB962C8B-B14F-4D97-AF65-F5344CB8AC3E}">
        <p14:creationId xmlns:p14="http://schemas.microsoft.com/office/powerpoint/2010/main" val="24406450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0CB567-BDFD-4FBB-A6EB-ECFAFEAC9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Counting sort – empirijska analiza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69623CE7-AC83-4DAF-AB72-B34CCE80FE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r-HR" sz="2000" dirty="0"/>
                  <a:t>najefikasniji je kad</a:t>
                </a:r>
                <a:r>
                  <a:rPr lang="hr-HR" dirty="0"/>
                  <a:t>:</a:t>
                </a:r>
              </a:p>
              <a:p>
                <a:pPr lvl="1"/>
                <a:r>
                  <a:rPr lang="hr-HR" sz="2000" dirty="0"/>
                  <a:t>je </a:t>
                </a:r>
                <a:r>
                  <a:rPr lang="hr-HR" sz="2000" b="1" dirty="0"/>
                  <a:t>k</a:t>
                </a:r>
                <a:r>
                  <a:rPr lang="hr-HR" sz="2000" dirty="0"/>
                  <a:t> relativno malen u odnosu na </a:t>
                </a:r>
                <a:r>
                  <a:rPr lang="hr-HR" sz="2000" b="1" dirty="0"/>
                  <a:t>n</a:t>
                </a:r>
              </a:p>
              <a:p>
                <a:pPr lvl="1"/>
                <a:r>
                  <a:rPr lang="hr-HR" sz="2000" b="1" dirty="0"/>
                  <a:t>k</a:t>
                </a:r>
                <a:r>
                  <a:rPr lang="hr-HR" sz="2000" dirty="0"/>
                  <a:t> ovisi linearno ili sublinearno o </a:t>
                </a:r>
                <a:r>
                  <a:rPr lang="hr-HR" sz="2000" b="1" dirty="0"/>
                  <a:t>n</a:t>
                </a:r>
                <a:r>
                  <a:rPr lang="hr-HR" sz="2000" dirty="0"/>
                  <a:t> </a:t>
                </a:r>
                <a:r>
                  <a:rPr lang="hr-HR" sz="2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→ </a:t>
                </a:r>
                <a:r>
                  <a:rPr lang="hr-HR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k</a:t>
                </a:r>
                <a:r>
                  <a:rPr lang="hr-HR" sz="2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raste sporije od linearnog rasta kad </a:t>
                </a:r>
                <a:r>
                  <a:rPr lang="hr-HR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n</a:t>
                </a:r>
                <a:r>
                  <a:rPr lang="hr-HR" sz="2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raste</a:t>
                </a:r>
              </a:p>
              <a:p>
                <a:r>
                  <a:rPr lang="hr-HR" sz="2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za takve </a:t>
                </a:r>
                <a:r>
                  <a:rPr lang="hr-HR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k</a:t>
                </a:r>
                <a:r>
                  <a:rPr lang="hr-HR" sz="2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𝑘</m:t>
                    </m:r>
                    <m:r>
                      <a:rPr lang="hr-H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∈</m:t>
                    </m:r>
                    <m:r>
                      <a:rPr lang="hr-HR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𝑂</m:t>
                    </m:r>
                    <m:d>
                      <m:dPr>
                        <m:ctrlPr>
                          <a:rPr lang="hr-HR" sz="20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𝑛</m:t>
                        </m:r>
                      </m:e>
                    </m:d>
                    <m:r>
                      <a:rPr lang="hr-HR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,</m:t>
                    </m:r>
                  </m:oMath>
                </a14:m>
                <a:r>
                  <a:rPr lang="hr-HR" sz="2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je ukupna složenost cijelog algoritma </a:t>
                </a:r>
                <a14:m>
                  <m:oMath xmlns:m="http://schemas.openxmlformats.org/officeDocument/2006/math">
                    <m:r>
                      <a:rPr lang="el-GR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𝜽</m:t>
                    </m:r>
                    <m:r>
                      <a:rPr lang="hr-HR" sz="20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hr-HR" sz="20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𝒏</m:t>
                    </m:r>
                    <m:r>
                      <a:rPr lang="hr-HR" sz="20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hr-HR" sz="2000" b="1" dirty="0"/>
              </a:p>
              <a:p>
                <a:endParaRPr lang="hr-HR" dirty="0"/>
              </a:p>
            </p:txBody>
          </p:sp>
        </mc:Choice>
        <mc:Fallback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69623CE7-AC83-4DAF-AB72-B34CCE80FE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7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72709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4CE07B-F6F8-42FE-A701-A49E7F337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Klasični sort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F4591E7F-3DF8-4343-813A-D71C2D49F7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r-HR" sz="2000" dirty="0"/>
                  <a:t>za sve i, j td. i &lt; j, uspoređuje A[ i ] i A[ j ]</a:t>
                </a:r>
              </a:p>
              <a:p>
                <a:r>
                  <a:rPr lang="hr-HR" sz="2000" dirty="0"/>
                  <a:t>ako je A[ i ] &gt; A[ j ], zamijeni ih</a:t>
                </a:r>
              </a:p>
              <a:p>
                <a:endParaRPr lang="hr-HR" sz="2000" dirty="0"/>
              </a:p>
              <a:p>
                <a:r>
                  <a:rPr lang="hr-HR" sz="2000" dirty="0"/>
                  <a:t>složenosti </a:t>
                </a:r>
                <a14:m>
                  <m:oMath xmlns:m="http://schemas.openxmlformats.org/officeDocument/2006/math">
                    <m:r>
                      <a:rPr lang="hr-HR" sz="2000" b="1" i="0" smtClean="0">
                        <a:latin typeface="Cambria Math" panose="02040503050406030204" pitchFamily="18" charset="0"/>
                      </a:rPr>
                      <m:t>𝐎</m:t>
                    </m:r>
                    <m:r>
                      <a:rPr lang="hr-HR" sz="2000" b="1" i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hr-HR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hr-HR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hr-HR" sz="20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hr-HR" sz="2000" b="1" dirty="0"/>
              </a:p>
              <a:p>
                <a:r>
                  <a:rPr lang="hr-HR" sz="2000" dirty="0"/>
                  <a:t>nije stabilan</a:t>
                </a:r>
              </a:p>
              <a:p>
                <a:r>
                  <a:rPr lang="hr-HR" sz="2000" dirty="0"/>
                  <a:t>ne koristi dodatnu memoriju</a:t>
                </a:r>
              </a:p>
              <a:p>
                <a:endParaRPr lang="hr-HR" b="1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F4591E7F-3DF8-4343-813A-D71C2D49F7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7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Slika 7">
            <a:extLst>
              <a:ext uri="{FF2B5EF4-FFF2-40B4-BE49-F238E27FC236}">
                <a16:creationId xmlns:a16="http://schemas.microsoft.com/office/drawing/2014/main" id="{2B71EE1F-2206-4305-BBBB-C835BDA98A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6706" y="2790096"/>
            <a:ext cx="5820508" cy="2203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0669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FBABC1-2CF9-44AC-B2A3-262DF6A38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usporedba counting sort i klasični sort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D73593C3-1101-49CE-8BD7-BEB3A01A07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hr-HR" sz="2000" dirty="0"/>
                  <a:t>counting sort je složenosti </a:t>
                </a:r>
                <a:r>
                  <a:rPr lang="hr-HR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θ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hr-HR" sz="2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hr-HR" sz="2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𝒏</m:t>
                        </m:r>
                        <m:r>
                          <a:rPr lang="hr-HR" sz="2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+</m:t>
                        </m:r>
                        <m:r>
                          <a:rPr lang="hr-HR" sz="2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hr-HR" sz="2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→ linearna složenost</a:t>
                </a:r>
              </a:p>
              <a:p>
                <a:r>
                  <a:rPr lang="hr-HR" sz="2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klasični sort je složenosti </a:t>
                </a:r>
                <a14:m>
                  <m:oMath xmlns:m="http://schemas.openxmlformats.org/officeDocument/2006/math">
                    <m:r>
                      <a:rPr lang="hr-HR" sz="2000" b="1">
                        <a:latin typeface="Cambria Math" panose="02040503050406030204" pitchFamily="18" charset="0"/>
                      </a:rPr>
                      <m:t>𝐎</m:t>
                    </m:r>
                    <m:r>
                      <a:rPr lang="hr-HR" sz="2000" b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hr-HR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000" b="1" i="1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hr-HR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hr-HR" sz="20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r-HR" sz="2000" b="1" dirty="0"/>
                  <a:t> </a:t>
                </a:r>
                <a:r>
                  <a:rPr lang="hr-HR" sz="2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→ kvadratna složenost</a:t>
                </a:r>
              </a:p>
              <a:p>
                <a:endParaRPr lang="hr-HR" sz="20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hr-HR" sz="2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counting sort koristi pomoćnu memoriju, klasični ne koristi</a:t>
                </a:r>
              </a:p>
              <a:p>
                <a:r>
                  <a:rPr lang="hr-HR" sz="2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counting sort je stabilan algoritam, klasični nije</a:t>
                </a:r>
              </a:p>
              <a:p>
                <a:r>
                  <a:rPr lang="hr-HR" sz="2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counting sort može sortirati samo prirodne brojeve, klasični može realne brojeve</a:t>
                </a:r>
              </a:p>
              <a:p>
                <a:endParaRPr lang="hr-HR" sz="2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hr-HR" sz="2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oba algoritma imaju poprilično jednostavnu implementaciju</a:t>
                </a:r>
                <a:endParaRPr lang="hr-HR" sz="2000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D73593C3-1101-49CE-8BD7-BEB3A01A07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76" b="-49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69138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BD3DC8-9722-45A0-AB43-B6AA45574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usporedba counting sort i klasični sort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F1D8308-84FC-4E73-B211-4E8400380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71316"/>
          </a:xfrm>
        </p:spPr>
        <p:txBody>
          <a:bodyPr>
            <a:normAutofit/>
          </a:bodyPr>
          <a:lstStyle/>
          <a:p>
            <a:r>
              <a:rPr lang="hr-HR" sz="2000" dirty="0"/>
              <a:t>usporedimo vremena izvođenja za oba algoritma</a:t>
            </a:r>
          </a:p>
          <a:p>
            <a:r>
              <a:rPr lang="hr-HR" sz="2000" dirty="0"/>
              <a:t>svako mjerenje ponavljamo 10 puta i izračunamo prosječno vrijeme, u sekundama</a:t>
            </a:r>
          </a:p>
          <a:p>
            <a:r>
              <a:rPr lang="hr-HR" sz="2000" dirty="0"/>
              <a:t>algoritmima ćemo dati nizove različitih svojstava: </a:t>
            </a:r>
          </a:p>
          <a:p>
            <a:pPr lvl="1"/>
            <a:r>
              <a:rPr lang="hr-HR" sz="2000" dirty="0"/>
              <a:t>sortirani nizovi</a:t>
            </a:r>
          </a:p>
          <a:p>
            <a:pPr lvl="1"/>
            <a:r>
              <a:rPr lang="hr-HR" sz="2000" dirty="0"/>
              <a:t>obrnuto sortirani nizovi</a:t>
            </a:r>
          </a:p>
          <a:p>
            <a:pPr lvl="1"/>
            <a:r>
              <a:rPr lang="hr-HR" sz="2000" dirty="0"/>
              <a:t>djelomično sortirani nizovi</a:t>
            </a:r>
          </a:p>
          <a:p>
            <a:pPr lvl="1"/>
            <a:r>
              <a:rPr lang="hr-HR" sz="2000" dirty="0"/>
              <a:t>nizovi nasumičnih brojeva iz skupa {0, …, n}, gdje je </a:t>
            </a:r>
            <a:r>
              <a:rPr lang="hr-HR" sz="2000" b="1" dirty="0"/>
              <a:t>n</a:t>
            </a:r>
            <a:r>
              <a:rPr lang="hr-HR" sz="2000" dirty="0"/>
              <a:t> duljina niza</a:t>
            </a:r>
          </a:p>
          <a:p>
            <a:r>
              <a:rPr lang="hr-HR" sz="2000" dirty="0"/>
              <a:t>nizovi će biti duljine 1000, 2000, …, 10 000</a:t>
            </a:r>
          </a:p>
          <a:p>
            <a:r>
              <a:rPr lang="hr-HR" sz="2000" dirty="0"/>
              <a:t>uzimamo </a:t>
            </a:r>
            <a:r>
              <a:rPr lang="hr-HR" sz="2000" b="1" dirty="0"/>
              <a:t>k </a:t>
            </a:r>
            <a:r>
              <a:rPr lang="hr-HR" sz="2000" dirty="0"/>
              <a:t>=</a:t>
            </a:r>
            <a:r>
              <a:rPr lang="hr-HR" sz="2000" b="1" dirty="0"/>
              <a:t> n</a:t>
            </a:r>
          </a:p>
          <a:p>
            <a:r>
              <a:rPr lang="hr-HR" sz="2000" dirty="0"/>
              <a:t>pomoću Python programa ćemo aproksimirati dobivene podatke za klasični sort nekim polinomom</a:t>
            </a:r>
          </a:p>
          <a:p>
            <a:endParaRPr lang="hr-HR" sz="2200" b="1" dirty="0"/>
          </a:p>
        </p:txBody>
      </p:sp>
    </p:spTree>
    <p:extLst>
      <p:ext uri="{BB962C8B-B14F-4D97-AF65-F5344CB8AC3E}">
        <p14:creationId xmlns:p14="http://schemas.microsoft.com/office/powerpoint/2010/main" val="18996642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2505A3-6B33-46AE-9F45-1A3320653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sortirani nizovi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396B9A75-9AAE-4A2B-89B5-BAEDDEF4EB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2738" y="1846620"/>
            <a:ext cx="8246524" cy="4730425"/>
          </a:xfrm>
        </p:spPr>
      </p:pic>
    </p:spTree>
    <p:extLst>
      <p:ext uri="{BB962C8B-B14F-4D97-AF65-F5344CB8AC3E}">
        <p14:creationId xmlns:p14="http://schemas.microsoft.com/office/powerpoint/2010/main" val="20470244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2505A3-6B33-46AE-9F45-1A3320653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sortirani nizovi – klasični sort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396B9A75-9AAE-4A2B-89B5-BAEDDEF4EB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1193" y="2442705"/>
            <a:ext cx="5740696" cy="4415295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niOkvir 2">
                <a:extLst>
                  <a:ext uri="{FF2B5EF4-FFF2-40B4-BE49-F238E27FC236}">
                    <a16:creationId xmlns:a16="http://schemas.microsoft.com/office/drawing/2014/main" id="{633D04DB-7CFD-40C6-BBEE-1067770CA1EB}"/>
                  </a:ext>
                </a:extLst>
              </p:cNvPr>
              <p:cNvSpPr txBox="1"/>
              <p:nvPr/>
            </p:nvSpPr>
            <p:spPr>
              <a:xfrm>
                <a:off x="581192" y="1766434"/>
                <a:ext cx="594511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hr-HR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=2.525×</m:t>
                      </m:r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sup>
                      </m:sSup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+5.026</m:t>
                      </m:r>
                      <m:r>
                        <a:rPr lang="hr-HR" i="1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 −0.103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3" name="TekstniOkvir 2">
                <a:extLst>
                  <a:ext uri="{FF2B5EF4-FFF2-40B4-BE49-F238E27FC236}">
                    <a16:creationId xmlns:a16="http://schemas.microsoft.com/office/drawing/2014/main" id="{633D04DB-7CFD-40C6-BBEE-1067770CA1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192" y="1766434"/>
                <a:ext cx="5945114" cy="646331"/>
              </a:xfrm>
              <a:prstGeom prst="rect">
                <a:avLst/>
              </a:prstGeom>
              <a:blipFill>
                <a:blip r:embed="rId3"/>
                <a:stretch>
                  <a:fillRect b="-471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kstniOkvir 3">
            <a:extLst>
              <a:ext uri="{FF2B5EF4-FFF2-40B4-BE49-F238E27FC236}">
                <a16:creationId xmlns:a16="http://schemas.microsoft.com/office/drawing/2014/main" id="{1FA2D33B-0427-4B0E-BE29-352D535A8396}"/>
              </a:ext>
            </a:extLst>
          </p:cNvPr>
          <p:cNvSpPr txBox="1"/>
          <p:nvPr/>
        </p:nvSpPr>
        <p:spPr>
          <a:xfrm>
            <a:off x="7548282" y="1715956"/>
            <a:ext cx="3911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nismo dobili preciznu aproksimaciju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kvadratni rast vremena izvođenja</a:t>
            </a:r>
          </a:p>
        </p:txBody>
      </p:sp>
    </p:spTree>
    <p:extLst>
      <p:ext uri="{BB962C8B-B14F-4D97-AF65-F5344CB8AC3E}">
        <p14:creationId xmlns:p14="http://schemas.microsoft.com/office/powerpoint/2010/main" val="416583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75CBDB-1C5F-4528-934F-F9F0207F0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obrnuto sortirani nizovi</a:t>
            </a:r>
          </a:p>
        </p:txBody>
      </p:sp>
      <p:pic>
        <p:nvPicPr>
          <p:cNvPr id="7" name="Rezervirano mjesto sadržaja 6">
            <a:extLst>
              <a:ext uri="{FF2B5EF4-FFF2-40B4-BE49-F238E27FC236}">
                <a16:creationId xmlns:a16="http://schemas.microsoft.com/office/drawing/2014/main" id="{B2B27C0A-9B27-4AB4-A7A8-4BB3F9D7C6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4134" y="1894355"/>
            <a:ext cx="8083732" cy="4631952"/>
          </a:xfrm>
        </p:spPr>
      </p:pic>
    </p:spTree>
    <p:extLst>
      <p:ext uri="{BB962C8B-B14F-4D97-AF65-F5344CB8AC3E}">
        <p14:creationId xmlns:p14="http://schemas.microsoft.com/office/powerpoint/2010/main" val="22828131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75CBDB-1C5F-4528-934F-F9F0207F0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obrnuto sortirani nizovi – klasični sort</a:t>
            </a:r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99E0999E-470F-4B53-9F87-E3D41B096C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1192" y="2407711"/>
            <a:ext cx="5859176" cy="4450289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niOkvir 7">
                <a:extLst>
                  <a:ext uri="{FF2B5EF4-FFF2-40B4-BE49-F238E27FC236}">
                    <a16:creationId xmlns:a16="http://schemas.microsoft.com/office/drawing/2014/main" id="{544240C8-A493-4227-81A6-3D2661CD37EC}"/>
                  </a:ext>
                </a:extLst>
              </p:cNvPr>
              <p:cNvSpPr txBox="1"/>
              <p:nvPr/>
            </p:nvSpPr>
            <p:spPr>
              <a:xfrm>
                <a:off x="401897" y="1945341"/>
                <a:ext cx="59984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hr-HR" i="1">
                          <a:latin typeface="Cambria Math" panose="02040503050406030204" pitchFamily="18" charset="0"/>
                        </a:rPr>
                        <m:t>= 8.559 × </m:t>
                      </m:r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−8</m:t>
                          </m:r>
                        </m:sup>
                      </m:sSup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i="1">
                          <a:latin typeface="Cambria Math" panose="02040503050406030204" pitchFamily="18" charset="0"/>
                        </a:rPr>
                        <m:t> − 8.533 × </m:t>
                      </m:r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  <m:r>
                        <a:rPr lang="hr-H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r-HR" i="1">
                          <a:latin typeface="Cambria Math" panose="02040503050406030204" pitchFamily="18" charset="0"/>
                        </a:rPr>
                        <m:t> + 0.01548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8" name="TekstniOkvir 7">
                <a:extLst>
                  <a:ext uri="{FF2B5EF4-FFF2-40B4-BE49-F238E27FC236}">
                    <a16:creationId xmlns:a16="http://schemas.microsoft.com/office/drawing/2014/main" id="{544240C8-A493-4227-81A6-3D2661CD37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897" y="1945341"/>
                <a:ext cx="5998468" cy="369332"/>
              </a:xfrm>
              <a:prstGeom prst="rect">
                <a:avLst/>
              </a:prstGeom>
              <a:blipFill>
                <a:blip r:embed="rId3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id="{206B5A94-FC82-489E-B10A-D84308CFE435}"/>
                  </a:ext>
                </a:extLst>
              </p:cNvPr>
              <p:cNvSpPr txBox="1"/>
              <p:nvPr/>
            </p:nvSpPr>
            <p:spPr>
              <a:xfrm>
                <a:off x="7324165" y="2115671"/>
                <a:ext cx="409687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hr-HR" dirty="0"/>
                  <a:t>obrnuto sortirani nizovi su najgori slučaj za klasični sort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hr-H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hr-HR" dirty="0"/>
                  <a:t>kvadratni rast vremena izvođenja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hr-H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hr-HR" dirty="0"/>
                  <a:t>vrijeme raste brže nego za primjer sa sortiranim nizom, pogledajmo vodeće koeficijente polinoma: </a:t>
                </a:r>
                <a:endParaRPr lang="hr-HR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2.525</m:t>
                      </m:r>
                      <m:r>
                        <a:rPr lang="hr-HR" dirty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hr-HR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dirty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hr-HR" dirty="0">
                              <a:latin typeface="Cambria Math" panose="02040503050406030204" pitchFamily="18" charset="0"/>
                            </a:rPr>
                            <m:t>−8</m:t>
                          </m:r>
                        </m:sup>
                      </m:sSup>
                      <m:r>
                        <a:rPr lang="hr-HR" dirty="0">
                          <a:latin typeface="Cambria Math" panose="02040503050406030204" pitchFamily="18" charset="0"/>
                        </a:rPr>
                        <m:t>&lt;8.559 </m:t>
                      </m:r>
                      <m:r>
                        <a:rPr lang="hr-HR" i="1" dirty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hr-HR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 dirty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hr-HR" i="1" dirty="0">
                              <a:latin typeface="Cambria Math" panose="02040503050406030204" pitchFamily="18" charset="0"/>
                            </a:rPr>
                            <m:t>−8</m:t>
                          </m:r>
                        </m:sup>
                      </m:sSup>
                    </m:oMath>
                  </m:oMathPara>
                </a14:m>
                <a:endParaRPr lang="hr-H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hr-H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hr-HR" dirty="0"/>
              </a:p>
            </p:txBody>
          </p:sp>
        </mc:Choice>
        <mc:Fallback xmlns=""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id="{206B5A94-FC82-489E-B10A-D84308CFE4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4165" y="2115671"/>
                <a:ext cx="4096870" cy="3139321"/>
              </a:xfrm>
              <a:prstGeom prst="rect">
                <a:avLst/>
              </a:prstGeom>
              <a:blipFill>
                <a:blip r:embed="rId4"/>
                <a:stretch>
                  <a:fillRect l="-892" t="-97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01941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A0A6E8-E753-4152-8A03-AE463594A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djelomično sortirani nizovi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2225E841-E87D-409E-A173-C33D4BAA9E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3781" y="1858495"/>
            <a:ext cx="8244437" cy="4730563"/>
          </a:xfrm>
        </p:spPr>
      </p:pic>
    </p:spTree>
    <p:extLst>
      <p:ext uri="{BB962C8B-B14F-4D97-AF65-F5344CB8AC3E}">
        <p14:creationId xmlns:p14="http://schemas.microsoft.com/office/powerpoint/2010/main" val="14786323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A0A6E8-E753-4152-8A03-AE463594A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djelomično sortirani nizovi – klasični sort</a:t>
            </a:r>
          </a:p>
        </p:txBody>
      </p:sp>
      <p:pic>
        <p:nvPicPr>
          <p:cNvPr id="7" name="Rezervirano mjesto sadržaja 6">
            <a:extLst>
              <a:ext uri="{FF2B5EF4-FFF2-40B4-BE49-F238E27FC236}">
                <a16:creationId xmlns:a16="http://schemas.microsoft.com/office/drawing/2014/main" id="{3D7328F0-4703-4855-9EAA-2FC4980922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1963" y="2440369"/>
            <a:ext cx="5823745" cy="4417631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niOkvir 7">
                <a:extLst>
                  <a:ext uri="{FF2B5EF4-FFF2-40B4-BE49-F238E27FC236}">
                    <a16:creationId xmlns:a16="http://schemas.microsoft.com/office/drawing/2014/main" id="{91B534A8-6670-4691-B08B-08719EAAA2C9}"/>
                  </a:ext>
                </a:extLst>
              </p:cNvPr>
              <p:cNvSpPr txBox="1"/>
              <p:nvPr/>
            </p:nvSpPr>
            <p:spPr>
              <a:xfrm>
                <a:off x="304801" y="1966846"/>
                <a:ext cx="6078070" cy="376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hr-HR" i="1">
                          <a:latin typeface="Cambria Math" panose="02040503050406030204" pitchFamily="18" charset="0"/>
                        </a:rPr>
                        <m:t>= 7.805 × </m:t>
                      </m:r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−8</m:t>
                          </m:r>
                        </m:sup>
                      </m:sSup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i="1">
                          <a:latin typeface="Cambria Math" panose="02040503050406030204" pitchFamily="18" charset="0"/>
                        </a:rPr>
                        <m:t> − 4.193 × </m:t>
                      </m:r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  <m:r>
                        <a:rPr lang="hr-H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r-HR" i="1">
                          <a:latin typeface="Cambria Math" panose="02040503050406030204" pitchFamily="18" charset="0"/>
                        </a:rPr>
                        <m:t> + 0.01554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8" name="TekstniOkvir 7">
                <a:extLst>
                  <a:ext uri="{FF2B5EF4-FFF2-40B4-BE49-F238E27FC236}">
                    <a16:creationId xmlns:a16="http://schemas.microsoft.com/office/drawing/2014/main" id="{91B534A8-6670-4691-B08B-08719EAAA2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1" y="1966846"/>
                <a:ext cx="6078070" cy="376275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id="{CFA3E7DE-852E-4A1D-9461-2A2231575848}"/>
                  </a:ext>
                </a:extLst>
              </p:cNvPr>
              <p:cNvSpPr txBox="1"/>
              <p:nvPr/>
            </p:nvSpPr>
            <p:spPr>
              <a:xfrm>
                <a:off x="6938682" y="2154983"/>
                <a:ext cx="4374777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hr-HR" dirty="0"/>
                  <a:t>vrijeme izvođenja raste sporije nego za obrnuto sortirane nizove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hr-H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hr-HR"/>
                  <a:t>pogledajmo </a:t>
                </a:r>
                <a:r>
                  <a:rPr lang="hr-HR" dirty="0"/>
                  <a:t>vodeći koeficijent polinoma,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7.805</m:t>
                      </m:r>
                      <m:r>
                        <a:rPr lang="hr-HR" dirty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hr-HR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0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hr-HR" b="0" i="0" dirty="0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sup>
                      </m:sSup>
                      <m:r>
                        <a:rPr lang="hr-HR" b="0" i="0" dirty="0" smtClean="0">
                          <a:latin typeface="Cambria Math" panose="02040503050406030204" pitchFamily="18" charset="0"/>
                        </a:rPr>
                        <m:t>&lt;8.559 </m:t>
                      </m:r>
                      <m:r>
                        <a:rPr lang="hr-HR" b="0" i="1" dirty="0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hr-HR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hr-HR" b="0" i="1" dirty="0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sup>
                      </m:sSup>
                      <m:r>
                        <a:rPr lang="hr-HR" b="0" i="0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9" name="TekstniOkvir 8">
                <a:extLst>
                  <a:ext uri="{FF2B5EF4-FFF2-40B4-BE49-F238E27FC236}">
                    <a16:creationId xmlns:a16="http://schemas.microsoft.com/office/drawing/2014/main" id="{CFA3E7DE-852E-4A1D-9461-2A22315758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682" y="2154983"/>
                <a:ext cx="4374777" cy="1477328"/>
              </a:xfrm>
              <a:prstGeom prst="rect">
                <a:avLst/>
              </a:prstGeom>
              <a:blipFill>
                <a:blip r:embed="rId4"/>
                <a:stretch>
                  <a:fillRect l="-836" t="-247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7038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122B17-9434-403C-B363-56C54048B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Pseudokod</a:t>
            </a:r>
          </a:p>
        </p:txBody>
      </p:sp>
      <p:pic>
        <p:nvPicPr>
          <p:cNvPr id="7" name="Rezervirano mjesto sadržaja 6">
            <a:extLst>
              <a:ext uri="{FF2B5EF4-FFF2-40B4-BE49-F238E27FC236}">
                <a16:creationId xmlns:a16="http://schemas.microsoft.com/office/drawing/2014/main" id="{47800CDB-03B1-4D4F-8F51-11459CB27D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6065" y="1867459"/>
            <a:ext cx="4207963" cy="4839157"/>
          </a:xfrm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774BA075-4AF0-45E7-8BA6-2C447789498B}"/>
              </a:ext>
            </a:extLst>
          </p:cNvPr>
          <p:cNvSpPr txBox="1"/>
          <p:nvPr/>
        </p:nvSpPr>
        <p:spPr>
          <a:xfrm>
            <a:off x="6096000" y="2620234"/>
            <a:ext cx="53071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inicijalizacija pomoćnog niza C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12363C9D-99D5-47DC-8C86-ACA9B3407460}"/>
              </a:ext>
            </a:extLst>
          </p:cNvPr>
          <p:cNvSpPr txBox="1"/>
          <p:nvPr/>
        </p:nvSpPr>
        <p:spPr>
          <a:xfrm>
            <a:off x="6096000" y="3342242"/>
            <a:ext cx="3998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brojimo koliko se puta u nizu pojavljuje svaki broj iz {0, …, k}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63B8697D-1B54-405A-9064-60BF6D77D9C9}"/>
              </a:ext>
            </a:extLst>
          </p:cNvPr>
          <p:cNvSpPr txBox="1"/>
          <p:nvPr/>
        </p:nvSpPr>
        <p:spPr>
          <a:xfrm>
            <a:off x="6096000" y="4187123"/>
            <a:ext cx="4742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brojimo koliko je elemenata niza manje ili jednako od pojedinog broja iz {0, …, k}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65A01A64-5CBC-462B-99A1-6D04198D4DF9}"/>
              </a:ext>
            </a:extLst>
          </p:cNvPr>
          <p:cNvSpPr txBox="1"/>
          <p:nvPr/>
        </p:nvSpPr>
        <p:spPr>
          <a:xfrm>
            <a:off x="6096000" y="5032004"/>
            <a:ext cx="40968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smještamo elemente niza A na pravo mjesto u sortiranom nizu</a:t>
            </a:r>
          </a:p>
        </p:txBody>
      </p:sp>
      <p:cxnSp>
        <p:nvCxnSpPr>
          <p:cNvPr id="14" name="Ravni poveznik sa strelicom 13">
            <a:extLst>
              <a:ext uri="{FF2B5EF4-FFF2-40B4-BE49-F238E27FC236}">
                <a16:creationId xmlns:a16="http://schemas.microsoft.com/office/drawing/2014/main" id="{B7C45F34-33EA-4989-BB00-5F727BA6EFE3}"/>
              </a:ext>
            </a:extLst>
          </p:cNvPr>
          <p:cNvCxnSpPr/>
          <p:nvPr/>
        </p:nvCxnSpPr>
        <p:spPr>
          <a:xfrm>
            <a:off x="4096871" y="2820289"/>
            <a:ext cx="1909482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sa strelicom 18">
            <a:extLst>
              <a:ext uri="{FF2B5EF4-FFF2-40B4-BE49-F238E27FC236}">
                <a16:creationId xmlns:a16="http://schemas.microsoft.com/office/drawing/2014/main" id="{71D85CEB-CF4A-4615-AAC8-2F034150DBD3}"/>
              </a:ext>
            </a:extLst>
          </p:cNvPr>
          <p:cNvCxnSpPr/>
          <p:nvPr/>
        </p:nvCxnSpPr>
        <p:spPr>
          <a:xfrm>
            <a:off x="4096871" y="5222830"/>
            <a:ext cx="1909482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sa strelicom 19">
            <a:extLst>
              <a:ext uri="{FF2B5EF4-FFF2-40B4-BE49-F238E27FC236}">
                <a16:creationId xmlns:a16="http://schemas.microsoft.com/office/drawing/2014/main" id="{0E2041CF-859F-48DC-9F08-056F908486D9}"/>
              </a:ext>
            </a:extLst>
          </p:cNvPr>
          <p:cNvCxnSpPr/>
          <p:nvPr/>
        </p:nvCxnSpPr>
        <p:spPr>
          <a:xfrm>
            <a:off x="4096871" y="4389112"/>
            <a:ext cx="1909482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sa strelicom 20">
            <a:extLst>
              <a:ext uri="{FF2B5EF4-FFF2-40B4-BE49-F238E27FC236}">
                <a16:creationId xmlns:a16="http://schemas.microsoft.com/office/drawing/2014/main" id="{FE7B97CB-F90E-45FD-BD59-DC2C0F700D67}"/>
              </a:ext>
            </a:extLst>
          </p:cNvPr>
          <p:cNvCxnSpPr/>
          <p:nvPr/>
        </p:nvCxnSpPr>
        <p:spPr>
          <a:xfrm>
            <a:off x="4096871" y="3555395"/>
            <a:ext cx="1909482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99034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413253-584D-4D03-A06F-3C5D11ADA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nizovi nasumičnih brojeva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51575DE8-9FB8-4BDB-84B4-1F86782579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4639" y="1903319"/>
            <a:ext cx="8382722" cy="4856070"/>
          </a:xfrm>
        </p:spPr>
      </p:pic>
    </p:spTree>
    <p:extLst>
      <p:ext uri="{BB962C8B-B14F-4D97-AF65-F5344CB8AC3E}">
        <p14:creationId xmlns:p14="http://schemas.microsoft.com/office/powerpoint/2010/main" val="23308120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413253-584D-4D03-A06F-3C5D11ADA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nizovi nasumičnih brojeva – klasični sort</a:t>
            </a:r>
          </a:p>
        </p:txBody>
      </p:sp>
      <p:pic>
        <p:nvPicPr>
          <p:cNvPr id="7" name="Rezervirano mjesto sadržaja 6">
            <a:extLst>
              <a:ext uri="{FF2B5EF4-FFF2-40B4-BE49-F238E27FC236}">
                <a16:creationId xmlns:a16="http://schemas.microsoft.com/office/drawing/2014/main" id="{BA0369A7-7EA8-4C9C-B74B-C51B93C838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3842" y="2303688"/>
            <a:ext cx="6033774" cy="4491559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niOkvir 7">
                <a:extLst>
                  <a:ext uri="{FF2B5EF4-FFF2-40B4-BE49-F238E27FC236}">
                    <a16:creationId xmlns:a16="http://schemas.microsoft.com/office/drawing/2014/main" id="{261CEB0B-9163-4EAA-B15B-71E510E4A120}"/>
                  </a:ext>
                </a:extLst>
              </p:cNvPr>
              <p:cNvSpPr txBox="1"/>
              <p:nvPr/>
            </p:nvSpPr>
            <p:spPr>
              <a:xfrm>
                <a:off x="518439" y="1871603"/>
                <a:ext cx="55775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hr-HR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hr-HR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r-HR" i="1" smtClean="0">
                          <a:latin typeface="Cambria Math" panose="02040503050406030204" pitchFamily="18" charset="0"/>
                        </a:rPr>
                        <m:t>) = 3.095 × </m:t>
                      </m:r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−7</m:t>
                          </m:r>
                        </m:sup>
                      </m:sSup>
                      <m:sSup>
                        <m:sSup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r-HR" i="1">
                          <a:latin typeface="Cambria Math" panose="02040503050406030204" pitchFamily="18" charset="0"/>
                        </a:rPr>
                        <m:t> + 0.000143</m:t>
                      </m:r>
                      <m:r>
                        <a:rPr lang="hr-H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r-HR" i="1">
                          <a:latin typeface="Cambria Math" panose="02040503050406030204" pitchFamily="18" charset="0"/>
                        </a:rPr>
                        <m:t> − 0.08723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8" name="TekstniOkvir 7">
                <a:extLst>
                  <a:ext uri="{FF2B5EF4-FFF2-40B4-BE49-F238E27FC236}">
                    <a16:creationId xmlns:a16="http://schemas.microsoft.com/office/drawing/2014/main" id="{261CEB0B-9163-4EAA-B15B-71E510E4A1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39" y="1871603"/>
                <a:ext cx="5577561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kstniOkvir 8">
            <a:extLst>
              <a:ext uri="{FF2B5EF4-FFF2-40B4-BE49-F238E27FC236}">
                <a16:creationId xmlns:a16="http://schemas.microsoft.com/office/drawing/2014/main" id="{AAF356E5-98D7-4FBD-B922-3E836EFFB690}"/>
              </a:ext>
            </a:extLst>
          </p:cNvPr>
          <p:cNvSpPr txBox="1"/>
          <p:nvPr/>
        </p:nvSpPr>
        <p:spPr>
          <a:xfrm>
            <a:off x="7377953" y="2240935"/>
            <a:ext cx="38996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u ovom slučaju je klasični sort imao najduže vrijeme izvođenja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vodeći koeficijent polinoma je znatno veći nego bilo koji u ostalim slučajevima, tj. vrijeme izvođenja najbrže raste</a:t>
            </a:r>
          </a:p>
        </p:txBody>
      </p:sp>
    </p:spTree>
    <p:extLst>
      <p:ext uri="{BB962C8B-B14F-4D97-AF65-F5344CB8AC3E}">
        <p14:creationId xmlns:p14="http://schemas.microsoft.com/office/powerpoint/2010/main" val="31896921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01E2C4-B3F4-46DF-9222-F71611D2B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Usporedba counting sort i klasični sort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1880CAB-40B6-44EF-BFDB-26201E9CE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counting sort ne ovisi o rasporedu elemenata u nizu, dok kod klasičnog sorta to čini popriličnu razliku u brzini izvođenja</a:t>
            </a:r>
          </a:p>
          <a:p>
            <a:endParaRPr lang="hr-HR" sz="2000" dirty="0"/>
          </a:p>
          <a:p>
            <a:r>
              <a:rPr lang="hr-HR" sz="2000" dirty="0"/>
              <a:t>pokazali smo kako klasični sort zaista ima kvadratno vrijeme izvođenja, a counting linearno</a:t>
            </a:r>
          </a:p>
        </p:txBody>
      </p:sp>
    </p:spTree>
    <p:extLst>
      <p:ext uri="{BB962C8B-B14F-4D97-AF65-F5344CB8AC3E}">
        <p14:creationId xmlns:p14="http://schemas.microsoft.com/office/powerpoint/2010/main" val="32624420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BC917C-7DC4-4B51-9E9B-E96332BEB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hvala na pozornosti!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87E0903-9911-4851-9716-2F89CFC437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9888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416C94-098B-4003-B472-0887AF3DA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</a:t>
            </a:r>
          </a:p>
        </p:txBody>
      </p:sp>
      <p:pic>
        <p:nvPicPr>
          <p:cNvPr id="9" name="Rezervirano mjesto sadržaja 8">
            <a:extLst>
              <a:ext uri="{FF2B5EF4-FFF2-40B4-BE49-F238E27FC236}">
                <a16:creationId xmlns:a16="http://schemas.microsoft.com/office/drawing/2014/main" id="{F4D481B4-399A-4981-BE62-48A1573736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100" r="37420" b="44955"/>
          <a:stretch/>
        </p:blipFill>
        <p:spPr>
          <a:xfrm>
            <a:off x="1368476" y="2356688"/>
            <a:ext cx="4602018" cy="1015889"/>
          </a:xfr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9966A3AF-C8FD-4DAC-9A50-CAD25796DE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5205"/>
          <a:stretch/>
        </p:blipFill>
        <p:spPr>
          <a:xfrm>
            <a:off x="1368476" y="3621741"/>
            <a:ext cx="4001383" cy="949157"/>
          </a:xfrm>
          <a:prstGeom prst="rect">
            <a:avLst/>
          </a:prstGeom>
        </p:spPr>
      </p:pic>
      <p:cxnSp>
        <p:nvCxnSpPr>
          <p:cNvPr id="13" name="Ravni poveznik sa strelicom 12">
            <a:extLst>
              <a:ext uri="{FF2B5EF4-FFF2-40B4-BE49-F238E27FC236}">
                <a16:creationId xmlns:a16="http://schemas.microsoft.com/office/drawing/2014/main" id="{EC469AB3-F25C-4EB5-8180-2EE162A7CD58}"/>
              </a:ext>
            </a:extLst>
          </p:cNvPr>
          <p:cNvCxnSpPr>
            <a:stCxn id="9" idx="3"/>
          </p:cNvCxnSpPr>
          <p:nvPr/>
        </p:nvCxnSpPr>
        <p:spPr>
          <a:xfrm flipV="1">
            <a:off x="5970494" y="2864632"/>
            <a:ext cx="968188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61009557-3F1C-4B33-891A-D873DD1B69BC}"/>
              </a:ext>
            </a:extLst>
          </p:cNvPr>
          <p:cNvSpPr txBox="1"/>
          <p:nvPr/>
        </p:nvSpPr>
        <p:spPr>
          <a:xfrm>
            <a:off x="7028329" y="2599765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Početni niz A koji treba sortirati, duljine n = 8 i najveće vrijednosti elemenata k = 5</a:t>
            </a:r>
          </a:p>
        </p:txBody>
      </p:sp>
      <p:cxnSp>
        <p:nvCxnSpPr>
          <p:cNvPr id="15" name="Ravni poveznik sa strelicom 14">
            <a:extLst>
              <a:ext uri="{FF2B5EF4-FFF2-40B4-BE49-F238E27FC236}">
                <a16:creationId xmlns:a16="http://schemas.microsoft.com/office/drawing/2014/main" id="{BEF97014-295D-4D27-B158-1A75E42EAFFB}"/>
              </a:ext>
            </a:extLst>
          </p:cNvPr>
          <p:cNvCxnSpPr/>
          <p:nvPr/>
        </p:nvCxnSpPr>
        <p:spPr>
          <a:xfrm flipV="1">
            <a:off x="5970494" y="4096319"/>
            <a:ext cx="968188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niOkvir 15">
            <a:extLst>
              <a:ext uri="{FF2B5EF4-FFF2-40B4-BE49-F238E27FC236}">
                <a16:creationId xmlns:a16="http://schemas.microsoft.com/office/drawing/2014/main" id="{3306275F-B958-4DA3-A960-B64CED60F469}"/>
              </a:ext>
            </a:extLst>
          </p:cNvPr>
          <p:cNvSpPr txBox="1"/>
          <p:nvPr/>
        </p:nvSpPr>
        <p:spPr>
          <a:xfrm>
            <a:off x="7117976" y="3880521"/>
            <a:ext cx="3818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Pomoćni niz C duljine k + 1 = 6, inicijaliziramo ga s 0</a:t>
            </a:r>
          </a:p>
        </p:txBody>
      </p:sp>
    </p:spTree>
    <p:extLst>
      <p:ext uri="{BB962C8B-B14F-4D97-AF65-F5344CB8AC3E}">
        <p14:creationId xmlns:p14="http://schemas.microsoft.com/office/powerpoint/2010/main" val="2430163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00E878-A7CC-4AF7-AEA8-89ACC3F61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</a:t>
            </a:r>
          </a:p>
        </p:txBody>
      </p:sp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id="{1D86448C-C54A-43BD-B2E6-022573DB6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2059810"/>
          </a:xfrm>
        </p:spPr>
        <p:txBody>
          <a:bodyPr/>
          <a:lstStyle/>
          <a:p>
            <a:r>
              <a:rPr lang="hr-HR" sz="2000" dirty="0"/>
              <a:t>U ovom koraku ćemo za svaki broj iz {0, …, 5} prebrojati koliko puta se pojavljuje u nizu A</a:t>
            </a:r>
          </a:p>
          <a:p>
            <a:endParaRPr lang="hr-HR" dirty="0"/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C83A7F9C-F3D4-43A7-BE7D-35E7646D8BC7}"/>
              </a:ext>
            </a:extLst>
          </p:cNvPr>
          <p:cNvSpPr txBox="1"/>
          <p:nvPr/>
        </p:nvSpPr>
        <p:spPr>
          <a:xfrm>
            <a:off x="3460377" y="3763253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/>
              <a:t>for j = 1 to n</a:t>
            </a:r>
          </a:p>
          <a:p>
            <a:r>
              <a:rPr lang="hr-HR" sz="2800" b="1" dirty="0"/>
              <a:t>	C[ A[ j ] ] = C[A[ j ] ] + 1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548247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4EEE9433-C8E4-4084-95BD-C3A2D1F10A5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l="5608" r="3585" b="14798"/>
          <a:stretch/>
        </p:blipFill>
        <p:spPr>
          <a:xfrm>
            <a:off x="7490297" y="879447"/>
            <a:ext cx="2998409" cy="666827"/>
          </a:xfrm>
        </p:spPr>
      </p:pic>
      <p:pic>
        <p:nvPicPr>
          <p:cNvPr id="6" name="Rezervirano mjesto sadržaja 8">
            <a:extLst>
              <a:ext uri="{FF2B5EF4-FFF2-40B4-BE49-F238E27FC236}">
                <a16:creationId xmlns:a16="http://schemas.microsoft.com/office/drawing/2014/main" id="{B6AC817E-3CC7-44C1-BDD0-AC45D51447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100" r="37420" b="44955"/>
          <a:stretch/>
        </p:blipFill>
        <p:spPr>
          <a:xfrm>
            <a:off x="814072" y="771531"/>
            <a:ext cx="4602018" cy="1015889"/>
          </a:xfrm>
          <a:prstGeom prst="rect">
            <a:avLst/>
          </a:prstGeom>
        </p:spPr>
      </p:pic>
      <p:sp>
        <p:nvSpPr>
          <p:cNvPr id="7" name="Pravokutnik: zaobljeni kutovi 6">
            <a:extLst>
              <a:ext uri="{FF2B5EF4-FFF2-40B4-BE49-F238E27FC236}">
                <a16:creationId xmlns:a16="http://schemas.microsoft.com/office/drawing/2014/main" id="{614C097E-4ACB-4819-A248-96112BAABC31}"/>
              </a:ext>
            </a:extLst>
          </p:cNvPr>
          <p:cNvSpPr/>
          <p:nvPr/>
        </p:nvSpPr>
        <p:spPr>
          <a:xfrm>
            <a:off x="1857101" y="1208881"/>
            <a:ext cx="403412" cy="32273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: zaobljeni kutovi 7">
            <a:extLst>
              <a:ext uri="{FF2B5EF4-FFF2-40B4-BE49-F238E27FC236}">
                <a16:creationId xmlns:a16="http://schemas.microsoft.com/office/drawing/2014/main" id="{9B4BDEB2-EB4A-414B-AF11-975C6326C57C}"/>
              </a:ext>
            </a:extLst>
          </p:cNvPr>
          <p:cNvSpPr/>
          <p:nvPr/>
        </p:nvSpPr>
        <p:spPr>
          <a:xfrm>
            <a:off x="4673699" y="1200243"/>
            <a:ext cx="403412" cy="32273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: zaobljeni kutovi 8">
            <a:extLst>
              <a:ext uri="{FF2B5EF4-FFF2-40B4-BE49-F238E27FC236}">
                <a16:creationId xmlns:a16="http://schemas.microsoft.com/office/drawing/2014/main" id="{13656A58-1AC0-4170-988D-2A552162A88B}"/>
              </a:ext>
            </a:extLst>
          </p:cNvPr>
          <p:cNvSpPr/>
          <p:nvPr/>
        </p:nvSpPr>
        <p:spPr>
          <a:xfrm>
            <a:off x="7890396" y="1200243"/>
            <a:ext cx="403412" cy="32273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8C037D73-CC61-49C8-9858-50FAD1FABFB9}"/>
              </a:ext>
            </a:extLst>
          </p:cNvPr>
          <p:cNvSpPr txBox="1"/>
          <p:nvPr/>
        </p:nvSpPr>
        <p:spPr>
          <a:xfrm>
            <a:off x="5743352" y="1176942"/>
            <a:ext cx="1093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dvije 0</a:t>
            </a:r>
          </a:p>
        </p:txBody>
      </p:sp>
      <p:cxnSp>
        <p:nvCxnSpPr>
          <p:cNvPr id="12" name="Ravni poveznik sa strelicom 11">
            <a:extLst>
              <a:ext uri="{FF2B5EF4-FFF2-40B4-BE49-F238E27FC236}">
                <a16:creationId xmlns:a16="http://schemas.microsoft.com/office/drawing/2014/main" id="{1B38CEFF-5D20-40A5-9891-C3A2848B1629}"/>
              </a:ext>
            </a:extLst>
          </p:cNvPr>
          <p:cNvCxnSpPr>
            <a:cxnSpLocks/>
          </p:cNvCxnSpPr>
          <p:nvPr/>
        </p:nvCxnSpPr>
        <p:spPr>
          <a:xfrm>
            <a:off x="5405717" y="1370246"/>
            <a:ext cx="25101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Rezervirano mjesto sadržaja 8">
            <a:extLst>
              <a:ext uri="{FF2B5EF4-FFF2-40B4-BE49-F238E27FC236}">
                <a16:creationId xmlns:a16="http://schemas.microsoft.com/office/drawing/2014/main" id="{CF0C2B33-3943-450C-BDBC-FEF90FC0924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100" r="37420" b="44955"/>
          <a:stretch/>
        </p:blipFill>
        <p:spPr>
          <a:xfrm>
            <a:off x="794735" y="1638671"/>
            <a:ext cx="4602018" cy="1015889"/>
          </a:xfrm>
          <a:prstGeom prst="rect">
            <a:avLst/>
          </a:prstGeom>
        </p:spPr>
      </p:pic>
      <p:sp>
        <p:nvSpPr>
          <p:cNvPr id="17" name="Pravokutnik: zaobljeni kutovi 16">
            <a:extLst>
              <a:ext uri="{FF2B5EF4-FFF2-40B4-BE49-F238E27FC236}">
                <a16:creationId xmlns:a16="http://schemas.microsoft.com/office/drawing/2014/main" id="{58436BAC-C3D3-462C-AC31-F38991578AFA}"/>
              </a:ext>
            </a:extLst>
          </p:cNvPr>
          <p:cNvSpPr/>
          <p:nvPr/>
        </p:nvSpPr>
        <p:spPr>
          <a:xfrm>
            <a:off x="3234540" y="2063036"/>
            <a:ext cx="403412" cy="32273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8" name="Ravni poveznik sa strelicom 17">
            <a:extLst>
              <a:ext uri="{FF2B5EF4-FFF2-40B4-BE49-F238E27FC236}">
                <a16:creationId xmlns:a16="http://schemas.microsoft.com/office/drawing/2014/main" id="{C740C774-00B8-45A0-8BB2-96F4AF49E7F9}"/>
              </a:ext>
            </a:extLst>
          </p:cNvPr>
          <p:cNvCxnSpPr>
            <a:cxnSpLocks/>
          </p:cNvCxnSpPr>
          <p:nvPr/>
        </p:nvCxnSpPr>
        <p:spPr>
          <a:xfrm>
            <a:off x="5405717" y="2224401"/>
            <a:ext cx="25101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niOkvir 19">
            <a:extLst>
              <a:ext uri="{FF2B5EF4-FFF2-40B4-BE49-F238E27FC236}">
                <a16:creationId xmlns:a16="http://schemas.microsoft.com/office/drawing/2014/main" id="{AC9F394E-B101-4397-9826-0B2C7D8D0479}"/>
              </a:ext>
            </a:extLst>
          </p:cNvPr>
          <p:cNvSpPr txBox="1"/>
          <p:nvPr/>
        </p:nvSpPr>
        <p:spPr>
          <a:xfrm>
            <a:off x="5748927" y="2016434"/>
            <a:ext cx="1093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jedna 1</a:t>
            </a:r>
          </a:p>
        </p:txBody>
      </p:sp>
      <p:pic>
        <p:nvPicPr>
          <p:cNvPr id="23" name="Slika 22">
            <a:extLst>
              <a:ext uri="{FF2B5EF4-FFF2-40B4-BE49-F238E27FC236}">
                <a16:creationId xmlns:a16="http://schemas.microsoft.com/office/drawing/2014/main" id="{7806FB25-735B-4659-B5A1-E38B61A94B0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88" r="3072" b="15558"/>
          <a:stretch/>
        </p:blipFill>
        <p:spPr>
          <a:xfrm>
            <a:off x="7425691" y="1732643"/>
            <a:ext cx="3063015" cy="666826"/>
          </a:xfrm>
          <a:prstGeom prst="rect">
            <a:avLst/>
          </a:prstGeom>
        </p:spPr>
      </p:pic>
      <p:sp>
        <p:nvSpPr>
          <p:cNvPr id="24" name="Pravokutnik: zaobljeni kutovi 23">
            <a:extLst>
              <a:ext uri="{FF2B5EF4-FFF2-40B4-BE49-F238E27FC236}">
                <a16:creationId xmlns:a16="http://schemas.microsoft.com/office/drawing/2014/main" id="{2DC9AFB4-34D7-445C-82DE-E56E156BA267}"/>
              </a:ext>
            </a:extLst>
          </p:cNvPr>
          <p:cNvSpPr/>
          <p:nvPr/>
        </p:nvSpPr>
        <p:spPr>
          <a:xfrm>
            <a:off x="8340088" y="2016434"/>
            <a:ext cx="403412" cy="32273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5" name="Rezervirano mjesto sadržaja 8">
            <a:extLst>
              <a:ext uri="{FF2B5EF4-FFF2-40B4-BE49-F238E27FC236}">
                <a16:creationId xmlns:a16="http://schemas.microsoft.com/office/drawing/2014/main" id="{D0F73A72-E06D-4B4F-9E04-B86585A9E4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100" r="37420" b="44955"/>
          <a:stretch/>
        </p:blipFill>
        <p:spPr>
          <a:xfrm>
            <a:off x="808025" y="2501673"/>
            <a:ext cx="4602018" cy="1015889"/>
          </a:xfrm>
          <a:prstGeom prst="rect">
            <a:avLst/>
          </a:prstGeom>
        </p:spPr>
      </p:pic>
      <p:cxnSp>
        <p:nvCxnSpPr>
          <p:cNvPr id="26" name="Ravni poveznik sa strelicom 25">
            <a:extLst>
              <a:ext uri="{FF2B5EF4-FFF2-40B4-BE49-F238E27FC236}">
                <a16:creationId xmlns:a16="http://schemas.microsoft.com/office/drawing/2014/main" id="{22D261B9-6117-46C4-B552-F3F84DC6290C}"/>
              </a:ext>
            </a:extLst>
          </p:cNvPr>
          <p:cNvCxnSpPr>
            <a:cxnSpLocks/>
          </p:cNvCxnSpPr>
          <p:nvPr/>
        </p:nvCxnSpPr>
        <p:spPr>
          <a:xfrm>
            <a:off x="5405717" y="3020654"/>
            <a:ext cx="25101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kstniOkvir 26">
            <a:extLst>
              <a:ext uri="{FF2B5EF4-FFF2-40B4-BE49-F238E27FC236}">
                <a16:creationId xmlns:a16="http://schemas.microsoft.com/office/drawing/2014/main" id="{AA2B1B62-1444-47FC-BBC8-6A4C4D186668}"/>
              </a:ext>
            </a:extLst>
          </p:cNvPr>
          <p:cNvSpPr txBox="1"/>
          <p:nvPr/>
        </p:nvSpPr>
        <p:spPr>
          <a:xfrm>
            <a:off x="5692594" y="2834442"/>
            <a:ext cx="1093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jedna 2</a:t>
            </a:r>
          </a:p>
        </p:txBody>
      </p:sp>
      <p:pic>
        <p:nvPicPr>
          <p:cNvPr id="29" name="Slika 28">
            <a:extLst>
              <a:ext uri="{FF2B5EF4-FFF2-40B4-BE49-F238E27FC236}">
                <a16:creationId xmlns:a16="http://schemas.microsoft.com/office/drawing/2014/main" id="{2DC1A6A3-317D-4B6C-9D25-57A118CFAEC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508" t="7904" r="1871" b="10992"/>
          <a:stretch/>
        </p:blipFill>
        <p:spPr>
          <a:xfrm>
            <a:off x="7425691" y="2547916"/>
            <a:ext cx="3063015" cy="688929"/>
          </a:xfrm>
          <a:prstGeom prst="rect">
            <a:avLst/>
          </a:prstGeom>
        </p:spPr>
      </p:pic>
      <p:sp>
        <p:nvSpPr>
          <p:cNvPr id="30" name="Pravokutnik: zaobljeni kutovi 29">
            <a:extLst>
              <a:ext uri="{FF2B5EF4-FFF2-40B4-BE49-F238E27FC236}">
                <a16:creationId xmlns:a16="http://schemas.microsoft.com/office/drawing/2014/main" id="{DA37F3D2-33B7-4C67-9F86-91CC427705E3}"/>
              </a:ext>
            </a:extLst>
          </p:cNvPr>
          <p:cNvSpPr/>
          <p:nvPr/>
        </p:nvSpPr>
        <p:spPr>
          <a:xfrm>
            <a:off x="8755492" y="2890830"/>
            <a:ext cx="403412" cy="32273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Pravokutnik: zaobljeni kutovi 30">
            <a:extLst>
              <a:ext uri="{FF2B5EF4-FFF2-40B4-BE49-F238E27FC236}">
                <a16:creationId xmlns:a16="http://schemas.microsoft.com/office/drawing/2014/main" id="{1079144D-B7E6-443D-BCBC-172D1B88FA6D}"/>
              </a:ext>
            </a:extLst>
          </p:cNvPr>
          <p:cNvSpPr/>
          <p:nvPr/>
        </p:nvSpPr>
        <p:spPr>
          <a:xfrm>
            <a:off x="4205854" y="2932212"/>
            <a:ext cx="403412" cy="32273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32" name="Rezervirano mjesto sadržaja 8">
            <a:extLst>
              <a:ext uri="{FF2B5EF4-FFF2-40B4-BE49-F238E27FC236}">
                <a16:creationId xmlns:a16="http://schemas.microsoft.com/office/drawing/2014/main" id="{DA2C7EE2-B855-4405-ACF4-5AB98A0AFF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100" r="37420" b="44955"/>
          <a:stretch/>
        </p:blipFill>
        <p:spPr>
          <a:xfrm>
            <a:off x="814072" y="3411141"/>
            <a:ext cx="4602018" cy="1015889"/>
          </a:xfrm>
          <a:prstGeom prst="rect">
            <a:avLst/>
          </a:prstGeom>
        </p:spPr>
      </p:pic>
      <p:sp>
        <p:nvSpPr>
          <p:cNvPr id="33" name="Pravokutnik: zaobljeni kutovi 32">
            <a:extLst>
              <a:ext uri="{FF2B5EF4-FFF2-40B4-BE49-F238E27FC236}">
                <a16:creationId xmlns:a16="http://schemas.microsoft.com/office/drawing/2014/main" id="{B501776E-03F4-4BAD-8086-97EA3CD8F408}"/>
              </a:ext>
            </a:extLst>
          </p:cNvPr>
          <p:cNvSpPr/>
          <p:nvPr/>
        </p:nvSpPr>
        <p:spPr>
          <a:xfrm>
            <a:off x="1392343" y="3813455"/>
            <a:ext cx="403412" cy="32273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4" name="Pravokutnik: zaobljeni kutovi 33">
            <a:extLst>
              <a:ext uri="{FF2B5EF4-FFF2-40B4-BE49-F238E27FC236}">
                <a16:creationId xmlns:a16="http://schemas.microsoft.com/office/drawing/2014/main" id="{017A811E-CA3A-489F-9E37-329501B106E0}"/>
              </a:ext>
            </a:extLst>
          </p:cNvPr>
          <p:cNvSpPr/>
          <p:nvPr/>
        </p:nvSpPr>
        <p:spPr>
          <a:xfrm>
            <a:off x="2831128" y="3820925"/>
            <a:ext cx="403412" cy="32273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5" name="Ravni poveznik sa strelicom 34">
            <a:extLst>
              <a:ext uri="{FF2B5EF4-FFF2-40B4-BE49-F238E27FC236}">
                <a16:creationId xmlns:a16="http://schemas.microsoft.com/office/drawing/2014/main" id="{42B8625C-D696-499C-88DE-4E952E0487D9}"/>
              </a:ext>
            </a:extLst>
          </p:cNvPr>
          <p:cNvCxnSpPr>
            <a:cxnSpLocks/>
          </p:cNvCxnSpPr>
          <p:nvPr/>
        </p:nvCxnSpPr>
        <p:spPr>
          <a:xfrm>
            <a:off x="5416090" y="3962373"/>
            <a:ext cx="25101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kstniOkvir 35">
            <a:extLst>
              <a:ext uri="{FF2B5EF4-FFF2-40B4-BE49-F238E27FC236}">
                <a16:creationId xmlns:a16="http://schemas.microsoft.com/office/drawing/2014/main" id="{A10DF95C-F645-4DC8-960F-F5CBAEE288C2}"/>
              </a:ext>
            </a:extLst>
          </p:cNvPr>
          <p:cNvSpPr txBox="1"/>
          <p:nvPr/>
        </p:nvSpPr>
        <p:spPr>
          <a:xfrm>
            <a:off x="5692594" y="3790154"/>
            <a:ext cx="1093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dvije 3</a:t>
            </a:r>
          </a:p>
        </p:txBody>
      </p:sp>
      <p:pic>
        <p:nvPicPr>
          <p:cNvPr id="38" name="Slika 37">
            <a:extLst>
              <a:ext uri="{FF2B5EF4-FFF2-40B4-BE49-F238E27FC236}">
                <a16:creationId xmlns:a16="http://schemas.microsoft.com/office/drawing/2014/main" id="{727D94E6-D56E-48FC-99F4-AC26C951A11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474" t="7051" r="2236" b="10097"/>
          <a:stretch/>
        </p:blipFill>
        <p:spPr>
          <a:xfrm>
            <a:off x="7433481" y="3476829"/>
            <a:ext cx="3063015" cy="666826"/>
          </a:xfrm>
          <a:prstGeom prst="rect">
            <a:avLst/>
          </a:prstGeom>
        </p:spPr>
      </p:pic>
      <p:sp>
        <p:nvSpPr>
          <p:cNvPr id="39" name="Pravokutnik: zaobljeni kutovi 38">
            <a:extLst>
              <a:ext uri="{FF2B5EF4-FFF2-40B4-BE49-F238E27FC236}">
                <a16:creationId xmlns:a16="http://schemas.microsoft.com/office/drawing/2014/main" id="{9B17E776-5400-476C-8BD9-FBA4BEB66CB1}"/>
              </a:ext>
            </a:extLst>
          </p:cNvPr>
          <p:cNvSpPr/>
          <p:nvPr/>
        </p:nvSpPr>
        <p:spPr>
          <a:xfrm>
            <a:off x="9159166" y="3797354"/>
            <a:ext cx="403412" cy="32273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40" name="Rezervirano mjesto sadržaja 8">
            <a:extLst>
              <a:ext uri="{FF2B5EF4-FFF2-40B4-BE49-F238E27FC236}">
                <a16:creationId xmlns:a16="http://schemas.microsoft.com/office/drawing/2014/main" id="{B225A659-5D7F-4F48-8135-E91D9290B7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100" r="37420" b="44955"/>
          <a:stretch/>
        </p:blipFill>
        <p:spPr>
          <a:xfrm>
            <a:off x="803699" y="4320609"/>
            <a:ext cx="4602018" cy="1015889"/>
          </a:xfrm>
          <a:prstGeom prst="rect">
            <a:avLst/>
          </a:prstGeom>
        </p:spPr>
      </p:pic>
      <p:sp>
        <p:nvSpPr>
          <p:cNvPr id="41" name="Pravokutnik: zaobljeni kutovi 40">
            <a:extLst>
              <a:ext uri="{FF2B5EF4-FFF2-40B4-BE49-F238E27FC236}">
                <a16:creationId xmlns:a16="http://schemas.microsoft.com/office/drawing/2014/main" id="{4B998ACA-08C6-4CB9-BB69-B5A11185D87D}"/>
              </a:ext>
            </a:extLst>
          </p:cNvPr>
          <p:cNvSpPr/>
          <p:nvPr/>
        </p:nvSpPr>
        <p:spPr>
          <a:xfrm>
            <a:off x="2329105" y="4720399"/>
            <a:ext cx="403412" cy="32273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42" name="Ravni poveznik sa strelicom 41">
            <a:extLst>
              <a:ext uri="{FF2B5EF4-FFF2-40B4-BE49-F238E27FC236}">
                <a16:creationId xmlns:a16="http://schemas.microsoft.com/office/drawing/2014/main" id="{0D149DBE-5DC1-498A-8432-6004BF253DBE}"/>
              </a:ext>
            </a:extLst>
          </p:cNvPr>
          <p:cNvCxnSpPr>
            <a:cxnSpLocks/>
          </p:cNvCxnSpPr>
          <p:nvPr/>
        </p:nvCxnSpPr>
        <p:spPr>
          <a:xfrm>
            <a:off x="5389470" y="4881764"/>
            <a:ext cx="25101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kstniOkvir 42">
            <a:extLst>
              <a:ext uri="{FF2B5EF4-FFF2-40B4-BE49-F238E27FC236}">
                <a16:creationId xmlns:a16="http://schemas.microsoft.com/office/drawing/2014/main" id="{C1D8FE23-97A2-4F88-B1FC-64016CC8A731}"/>
              </a:ext>
            </a:extLst>
          </p:cNvPr>
          <p:cNvSpPr txBox="1"/>
          <p:nvPr/>
        </p:nvSpPr>
        <p:spPr>
          <a:xfrm>
            <a:off x="5692594" y="4673797"/>
            <a:ext cx="1093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jedna 4</a:t>
            </a:r>
          </a:p>
        </p:txBody>
      </p:sp>
      <p:pic>
        <p:nvPicPr>
          <p:cNvPr id="45" name="Slika 44">
            <a:extLst>
              <a:ext uri="{FF2B5EF4-FFF2-40B4-BE49-F238E27FC236}">
                <a16:creationId xmlns:a16="http://schemas.microsoft.com/office/drawing/2014/main" id="{F2484758-585A-4ADC-BD8C-532A3F4F708F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499" b="13066"/>
          <a:stretch/>
        </p:blipFill>
        <p:spPr>
          <a:xfrm>
            <a:off x="7425690" y="4409714"/>
            <a:ext cx="3102103" cy="688928"/>
          </a:xfrm>
          <a:prstGeom prst="rect">
            <a:avLst/>
          </a:prstGeom>
        </p:spPr>
      </p:pic>
      <p:sp>
        <p:nvSpPr>
          <p:cNvPr id="46" name="Pravokutnik: zaobljeni kutovi 45">
            <a:extLst>
              <a:ext uri="{FF2B5EF4-FFF2-40B4-BE49-F238E27FC236}">
                <a16:creationId xmlns:a16="http://schemas.microsoft.com/office/drawing/2014/main" id="{734A32BE-C193-402C-BBB1-0C92F35D06E2}"/>
              </a:ext>
            </a:extLst>
          </p:cNvPr>
          <p:cNvSpPr/>
          <p:nvPr/>
        </p:nvSpPr>
        <p:spPr>
          <a:xfrm>
            <a:off x="9661189" y="4706714"/>
            <a:ext cx="403412" cy="32273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47" name="Rezervirano mjesto sadržaja 8">
            <a:extLst>
              <a:ext uri="{FF2B5EF4-FFF2-40B4-BE49-F238E27FC236}">
                <a16:creationId xmlns:a16="http://schemas.microsoft.com/office/drawing/2014/main" id="{CF5A7101-8A89-4A5A-A60E-569E80D730C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100" r="37420" b="44955"/>
          <a:stretch/>
        </p:blipFill>
        <p:spPr>
          <a:xfrm>
            <a:off x="814072" y="5336498"/>
            <a:ext cx="4602018" cy="1015889"/>
          </a:xfrm>
          <a:prstGeom prst="rect">
            <a:avLst/>
          </a:prstGeom>
        </p:spPr>
      </p:pic>
      <p:sp>
        <p:nvSpPr>
          <p:cNvPr id="48" name="Pravokutnik: zaobljeni kutovi 47">
            <a:extLst>
              <a:ext uri="{FF2B5EF4-FFF2-40B4-BE49-F238E27FC236}">
                <a16:creationId xmlns:a16="http://schemas.microsoft.com/office/drawing/2014/main" id="{CA827158-704F-4DDE-8E59-293C2D50D770}"/>
              </a:ext>
            </a:extLst>
          </p:cNvPr>
          <p:cNvSpPr/>
          <p:nvPr/>
        </p:nvSpPr>
        <p:spPr>
          <a:xfrm>
            <a:off x="3790085" y="5754431"/>
            <a:ext cx="403412" cy="32273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49" name="Ravni poveznik sa strelicom 48">
            <a:extLst>
              <a:ext uri="{FF2B5EF4-FFF2-40B4-BE49-F238E27FC236}">
                <a16:creationId xmlns:a16="http://schemas.microsoft.com/office/drawing/2014/main" id="{FEC5B743-A1AC-4555-A960-397AB41C8FCA}"/>
              </a:ext>
            </a:extLst>
          </p:cNvPr>
          <p:cNvCxnSpPr>
            <a:cxnSpLocks/>
          </p:cNvCxnSpPr>
          <p:nvPr/>
        </p:nvCxnSpPr>
        <p:spPr>
          <a:xfrm>
            <a:off x="5389470" y="5920760"/>
            <a:ext cx="25101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kstniOkvir 49">
            <a:extLst>
              <a:ext uri="{FF2B5EF4-FFF2-40B4-BE49-F238E27FC236}">
                <a16:creationId xmlns:a16="http://schemas.microsoft.com/office/drawing/2014/main" id="{6C010FC6-6C55-4F40-AE42-81403475C48A}"/>
              </a:ext>
            </a:extLst>
          </p:cNvPr>
          <p:cNvSpPr txBox="1"/>
          <p:nvPr/>
        </p:nvSpPr>
        <p:spPr>
          <a:xfrm>
            <a:off x="5656727" y="5696922"/>
            <a:ext cx="1093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jedna 5</a:t>
            </a:r>
          </a:p>
        </p:txBody>
      </p:sp>
      <p:pic>
        <p:nvPicPr>
          <p:cNvPr id="52" name="Slika 51">
            <a:extLst>
              <a:ext uri="{FF2B5EF4-FFF2-40B4-BE49-F238E27FC236}">
                <a16:creationId xmlns:a16="http://schemas.microsoft.com/office/drawing/2014/main" id="{01E58F42-CD2E-4E57-BF4D-D86C6FC6C538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2168" t="7180" b="22848"/>
          <a:stretch/>
        </p:blipFill>
        <p:spPr>
          <a:xfrm>
            <a:off x="7490297" y="5339143"/>
            <a:ext cx="3062243" cy="647097"/>
          </a:xfrm>
          <a:prstGeom prst="rect">
            <a:avLst/>
          </a:prstGeom>
        </p:spPr>
      </p:pic>
      <p:sp>
        <p:nvSpPr>
          <p:cNvPr id="53" name="Pravokutnik: zaobljeni kutovi 52">
            <a:extLst>
              <a:ext uri="{FF2B5EF4-FFF2-40B4-BE49-F238E27FC236}">
                <a16:creationId xmlns:a16="http://schemas.microsoft.com/office/drawing/2014/main" id="{A3672135-10EC-47FA-88D8-81A6E506F537}"/>
              </a:ext>
            </a:extLst>
          </p:cNvPr>
          <p:cNvSpPr/>
          <p:nvPr/>
        </p:nvSpPr>
        <p:spPr>
          <a:xfrm>
            <a:off x="10064601" y="5647599"/>
            <a:ext cx="403412" cy="32273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9C5A853C-9014-4CF4-8B3E-7A92E09D3E5C}"/>
              </a:ext>
            </a:extLst>
          </p:cNvPr>
          <p:cNvSpPr txBox="1"/>
          <p:nvPr/>
        </p:nvSpPr>
        <p:spPr>
          <a:xfrm>
            <a:off x="304800" y="1153641"/>
            <a:ext cx="418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1.</a:t>
            </a:r>
          </a:p>
        </p:txBody>
      </p:sp>
      <p:sp>
        <p:nvSpPr>
          <p:cNvPr id="44" name="TekstniOkvir 43">
            <a:extLst>
              <a:ext uri="{FF2B5EF4-FFF2-40B4-BE49-F238E27FC236}">
                <a16:creationId xmlns:a16="http://schemas.microsoft.com/office/drawing/2014/main" id="{561C9DD8-1609-4C1B-8289-F82D455B3379}"/>
              </a:ext>
            </a:extLst>
          </p:cNvPr>
          <p:cNvSpPr txBox="1"/>
          <p:nvPr/>
        </p:nvSpPr>
        <p:spPr>
          <a:xfrm>
            <a:off x="316618" y="2016434"/>
            <a:ext cx="418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2.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6D182221-8DDA-460A-B2E9-F913BD3A8610}"/>
              </a:ext>
            </a:extLst>
          </p:cNvPr>
          <p:cNvSpPr txBox="1"/>
          <p:nvPr/>
        </p:nvSpPr>
        <p:spPr>
          <a:xfrm>
            <a:off x="352485" y="2888945"/>
            <a:ext cx="40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3.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2CC9A316-4F14-4FAB-A976-B3AC8A479365}"/>
              </a:ext>
            </a:extLst>
          </p:cNvPr>
          <p:cNvSpPr txBox="1"/>
          <p:nvPr/>
        </p:nvSpPr>
        <p:spPr>
          <a:xfrm>
            <a:off x="352485" y="3810242"/>
            <a:ext cx="37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4.</a:t>
            </a:r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618CF1D9-5020-475D-AF37-E3BF202B2295}"/>
              </a:ext>
            </a:extLst>
          </p:cNvPr>
          <p:cNvSpPr txBox="1"/>
          <p:nvPr/>
        </p:nvSpPr>
        <p:spPr>
          <a:xfrm>
            <a:off x="352485" y="4731539"/>
            <a:ext cx="39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5.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FA72C0D4-9BB5-44B4-BEA9-927F3DA7C82E}"/>
              </a:ext>
            </a:extLst>
          </p:cNvPr>
          <p:cNvSpPr txBox="1"/>
          <p:nvPr/>
        </p:nvSpPr>
        <p:spPr>
          <a:xfrm>
            <a:off x="360608" y="5707829"/>
            <a:ext cx="37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6.</a:t>
            </a:r>
          </a:p>
        </p:txBody>
      </p:sp>
    </p:spTree>
    <p:extLst>
      <p:ext uri="{BB962C8B-B14F-4D97-AF65-F5344CB8AC3E}">
        <p14:creationId xmlns:p14="http://schemas.microsoft.com/office/powerpoint/2010/main" val="1679162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700D54-D72E-4A1E-BA64-1F855F3CA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239B398-2B57-4B4D-A0F0-A55A48EC9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1737080"/>
          </a:xfrm>
        </p:spPr>
        <p:txBody>
          <a:bodyPr/>
          <a:lstStyle/>
          <a:p>
            <a:r>
              <a:rPr lang="hr-HR" sz="2000" dirty="0"/>
              <a:t>U ovom koraku brojimo koliko je elemenata manje ili jednako od svakog broja iz {0, …, 5}</a:t>
            </a:r>
            <a:endParaRPr lang="hr-HR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9FF48383-313D-4D92-BDE5-C9405EAFCBDA}"/>
              </a:ext>
            </a:extLst>
          </p:cNvPr>
          <p:cNvSpPr txBox="1"/>
          <p:nvPr/>
        </p:nvSpPr>
        <p:spPr>
          <a:xfrm>
            <a:off x="3711387" y="3766565"/>
            <a:ext cx="541468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/>
              <a:t>for i = 1 to k</a:t>
            </a:r>
          </a:p>
          <a:p>
            <a:r>
              <a:rPr lang="hr-HR" sz="2800" b="1" dirty="0"/>
              <a:t>	C[ i ] = C[ i ] + C[ i - 1 ]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01942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4477AF18-BDBC-4F13-A165-D75B0D53EC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316" y="683019"/>
            <a:ext cx="3301530" cy="975452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76BB5CBC-F3A5-4B75-8489-9EF4066E6158}"/>
              </a:ext>
            </a:extLst>
          </p:cNvPr>
          <p:cNvSpPr txBox="1"/>
          <p:nvPr/>
        </p:nvSpPr>
        <p:spPr>
          <a:xfrm>
            <a:off x="528918" y="2010925"/>
            <a:ext cx="3379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/>
              <a:t>C[ 1 ] = C[ 1 ] + C[ 0 ] = 1 + 2 = 3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FD2ECF7B-EAC3-470C-9BB9-3D900BCAFE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2667" y="1658471"/>
            <a:ext cx="3305614" cy="713837"/>
          </a:xfrm>
          <a:prstGeom prst="rect">
            <a:avLst/>
          </a:prstGeom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79141479-D0E1-4DC7-81A0-8E23A0865B6E}"/>
              </a:ext>
            </a:extLst>
          </p:cNvPr>
          <p:cNvSpPr txBox="1"/>
          <p:nvPr/>
        </p:nvSpPr>
        <p:spPr>
          <a:xfrm>
            <a:off x="806824" y="1075766"/>
            <a:ext cx="3101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Niz C na početku ovog koraka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B991FA7D-FEF6-4082-8F1A-832F3237096B}"/>
              </a:ext>
            </a:extLst>
          </p:cNvPr>
          <p:cNvSpPr txBox="1"/>
          <p:nvPr/>
        </p:nvSpPr>
        <p:spPr>
          <a:xfrm>
            <a:off x="545240" y="2935348"/>
            <a:ext cx="340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/>
              <a:t>C[ 2 ] = C[ 2 ] + C[ 1 ] = 1 + 3 = 4</a:t>
            </a:r>
          </a:p>
        </p:txBody>
      </p:sp>
      <p:pic>
        <p:nvPicPr>
          <p:cNvPr id="11" name="Slika 10">
            <a:extLst>
              <a:ext uri="{FF2B5EF4-FFF2-40B4-BE49-F238E27FC236}">
                <a16:creationId xmlns:a16="http://schemas.microsoft.com/office/drawing/2014/main" id="{E66E18F5-9848-48D3-9BCA-0D48EEFD31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0316" y="2633923"/>
            <a:ext cx="3370317" cy="669600"/>
          </a:xfrm>
          <a:prstGeom prst="rect">
            <a:avLst/>
          </a:prstGeom>
        </p:spPr>
      </p:pic>
      <p:sp>
        <p:nvSpPr>
          <p:cNvPr id="12" name="TekstniOkvir 11">
            <a:extLst>
              <a:ext uri="{FF2B5EF4-FFF2-40B4-BE49-F238E27FC236}">
                <a16:creationId xmlns:a16="http://schemas.microsoft.com/office/drawing/2014/main" id="{712CCC03-5B11-484E-9846-F4B2B1FE0F63}"/>
              </a:ext>
            </a:extLst>
          </p:cNvPr>
          <p:cNvSpPr txBox="1"/>
          <p:nvPr/>
        </p:nvSpPr>
        <p:spPr>
          <a:xfrm>
            <a:off x="528918" y="3878226"/>
            <a:ext cx="3400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/>
              <a:t>C[ 3 ] = C[ 3 ] + C[ 2 ] = 2 + 4 = 6</a:t>
            </a:r>
          </a:p>
        </p:txBody>
      </p:sp>
      <p:pic>
        <p:nvPicPr>
          <p:cNvPr id="14" name="Slika 13">
            <a:extLst>
              <a:ext uri="{FF2B5EF4-FFF2-40B4-BE49-F238E27FC236}">
                <a16:creationId xmlns:a16="http://schemas.microsoft.com/office/drawing/2014/main" id="{0C0FA539-0F82-4F79-809A-35DADB8DD3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4035" y="3565138"/>
            <a:ext cx="3316598" cy="713837"/>
          </a:xfrm>
          <a:prstGeom prst="rect">
            <a:avLst/>
          </a:prstGeom>
        </p:spPr>
      </p:pic>
      <p:sp>
        <p:nvSpPr>
          <p:cNvPr id="15" name="TekstniOkvir 14">
            <a:extLst>
              <a:ext uri="{FF2B5EF4-FFF2-40B4-BE49-F238E27FC236}">
                <a16:creationId xmlns:a16="http://schemas.microsoft.com/office/drawing/2014/main" id="{78B155D7-FB2C-4FEF-980D-72716A3ACD38}"/>
              </a:ext>
            </a:extLst>
          </p:cNvPr>
          <p:cNvSpPr txBox="1"/>
          <p:nvPr/>
        </p:nvSpPr>
        <p:spPr>
          <a:xfrm>
            <a:off x="528919" y="4922413"/>
            <a:ext cx="34329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/>
              <a:t>C[ 4 ] = C[ 4 ] + C[ 3 ] = 1 + 6 = 7</a:t>
            </a:r>
          </a:p>
        </p:txBody>
      </p:sp>
      <p:pic>
        <p:nvPicPr>
          <p:cNvPr id="17" name="Slika 16">
            <a:extLst>
              <a:ext uri="{FF2B5EF4-FFF2-40B4-BE49-F238E27FC236}">
                <a16:creationId xmlns:a16="http://schemas.microsoft.com/office/drawing/2014/main" id="{3D2589E4-FBA3-41C5-B2D7-4D7AF02D3EF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72667" y="4664241"/>
            <a:ext cx="3370317" cy="683020"/>
          </a:xfrm>
          <a:prstGeom prst="rect">
            <a:avLst/>
          </a:prstGeom>
        </p:spPr>
      </p:pic>
      <p:sp>
        <p:nvSpPr>
          <p:cNvPr id="19" name="TekstniOkvir 18">
            <a:extLst>
              <a:ext uri="{FF2B5EF4-FFF2-40B4-BE49-F238E27FC236}">
                <a16:creationId xmlns:a16="http://schemas.microsoft.com/office/drawing/2014/main" id="{ED1F359A-C9C7-49F1-9CDD-956BA7F191E9}"/>
              </a:ext>
            </a:extLst>
          </p:cNvPr>
          <p:cNvSpPr txBox="1"/>
          <p:nvPr/>
        </p:nvSpPr>
        <p:spPr>
          <a:xfrm>
            <a:off x="528917" y="5856188"/>
            <a:ext cx="340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/>
              <a:t>C[ 5 ] = C[ 5 ] + C[ 4 ] = 1 + 7 = 8</a:t>
            </a:r>
          </a:p>
        </p:txBody>
      </p:sp>
      <p:pic>
        <p:nvPicPr>
          <p:cNvPr id="21" name="Slika 20">
            <a:extLst>
              <a:ext uri="{FF2B5EF4-FFF2-40B4-BE49-F238E27FC236}">
                <a16:creationId xmlns:a16="http://schemas.microsoft.com/office/drawing/2014/main" id="{07B29664-6829-4DDA-AC6B-1BAEEB7A70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72667" y="5533458"/>
            <a:ext cx="3370317" cy="737946"/>
          </a:xfrm>
          <a:prstGeom prst="rect">
            <a:avLst/>
          </a:prstGeom>
        </p:spPr>
      </p:pic>
      <p:sp>
        <p:nvSpPr>
          <p:cNvPr id="16" name="Pravokutnik: zaobljeni kutovi 15">
            <a:extLst>
              <a:ext uri="{FF2B5EF4-FFF2-40B4-BE49-F238E27FC236}">
                <a16:creationId xmlns:a16="http://schemas.microsoft.com/office/drawing/2014/main" id="{77B9400A-828C-42EB-9860-A31D8EA43115}"/>
              </a:ext>
            </a:extLst>
          </p:cNvPr>
          <p:cNvSpPr/>
          <p:nvPr/>
        </p:nvSpPr>
        <p:spPr>
          <a:xfrm>
            <a:off x="5138183" y="2010925"/>
            <a:ext cx="403412" cy="32273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Pravokutnik: zaobljeni kutovi 17">
            <a:extLst>
              <a:ext uri="{FF2B5EF4-FFF2-40B4-BE49-F238E27FC236}">
                <a16:creationId xmlns:a16="http://schemas.microsoft.com/office/drawing/2014/main" id="{29AC5B9E-2116-4003-AEF8-8709399D30F9}"/>
              </a:ext>
            </a:extLst>
          </p:cNvPr>
          <p:cNvSpPr/>
          <p:nvPr/>
        </p:nvSpPr>
        <p:spPr>
          <a:xfrm>
            <a:off x="5650628" y="2963585"/>
            <a:ext cx="403412" cy="32273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Pravokutnik: zaobljeni kutovi 19">
            <a:extLst>
              <a:ext uri="{FF2B5EF4-FFF2-40B4-BE49-F238E27FC236}">
                <a16:creationId xmlns:a16="http://schemas.microsoft.com/office/drawing/2014/main" id="{D749ECAD-B9B2-4CE4-B34C-15DE2BA28957}"/>
              </a:ext>
            </a:extLst>
          </p:cNvPr>
          <p:cNvSpPr/>
          <p:nvPr/>
        </p:nvSpPr>
        <p:spPr>
          <a:xfrm>
            <a:off x="6160160" y="3922056"/>
            <a:ext cx="403412" cy="32273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Pravokutnik: zaobljeni kutovi 21">
            <a:extLst>
              <a:ext uri="{FF2B5EF4-FFF2-40B4-BE49-F238E27FC236}">
                <a16:creationId xmlns:a16="http://schemas.microsoft.com/office/drawing/2014/main" id="{FE413B23-1949-4F79-8B48-E113259FEBFB}"/>
              </a:ext>
            </a:extLst>
          </p:cNvPr>
          <p:cNvSpPr/>
          <p:nvPr/>
        </p:nvSpPr>
        <p:spPr>
          <a:xfrm>
            <a:off x="6563572" y="4939983"/>
            <a:ext cx="403412" cy="32273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Pravokutnik: zaobljeni kutovi 22">
            <a:extLst>
              <a:ext uri="{FF2B5EF4-FFF2-40B4-BE49-F238E27FC236}">
                <a16:creationId xmlns:a16="http://schemas.microsoft.com/office/drawing/2014/main" id="{29CBC93E-004B-4C47-9BD2-0C3AE74DEC19}"/>
              </a:ext>
            </a:extLst>
          </p:cNvPr>
          <p:cNvSpPr/>
          <p:nvPr/>
        </p:nvSpPr>
        <p:spPr>
          <a:xfrm>
            <a:off x="7074869" y="5902431"/>
            <a:ext cx="403412" cy="32273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4" name="Ravni poveznik sa strelicom 3">
            <a:extLst>
              <a:ext uri="{FF2B5EF4-FFF2-40B4-BE49-F238E27FC236}">
                <a16:creationId xmlns:a16="http://schemas.microsoft.com/office/drawing/2014/main" id="{9585D912-F777-4DBB-9F9D-BF561E023613}"/>
              </a:ext>
            </a:extLst>
          </p:cNvPr>
          <p:cNvCxnSpPr>
            <a:cxnSpLocks/>
          </p:cNvCxnSpPr>
          <p:nvPr/>
        </p:nvCxnSpPr>
        <p:spPr>
          <a:xfrm>
            <a:off x="4886095" y="1377462"/>
            <a:ext cx="412735" cy="60067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ni poveznik sa strelicom 24">
            <a:extLst>
              <a:ext uri="{FF2B5EF4-FFF2-40B4-BE49-F238E27FC236}">
                <a16:creationId xmlns:a16="http://schemas.microsoft.com/office/drawing/2014/main" id="{B861FB17-FFB8-472C-A917-8622BF34EE9C}"/>
              </a:ext>
            </a:extLst>
          </p:cNvPr>
          <p:cNvCxnSpPr>
            <a:cxnSpLocks/>
          </p:cNvCxnSpPr>
          <p:nvPr/>
        </p:nvCxnSpPr>
        <p:spPr>
          <a:xfrm>
            <a:off x="5414682" y="1381606"/>
            <a:ext cx="1" cy="61931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vni poveznik sa strelicom 26">
            <a:extLst>
              <a:ext uri="{FF2B5EF4-FFF2-40B4-BE49-F238E27FC236}">
                <a16:creationId xmlns:a16="http://schemas.microsoft.com/office/drawing/2014/main" id="{A30F70F3-CDC7-49BA-BD62-3253307DFBA3}"/>
              </a:ext>
            </a:extLst>
          </p:cNvPr>
          <p:cNvCxnSpPr>
            <a:cxnSpLocks/>
          </p:cNvCxnSpPr>
          <p:nvPr/>
        </p:nvCxnSpPr>
        <p:spPr>
          <a:xfrm>
            <a:off x="5385809" y="2343662"/>
            <a:ext cx="405272" cy="56122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ni poveznik sa strelicom 28">
            <a:extLst>
              <a:ext uri="{FF2B5EF4-FFF2-40B4-BE49-F238E27FC236}">
                <a16:creationId xmlns:a16="http://schemas.microsoft.com/office/drawing/2014/main" id="{A88B3007-144E-47EE-8DDD-AF913C839BA7}"/>
              </a:ext>
            </a:extLst>
          </p:cNvPr>
          <p:cNvCxnSpPr>
            <a:cxnSpLocks/>
          </p:cNvCxnSpPr>
          <p:nvPr/>
        </p:nvCxnSpPr>
        <p:spPr>
          <a:xfrm>
            <a:off x="5946867" y="2356778"/>
            <a:ext cx="0" cy="60680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ni poveznik sa strelicom 33">
            <a:extLst>
              <a:ext uri="{FF2B5EF4-FFF2-40B4-BE49-F238E27FC236}">
                <a16:creationId xmlns:a16="http://schemas.microsoft.com/office/drawing/2014/main" id="{1AF42800-36E3-49B9-B2DE-732631EB614C}"/>
              </a:ext>
            </a:extLst>
          </p:cNvPr>
          <p:cNvCxnSpPr>
            <a:cxnSpLocks/>
          </p:cNvCxnSpPr>
          <p:nvPr/>
        </p:nvCxnSpPr>
        <p:spPr>
          <a:xfrm>
            <a:off x="5906931" y="3286315"/>
            <a:ext cx="378137" cy="5734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vni poveznik sa strelicom 35">
            <a:extLst>
              <a:ext uri="{FF2B5EF4-FFF2-40B4-BE49-F238E27FC236}">
                <a16:creationId xmlns:a16="http://schemas.microsoft.com/office/drawing/2014/main" id="{C1B1637B-65A5-40D1-8273-1632B86DDF63}"/>
              </a:ext>
            </a:extLst>
          </p:cNvPr>
          <p:cNvCxnSpPr>
            <a:cxnSpLocks/>
          </p:cNvCxnSpPr>
          <p:nvPr/>
        </p:nvCxnSpPr>
        <p:spPr>
          <a:xfrm>
            <a:off x="6432179" y="3286315"/>
            <a:ext cx="0" cy="63574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vni poveznik sa strelicom 42">
            <a:extLst>
              <a:ext uri="{FF2B5EF4-FFF2-40B4-BE49-F238E27FC236}">
                <a16:creationId xmlns:a16="http://schemas.microsoft.com/office/drawing/2014/main" id="{BEF96B9D-74C1-40E8-ABAE-28C9DB4C8AAC}"/>
              </a:ext>
            </a:extLst>
          </p:cNvPr>
          <p:cNvCxnSpPr>
            <a:cxnSpLocks/>
          </p:cNvCxnSpPr>
          <p:nvPr/>
        </p:nvCxnSpPr>
        <p:spPr>
          <a:xfrm>
            <a:off x="6361866" y="4271162"/>
            <a:ext cx="376813" cy="61064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vni poveznik sa strelicom 45">
            <a:extLst>
              <a:ext uri="{FF2B5EF4-FFF2-40B4-BE49-F238E27FC236}">
                <a16:creationId xmlns:a16="http://schemas.microsoft.com/office/drawing/2014/main" id="{D80FCE66-C391-4ABA-81F6-15C070D3CB8A}"/>
              </a:ext>
            </a:extLst>
          </p:cNvPr>
          <p:cNvCxnSpPr>
            <a:cxnSpLocks/>
          </p:cNvCxnSpPr>
          <p:nvPr/>
        </p:nvCxnSpPr>
        <p:spPr>
          <a:xfrm>
            <a:off x="6884894" y="4244786"/>
            <a:ext cx="0" cy="69519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vni poveznik sa strelicom 47">
            <a:extLst>
              <a:ext uri="{FF2B5EF4-FFF2-40B4-BE49-F238E27FC236}">
                <a16:creationId xmlns:a16="http://schemas.microsoft.com/office/drawing/2014/main" id="{0047F662-C860-4C2A-904E-8D0BE06A344B}"/>
              </a:ext>
            </a:extLst>
          </p:cNvPr>
          <p:cNvCxnSpPr>
            <a:cxnSpLocks/>
          </p:cNvCxnSpPr>
          <p:nvPr/>
        </p:nvCxnSpPr>
        <p:spPr>
          <a:xfrm>
            <a:off x="6765278" y="5262713"/>
            <a:ext cx="412513" cy="59347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avni poveznik sa strelicom 50">
            <a:extLst>
              <a:ext uri="{FF2B5EF4-FFF2-40B4-BE49-F238E27FC236}">
                <a16:creationId xmlns:a16="http://schemas.microsoft.com/office/drawing/2014/main" id="{93DDD770-3DE0-4D00-93AC-D92BA415B6DC}"/>
              </a:ext>
            </a:extLst>
          </p:cNvPr>
          <p:cNvCxnSpPr>
            <a:cxnSpLocks/>
          </p:cNvCxnSpPr>
          <p:nvPr/>
        </p:nvCxnSpPr>
        <p:spPr>
          <a:xfrm>
            <a:off x="7441846" y="5262713"/>
            <a:ext cx="0" cy="59347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387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8516D0-B2D1-4E3A-BB77-A1CCD334E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4F414E5-8BAF-4CDB-B491-60288764B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1853622"/>
          </a:xfrm>
        </p:spPr>
        <p:txBody>
          <a:bodyPr>
            <a:normAutofit/>
          </a:bodyPr>
          <a:lstStyle/>
          <a:p>
            <a:r>
              <a:rPr lang="hr-HR" sz="2000" dirty="0"/>
              <a:t>U ovom koraku ćemo konstruirati sortirani niz B tako da ćemo smjestiti elemente polaznog niza A na prava mjesta koristeći pomoćni niz C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0E2B5F66-846E-430E-B185-EA43E24C2C1A}"/>
              </a:ext>
            </a:extLst>
          </p:cNvPr>
          <p:cNvSpPr txBox="1"/>
          <p:nvPr/>
        </p:nvSpPr>
        <p:spPr>
          <a:xfrm>
            <a:off x="3550024" y="3782614"/>
            <a:ext cx="544157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/>
              <a:t>for j = n to 1</a:t>
            </a:r>
          </a:p>
          <a:p>
            <a:r>
              <a:rPr lang="hr-HR" sz="2800" b="1" dirty="0"/>
              <a:t>	B[ C[ A[ j ] ] ] = A[ j ]</a:t>
            </a:r>
          </a:p>
          <a:p>
            <a:r>
              <a:rPr lang="hr-HR" sz="2800" b="1" dirty="0"/>
              <a:t>	C[ A[ j ] ] = C[ A[ j ] ] -1</a:t>
            </a:r>
          </a:p>
          <a:p>
            <a:endParaRPr lang="hr-HR" sz="2800" b="1" dirty="0">
              <a:latin typeface="Agency FB" panose="020B050302020202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4737625"/>
      </p:ext>
    </p:extLst>
  </p:cSld>
  <p:clrMapOvr>
    <a:masterClrMapping/>
  </p:clrMapOvr>
</p:sld>
</file>

<file path=ppt/theme/theme1.xml><?xml version="1.0" encoding="utf-8"?>
<a:theme xmlns:a="http://schemas.openxmlformats.org/drawingml/2006/main" name="Djeljenik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TM03457464[[fn=Djeljenik]]</Template>
  <TotalTime>781</TotalTime>
  <Words>1063</Words>
  <Application>Microsoft Office PowerPoint</Application>
  <PresentationFormat>Široki zaslon</PresentationFormat>
  <Paragraphs>158</Paragraphs>
  <Slides>33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33</vt:i4>
      </vt:variant>
    </vt:vector>
  </HeadingPairs>
  <TitlesOfParts>
    <vt:vector size="40" baseType="lpstr">
      <vt:lpstr>Agency FB</vt:lpstr>
      <vt:lpstr>Arial</vt:lpstr>
      <vt:lpstr>Calibri</vt:lpstr>
      <vt:lpstr>Cambria Math</vt:lpstr>
      <vt:lpstr>Gill Sans MT</vt:lpstr>
      <vt:lpstr>Wingdings 2</vt:lpstr>
      <vt:lpstr>Djeljenik</vt:lpstr>
      <vt:lpstr>Usporedba: counting sort i klasični sort</vt:lpstr>
      <vt:lpstr>Counting sort</vt:lpstr>
      <vt:lpstr>Pseudokod</vt:lpstr>
      <vt:lpstr>primjer</vt:lpstr>
      <vt:lpstr>primjer</vt:lpstr>
      <vt:lpstr>PowerPoint prezentacija</vt:lpstr>
      <vt:lpstr>Primjer</vt:lpstr>
      <vt:lpstr>PowerPoint prezentacija</vt:lpstr>
      <vt:lpstr>primjer</vt:lpstr>
      <vt:lpstr>PowerPoint prezentacija</vt:lpstr>
      <vt:lpstr>PowerPoint prezentacija</vt:lpstr>
      <vt:lpstr>PowerPoint prezentacija</vt:lpstr>
      <vt:lpstr>PowerPoint prezentacija</vt:lpstr>
      <vt:lpstr>PRIMJER</vt:lpstr>
      <vt:lpstr>implementacija</vt:lpstr>
      <vt:lpstr>Counting sort – teorijska analiza</vt:lpstr>
      <vt:lpstr>Counting sort – empirijska analiza</vt:lpstr>
      <vt:lpstr>Usporedba brzine izvođenja za različite k</vt:lpstr>
      <vt:lpstr>Usporedba brzine izvođenja za različite k</vt:lpstr>
      <vt:lpstr>Counting sort – empirijska analiza</vt:lpstr>
      <vt:lpstr>Klasični sort</vt:lpstr>
      <vt:lpstr>usporedba counting sort i klasični sort</vt:lpstr>
      <vt:lpstr>usporedba counting sort i klasični sort</vt:lpstr>
      <vt:lpstr>sortirani nizovi</vt:lpstr>
      <vt:lpstr>sortirani nizovi – klasični sort</vt:lpstr>
      <vt:lpstr>obrnuto sortirani nizovi</vt:lpstr>
      <vt:lpstr>obrnuto sortirani nizovi – klasični sort</vt:lpstr>
      <vt:lpstr>djelomično sortirani nizovi</vt:lpstr>
      <vt:lpstr>djelomično sortirani nizovi – klasični sort</vt:lpstr>
      <vt:lpstr>nizovi nasumičnih brojeva</vt:lpstr>
      <vt:lpstr>nizovi nasumičnih brojeva – klasični sort</vt:lpstr>
      <vt:lpstr>Usporedba counting sort i klasični sort </vt:lpstr>
      <vt:lpstr>hvala na pozornosti!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Usporedba: counting sort i klasični sort</dc:title>
  <dc:creator>žana perković</dc:creator>
  <cp:lastModifiedBy>žana perković</cp:lastModifiedBy>
  <cp:revision>86</cp:revision>
  <dcterms:created xsi:type="dcterms:W3CDTF">2023-11-12T16:23:16Z</dcterms:created>
  <dcterms:modified xsi:type="dcterms:W3CDTF">2023-11-19T20:43:06Z</dcterms:modified>
</cp:coreProperties>
</file>