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304" r:id="rId12"/>
    <p:sldId id="298" r:id="rId13"/>
    <p:sldId id="303" r:id="rId14"/>
    <p:sldId id="305" r:id="rId15"/>
    <p:sldId id="297" r:id="rId16"/>
    <p:sldId id="30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li Krainz" initials="VK" lastIdx="1" clrIdx="0"/>
  <p:cmAuthor id="1" name="Vili" initials="V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100B-CF97-4517-99B5-A56338133739}" type="datetimeFigureOut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2273-4DA8-4F6A-8967-B2DBE7FCD4A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0516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0DBFEC-0B25-4D09-9C63-8B741F0AADE2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951F-CADF-4F9D-B2A6-96E4FFA7F704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E3DD-087F-4B71-8962-D96258E74A06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93978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543824" cy="511665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446C217-A866-4088-B034-A11BAD1596F5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37F755-75E7-4DC5-B016-C123DEA7BB7A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B1C-5799-4E67-8DAB-36B6F06EDA25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61CE-010B-445B-AF22-D5E3484D4818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0176A9-B2CD-40EB-A1A1-EA61370D7FFF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D496-33ED-44DD-99B8-90F31F7964A1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38D4BB-2932-4DB8-A0A1-4488C72087F1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DE92EC-6BE2-4176-9287-310B4CF36715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0377CA-9852-4B64-BE17-63E9904CEFDA}" type="datetime1">
              <a:rPr lang="sr-Latn-CS" smtClean="0"/>
              <a:pPr/>
              <a:t>5.6.2014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7E620B-3FE9-4BB7-A039-F5FCDED6CD3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ba-logo-v_145810.jpg.ax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929198"/>
            <a:ext cx="2667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1071546"/>
            <a:ext cx="6715172" cy="1472184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Credit Risk Models Cross-Validation – Is There Any Added Value?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7500990" cy="2357454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Croatian Quants Day</a:t>
            </a:r>
          </a:p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Zagreb, June 6, 2014</a:t>
            </a:r>
          </a:p>
          <a:p>
            <a:pPr algn="ctr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dirty="0" smtClean="0">
                <a:latin typeface="Arial" pitchFamily="34" charset="0"/>
                <a:cs typeface="Arial" pitchFamily="34" charset="0"/>
              </a:rPr>
              <a:t>Vili Krainz</a:t>
            </a:r>
          </a:p>
          <a:p>
            <a:pPr algn="r"/>
            <a:r>
              <a:rPr lang="hr-HR" dirty="0" smtClean="0">
                <a:latin typeface="Arial" pitchFamily="34" charset="0"/>
                <a:cs typeface="Arial" pitchFamily="34" charset="0"/>
              </a:rPr>
              <a:t>vili.krainz@rba.hr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5643579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views expressed during this presentation are solely </a:t>
            </a:r>
            <a:b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 those of the author</a:t>
            </a:r>
            <a:endParaRPr lang="hr-H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 Gin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7072362" cy="4357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286388"/>
            <a:ext cx="7543824" cy="928694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 12.5% of cases we get a difference bigger than 0.1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Pearson’s chi-square test – all characteristics of all 1000 samples representative at 5% significance level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14612" y="1571612"/>
            <a:ext cx="3214710" cy="3357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779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Results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Idea: Compare the scores from each simulation model to reference model (on the whole sample) and relate to differences in Gini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If there is a strong connection – we strive to get a model similar to the reference model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Wilcoxon paired (signed rank) test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median difference between the pairs is zero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median difference is not zero. 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Basically, the alternative hypothesis states that one model results in systematically different (higher or lower) scores than the other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lcoxon Sta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00108"/>
            <a:ext cx="7500990" cy="4643470"/>
          </a:xfrm>
          <a:prstGeom prst="rect">
            <a:avLst/>
          </a:prstGeom>
        </p:spPr>
      </p:pic>
      <p:pic>
        <p:nvPicPr>
          <p:cNvPr id="6" name="Picture 5" descr="Wilcoxon Stat Reg Li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000108"/>
            <a:ext cx="7500990" cy="4643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543824" cy="939784"/>
          </a:xfrm>
        </p:spPr>
        <p:txBody>
          <a:bodyPr/>
          <a:lstStyle/>
          <a:p>
            <a:r>
              <a:rPr lang="hr-HR" dirty="0" smtClean="0"/>
              <a:t>Results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043890" cy="5357850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r>
              <a:rPr lang="hr-HR" sz="2000" dirty="0" smtClean="0"/>
              <a:t>Correlation: 0.68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4934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ini Diff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7557" y="1286074"/>
            <a:ext cx="7857396" cy="4776326"/>
          </a:xfrm>
        </p:spPr>
      </p:pic>
      <p:pic>
        <p:nvPicPr>
          <p:cNvPr id="6" name="Picture 5" descr="Gini Diff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7858180" cy="4776802"/>
          </a:xfrm>
          <a:prstGeom prst="rect">
            <a:avLst/>
          </a:prstGeom>
        </p:spPr>
      </p:pic>
      <p:pic>
        <p:nvPicPr>
          <p:cNvPr id="7" name="Picture 6" descr="Gini Diff 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7858180" cy="4776802"/>
          </a:xfrm>
          <a:prstGeom prst="rect">
            <a:avLst/>
          </a:prstGeom>
        </p:spPr>
      </p:pic>
      <p:pic>
        <p:nvPicPr>
          <p:cNvPr id="8" name="Picture 7" descr="Gini Diff 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285860"/>
            <a:ext cx="7858180" cy="4776802"/>
          </a:xfrm>
          <a:prstGeom prst="rect">
            <a:avLst/>
          </a:prstGeom>
        </p:spPr>
      </p:pic>
      <p:pic>
        <p:nvPicPr>
          <p:cNvPr id="9" name="Picture 8" descr="Gini Diff 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285860"/>
            <a:ext cx="7858180" cy="4776802"/>
          </a:xfrm>
          <a:prstGeom prst="rect">
            <a:avLst/>
          </a:prstGeom>
        </p:spPr>
      </p:pic>
      <p:pic>
        <p:nvPicPr>
          <p:cNvPr id="10" name="Picture 9" descr="Gini Diff 6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285860"/>
            <a:ext cx="7858180" cy="4776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Results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588089" cy="521208"/>
          </a:xfrm>
        </p:spPr>
        <p:txBody>
          <a:bodyPr/>
          <a:lstStyle/>
          <a:p>
            <a:fld id="{6B7E620B-3FE9-4BB7-A039-F5FCDED6CD36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From The Simulations...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Regardless of a </a:t>
            </a:r>
            <a:r>
              <a:rPr lang="hr-HR" dirty="0" smtClean="0"/>
              <a:t>modeling </a:t>
            </a:r>
            <a:r>
              <a:rPr lang="hr-HR" dirty="0" smtClean="0"/>
              <a:t>job done right, validation can fail by chance</a:t>
            </a:r>
          </a:p>
          <a:p>
            <a:r>
              <a:rPr lang="hr-HR" dirty="0" smtClean="0"/>
              <a:t>We like to have Gini index on the development sample “similar” to the one on the validation sample – we tend to get the model that is more similar to the reference model – why not develop on the whole sample in the first place?</a:t>
            </a:r>
          </a:p>
          <a:p>
            <a:r>
              <a:rPr lang="hr-HR" dirty="0" smtClean="0"/>
              <a:t>Regardless of validation results and difference in Gini, predictive power on the whole data sample does not vary too much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Instead </a:t>
            </a:r>
            <a:r>
              <a:rPr lang="hr-HR" dirty="0" smtClean="0"/>
              <a:t>Of </a:t>
            </a:r>
            <a:r>
              <a:rPr lang="hr-HR" dirty="0" smtClean="0"/>
              <a:t>A</a:t>
            </a:r>
            <a:r>
              <a:rPr lang="hr-HR" dirty="0" smtClean="0"/>
              <a:t> </a:t>
            </a:r>
            <a:r>
              <a:rPr lang="hr-HR" dirty="0" smtClean="0"/>
              <a:t>Conclusion</a:t>
            </a:r>
            <a:r>
              <a:rPr lang="hr-HR" dirty="0" smtClean="0"/>
              <a:t>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Does this method of cross-validation bring any added value?</a:t>
            </a:r>
          </a:p>
          <a:p>
            <a:r>
              <a:rPr lang="hr-HR" dirty="0" smtClean="0"/>
              <a:t>It may be more important to check whether all the </a:t>
            </a:r>
            <a:r>
              <a:rPr lang="hr-HR" dirty="0" smtClean="0"/>
              <a:t>modeling </a:t>
            </a:r>
            <a:r>
              <a:rPr lang="hr-HR" dirty="0" smtClean="0"/>
              <a:t>steps have been performed carefully and properly, and that best practices are used, in order to avoid overfitting</a:t>
            </a:r>
          </a:p>
          <a:p>
            <a:r>
              <a:rPr lang="hr-HR" dirty="0" smtClean="0"/>
              <a:t>Can any cross-validation method can offer real assurance or does the only real test come with future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68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643182"/>
            <a:ext cx="3429024" cy="939784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Thank </a:t>
            </a:r>
            <a:r>
              <a:rPr lang="hr-HR" sz="4800" dirty="0" smtClean="0"/>
              <a:t>You</a:t>
            </a:r>
            <a:r>
              <a:rPr lang="hr-HR" sz="4800" dirty="0" smtClean="0"/>
              <a:t>!</a:t>
            </a:r>
            <a:endParaRPr lang="hr-H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000760" y="578645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vili.krainz@rba.hr</a:t>
            </a:r>
          </a:p>
        </p:txBody>
      </p:sp>
    </p:spTree>
    <p:extLst>
      <p:ext uri="{BB962C8B-B14F-4D97-AF65-F5344CB8AC3E}">
        <p14:creationId xmlns:p14="http://schemas.microsoft.com/office/powerpoint/2010/main" xmlns="" val="21822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58204" cy="4873752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Credit risk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risk that one party to a financial contract will not perform the obligation partially or entirely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(default)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Example – Bank loans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The need to assess the level of credit risk – credit risk rating models (credit scorecards)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Problem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– to determine the functional relationship between obligor or loan characteristics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hr-HR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, X</a:t>
            </a:r>
            <a:r>
              <a:rPr lang="hr-HR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... ,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hr-HR" i="1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(risk drivers)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and binary event of default (0/1), in a form of latent variable of probability of default (PD)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Scorecard Development Process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2742"/>
            <a:ext cx="7543824" cy="5116654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Potential risk drivers – retail application example 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Sociodemographic characteristics:</a:t>
            </a:r>
          </a:p>
          <a:p>
            <a:pPr lvl="2"/>
            <a:r>
              <a:rPr lang="hr-HR" dirty="0" smtClean="0">
                <a:latin typeface="Arial" pitchFamily="34" charset="0"/>
                <a:cs typeface="Arial" pitchFamily="34" charset="0"/>
              </a:rPr>
              <a:t>Age, marital status, residential status...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Economic characteristics:</a:t>
            </a:r>
          </a:p>
          <a:p>
            <a:pPr lvl="2"/>
            <a:r>
              <a:rPr lang="hr-HR" dirty="0" smtClean="0">
                <a:latin typeface="Arial" pitchFamily="34" charset="0"/>
                <a:cs typeface="Arial" pitchFamily="34" charset="0"/>
              </a:rPr>
              <a:t>Level of education, profession, years of work experience...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Financial characteristics:</a:t>
            </a:r>
          </a:p>
          <a:p>
            <a:pPr lvl="2"/>
            <a:r>
              <a:rPr lang="hr-HR" dirty="0" smtClean="0">
                <a:latin typeface="Arial" pitchFamily="34" charset="0"/>
                <a:cs typeface="Arial" pitchFamily="34" charset="0"/>
              </a:rPr>
              <a:t>Monthly income, monthly income averages...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Stability characteristics:</a:t>
            </a:r>
          </a:p>
          <a:p>
            <a:pPr lvl="2"/>
            <a:r>
              <a:rPr lang="hr-HR" dirty="0" smtClean="0">
                <a:latin typeface="Arial" pitchFamily="34" charset="0"/>
                <a:cs typeface="Arial" pitchFamily="34" charset="0"/>
              </a:rPr>
              <a:t>Time on current address, current job...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Loan characteristics:</a:t>
            </a:r>
          </a:p>
          <a:p>
            <a:pPr lvl="2"/>
            <a:r>
              <a:rPr lang="hr-HR" dirty="0" smtClean="0">
                <a:latin typeface="Arial" pitchFamily="34" charset="0"/>
                <a:cs typeface="Arial" pitchFamily="34" charset="0"/>
              </a:rPr>
              <a:t>Installment amount, approved limit amount, loan maturity...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Scorecard Development Process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Univariate analysis – analysis of each individual characteristic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Fine classing – division of numeric variables into a number (e.g. 20) of subgroups, analysis of general trend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Coarse classing – grouping into (2-5) larger classes to optimize predictiveness, with certain conditions (logical, monotonic trend, robust enough...)</a:t>
            </a:r>
          </a:p>
          <a:p>
            <a:pPr lvl="1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407194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endParaRPr lang="hr-H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Bad rate</a:t>
                      </a:r>
                      <a:endParaRPr lang="hr-HR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itchFamily="34" charset="0"/>
                          <a:cs typeface="Arial" pitchFamily="34" charset="0"/>
                        </a:rPr>
                        <a:t>&lt;30</a:t>
                      </a:r>
                      <a:endParaRPr lang="hr-H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itchFamily="34" charset="0"/>
                          <a:cs typeface="Arial" pitchFamily="34" charset="0"/>
                        </a:rPr>
                        <a:t>3.47%</a:t>
                      </a:r>
                      <a:endParaRPr lang="hr-H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itchFamily="34" charset="0"/>
                          <a:cs typeface="Arial" pitchFamily="34" charset="0"/>
                        </a:rPr>
                        <a:t>[30,</a:t>
                      </a:r>
                      <a:r>
                        <a:rPr lang="hr-HR" baseline="0" dirty="0" smtClean="0">
                          <a:latin typeface="Arial" pitchFamily="34" charset="0"/>
                          <a:cs typeface="Arial" pitchFamily="34" charset="0"/>
                        </a:rPr>
                        <a:t> 55]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itchFamily="34" charset="0"/>
                          <a:cs typeface="Arial" pitchFamily="34" charset="0"/>
                        </a:rPr>
                        <a:t>2.86%</a:t>
                      </a:r>
                      <a:endParaRPr lang="hr-H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itchFamily="34" charset="0"/>
                          <a:cs typeface="Arial" pitchFamily="34" charset="0"/>
                        </a:rPr>
                        <a:t>&gt;55</a:t>
                      </a:r>
                      <a:endParaRPr lang="hr-H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itchFamily="34" charset="0"/>
                          <a:cs typeface="Arial" pitchFamily="34" charset="0"/>
                        </a:rPr>
                        <a:t>1.73%</a:t>
                      </a:r>
                      <a:endParaRPr lang="hr-H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Scorecard Development Process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543824" cy="5116654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Multivariate analysis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Correlation between characteristics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Logit model – most widely used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Logistic regression (with selection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process)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R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928934"/>
            <a:ext cx="4857784" cy="3071834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214942" y="3429000"/>
          <a:ext cx="3469658" cy="637805"/>
        </p:xfrm>
        <a:graphic>
          <a:graphicData uri="http://schemas.openxmlformats.org/presentationml/2006/ole">
            <p:oleObj spid="_x0000_s45066" name="Equation" r:id="rId4" imgW="2717800" imgH="48260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072066" y="4357694"/>
          <a:ext cx="3631235" cy="674656"/>
        </p:xfrm>
        <a:graphic>
          <a:graphicData uri="http://schemas.openxmlformats.org/presentationml/2006/ole">
            <p:oleObj spid="_x0000_s45067" name="Equation" r:id="rId5" imgW="26670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Scorecard Model Predictiveness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The goal of a scorecard model is to discriminate between the good and the bad applications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Predictivity is most commonly measured by Gini index (a.k.a Accuracy Ratio, Somers’ D)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AP bcb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000372"/>
            <a:ext cx="5063216" cy="3332372"/>
          </a:xfrm>
          <a:prstGeom prst="rect">
            <a:avLst/>
          </a:prstGeom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715008" y="3714752"/>
          <a:ext cx="1554162" cy="714375"/>
        </p:xfrm>
        <a:graphic>
          <a:graphicData uri="http://schemas.openxmlformats.org/presentationml/2006/ole">
            <p:oleObj spid="_x0000_s46086" name="Equation" r:id="rId4" imgW="939392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Scorecard Model Cross-Validation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At model development start, the whole data sample is split randomly (70/30, 75/25, 80/20...)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The bigger sample is used for model development, while the smaller sample is used for cross-validation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Model’s predictive power (Gini index) is measured on the independent, validation sample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Done to avoid overfitting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The predictive power shouldn’t be much lower on the validation sample than it is on the development – that’s when the validation is considered 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What if validation fails?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543824" cy="5116654"/>
          </a:xfrm>
        </p:spPr>
        <p:txBody>
          <a:bodyPr/>
          <a:lstStyle/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Is it possible if everything is done „by the book”?</a:t>
            </a:r>
          </a:p>
          <a:p>
            <a:r>
              <a:rPr lang="hr-HR" sz="2600" dirty="0" smtClean="0">
                <a:latin typeface="Arial" pitchFamily="34" charset="0"/>
                <a:cs typeface="Arial" pitchFamily="34" charset="0"/>
              </a:rPr>
              <a:t>Does that mean that:</a:t>
            </a:r>
          </a:p>
          <a:p>
            <a:pPr lvl="1"/>
            <a:r>
              <a:rPr lang="hr-HR" sz="2400" dirty="0" smtClean="0">
                <a:latin typeface="Arial" pitchFamily="34" charset="0"/>
                <a:cs typeface="Arial" pitchFamily="34" charset="0"/>
              </a:rPr>
              <a:t>Something was done wrong in model development process?</a:t>
            </a:r>
          </a:p>
          <a:p>
            <a:pPr lvl="1"/>
            <a:r>
              <a:rPr lang="hr-HR" sz="2400" dirty="0" smtClean="0">
                <a:latin typeface="Arial" pitchFamily="34" charset="0"/>
                <a:cs typeface="Arial" pitchFamily="34" charset="0"/>
              </a:rPr>
              <a:t>The sample is not suitable for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modeling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at all?</a:t>
            </a:r>
          </a:p>
          <a:p>
            <a:pPr lvl="1"/>
            <a:r>
              <a:rPr lang="hr-HR" sz="2400" dirty="0" smtClean="0">
                <a:latin typeface="Arial" pitchFamily="34" charset="0"/>
                <a:cs typeface="Arial" pitchFamily="34" charset="0"/>
              </a:rPr>
              <a:t>The process needs to be repeated?</a:t>
            </a:r>
          </a:p>
          <a:p>
            <a:pPr lvl="1"/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6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Monte Carlo Simulations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Real (masked) publicly available retail application data (</a:t>
            </a:r>
            <a:r>
              <a:rPr lang="en-US" dirty="0" smtClean="0"/>
              <a:t>Thomas, L., Edelman, D. and Crook, J., 2002. </a:t>
            </a:r>
            <a:r>
              <a:rPr lang="en-US" i="1" dirty="0" smtClean="0"/>
              <a:t>Credit Scoring and Its Applications</a:t>
            </a:r>
            <a:r>
              <a:rPr lang="en-US" dirty="0" smtClean="0"/>
              <a:t>. Philadelphia: SIAM.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1000 simulations of model development process in R	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Each time stratified random sampling (75/25) was done (on several characteristics, including the target variable – default indicator)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Fine classing for the numeric variables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Coarse classing all the variables using the code that simulates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modeler’s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decisions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Stepwise logistic regression using AIC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Measuring Gini index on development and validation sample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Pre-selection of characteristics for the business logic and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correlation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One reference model was built on whole data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7E620B-3FE9-4BB7-A039-F5FCDED6CD36}" type="slidenum">
              <a:rPr lang="hr-H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hr-H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9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4389</TotalTime>
  <Words>794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Oriel</vt:lpstr>
      <vt:lpstr>Equation</vt:lpstr>
      <vt:lpstr>Credit Risk Models Cross-Validation – Is There Any Added Value?</vt:lpstr>
      <vt:lpstr>Introduction</vt:lpstr>
      <vt:lpstr>Scorecard Development Process</vt:lpstr>
      <vt:lpstr>Scorecard Development Process</vt:lpstr>
      <vt:lpstr>Scorecard Development Process</vt:lpstr>
      <vt:lpstr>Scorecard Model Predictiveness</vt:lpstr>
      <vt:lpstr>Scorecard Model Cross-Validation</vt:lpstr>
      <vt:lpstr>What if validation fails?</vt:lpstr>
      <vt:lpstr>Monte Carlo Simulations</vt:lpstr>
      <vt:lpstr>Results</vt:lpstr>
      <vt:lpstr>Results</vt:lpstr>
      <vt:lpstr>Results</vt:lpstr>
      <vt:lpstr>Results</vt:lpstr>
      <vt:lpstr>From The Simulations...</vt:lpstr>
      <vt:lpstr>Instead Of A Conclusion...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Vili</dc:creator>
  <cp:lastModifiedBy>Vili</cp:lastModifiedBy>
  <cp:revision>336</cp:revision>
  <dcterms:created xsi:type="dcterms:W3CDTF">2013-10-27T12:49:09Z</dcterms:created>
  <dcterms:modified xsi:type="dcterms:W3CDTF">2014-06-05T21:55:58Z</dcterms:modified>
</cp:coreProperties>
</file>