
<file path=[Content_Types].xml><?xml version="1.0" encoding="utf-8"?>
<Types xmlns="http://schemas.openxmlformats.org/package/2006/content-types">
  <Default Extension="png" ContentType="image/png"/>
  <Default Extension="jpeg" ContentType="image/jpeg"/>
  <Default Extension="wmf" ContentType="image/x-wmf"/>
  <Default Extension="emf" ContentType="image/x-emf"/>
  <Default Extension="xls" ContentType="application/vnd.ms-excel"/>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charts/chart1.xml" ContentType="application/vnd.openxmlformats-officedocument.drawingml.chart+xml"/>
  <Override PartName="/ppt/theme/themeOverride1.xml" ContentType="application/vnd.openxmlformats-officedocument.themeOverr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p:sldMasterIdLst>
    <p:sldMasterId id="2147483648" r:id="rId1"/>
    <p:sldMasterId id="2147483843" r:id="rId2"/>
    <p:sldMasterId id="2147485178" r:id="rId3"/>
  </p:sldMasterIdLst>
  <p:notesMasterIdLst>
    <p:notesMasterId r:id="rId19"/>
  </p:notesMasterIdLst>
  <p:handoutMasterIdLst>
    <p:handoutMasterId r:id="rId20"/>
  </p:handoutMasterIdLst>
  <p:sldIdLst>
    <p:sldId id="697" r:id="rId4"/>
    <p:sldId id="736" r:id="rId5"/>
    <p:sldId id="742" r:id="rId6"/>
    <p:sldId id="737" r:id="rId7"/>
    <p:sldId id="738" r:id="rId8"/>
    <p:sldId id="739" r:id="rId9"/>
    <p:sldId id="740" r:id="rId10"/>
    <p:sldId id="743" r:id="rId11"/>
    <p:sldId id="741" r:id="rId12"/>
    <p:sldId id="746" r:id="rId13"/>
    <p:sldId id="747" r:id="rId14"/>
    <p:sldId id="748" r:id="rId15"/>
    <p:sldId id="744" r:id="rId16"/>
    <p:sldId id="745" r:id="rId17"/>
    <p:sldId id="709" r:id="rId18"/>
  </p:sldIdLst>
  <p:sldSz cx="9144000" cy="6858000" type="screen4x3"/>
  <p:notesSz cx="6797675" cy="9926638"/>
  <p:custDataLst>
    <p:tags r:id="rId21"/>
  </p:custDataLst>
  <p:defaultTextStyle>
    <a:defPPr>
      <a:defRPr lang="de-DE"/>
    </a:defPPr>
    <a:lvl1pPr algn="l" rtl="0" fontAlgn="base">
      <a:spcBef>
        <a:spcPct val="0"/>
      </a:spcBef>
      <a:spcAft>
        <a:spcPct val="0"/>
      </a:spcAft>
      <a:defRPr sz="1400" b="1" kern="1200">
        <a:solidFill>
          <a:srgbClr val="ED15C9"/>
        </a:solidFill>
        <a:latin typeface="Arial" charset="0"/>
        <a:ea typeface="+mn-ea"/>
        <a:cs typeface="Arial" charset="0"/>
        <a:sym typeface="Symbol" pitchFamily="18" charset="2"/>
      </a:defRPr>
    </a:lvl1pPr>
    <a:lvl2pPr marL="457200" algn="l" rtl="0" fontAlgn="base">
      <a:spcBef>
        <a:spcPct val="0"/>
      </a:spcBef>
      <a:spcAft>
        <a:spcPct val="0"/>
      </a:spcAft>
      <a:defRPr sz="1400" b="1" kern="1200">
        <a:solidFill>
          <a:srgbClr val="ED15C9"/>
        </a:solidFill>
        <a:latin typeface="Arial" charset="0"/>
        <a:ea typeface="+mn-ea"/>
        <a:cs typeface="Arial" charset="0"/>
        <a:sym typeface="Symbol" pitchFamily="18" charset="2"/>
      </a:defRPr>
    </a:lvl2pPr>
    <a:lvl3pPr marL="914400" algn="l" rtl="0" fontAlgn="base">
      <a:spcBef>
        <a:spcPct val="0"/>
      </a:spcBef>
      <a:spcAft>
        <a:spcPct val="0"/>
      </a:spcAft>
      <a:defRPr sz="1400" b="1" kern="1200">
        <a:solidFill>
          <a:srgbClr val="ED15C9"/>
        </a:solidFill>
        <a:latin typeface="Arial" charset="0"/>
        <a:ea typeface="+mn-ea"/>
        <a:cs typeface="Arial" charset="0"/>
        <a:sym typeface="Symbol" pitchFamily="18" charset="2"/>
      </a:defRPr>
    </a:lvl3pPr>
    <a:lvl4pPr marL="1371600" algn="l" rtl="0" fontAlgn="base">
      <a:spcBef>
        <a:spcPct val="0"/>
      </a:spcBef>
      <a:spcAft>
        <a:spcPct val="0"/>
      </a:spcAft>
      <a:defRPr sz="1400" b="1" kern="1200">
        <a:solidFill>
          <a:srgbClr val="ED15C9"/>
        </a:solidFill>
        <a:latin typeface="Arial" charset="0"/>
        <a:ea typeface="+mn-ea"/>
        <a:cs typeface="Arial" charset="0"/>
        <a:sym typeface="Symbol" pitchFamily="18" charset="2"/>
      </a:defRPr>
    </a:lvl4pPr>
    <a:lvl5pPr marL="1828800" algn="l" rtl="0" fontAlgn="base">
      <a:spcBef>
        <a:spcPct val="0"/>
      </a:spcBef>
      <a:spcAft>
        <a:spcPct val="0"/>
      </a:spcAft>
      <a:defRPr sz="1400" b="1" kern="1200">
        <a:solidFill>
          <a:srgbClr val="ED15C9"/>
        </a:solidFill>
        <a:latin typeface="Arial" charset="0"/>
        <a:ea typeface="+mn-ea"/>
        <a:cs typeface="Arial" charset="0"/>
        <a:sym typeface="Symbol" pitchFamily="18" charset="2"/>
      </a:defRPr>
    </a:lvl5pPr>
    <a:lvl6pPr marL="2286000" algn="l" defTabSz="914400" rtl="0" eaLnBrk="1" latinLnBrk="0" hangingPunct="1">
      <a:defRPr sz="1400" b="1" kern="1200">
        <a:solidFill>
          <a:srgbClr val="ED15C9"/>
        </a:solidFill>
        <a:latin typeface="Arial" charset="0"/>
        <a:ea typeface="+mn-ea"/>
        <a:cs typeface="Arial" charset="0"/>
        <a:sym typeface="Symbol" pitchFamily="18" charset="2"/>
      </a:defRPr>
    </a:lvl6pPr>
    <a:lvl7pPr marL="2743200" algn="l" defTabSz="914400" rtl="0" eaLnBrk="1" latinLnBrk="0" hangingPunct="1">
      <a:defRPr sz="1400" b="1" kern="1200">
        <a:solidFill>
          <a:srgbClr val="ED15C9"/>
        </a:solidFill>
        <a:latin typeface="Arial" charset="0"/>
        <a:ea typeface="+mn-ea"/>
        <a:cs typeface="Arial" charset="0"/>
        <a:sym typeface="Symbol" pitchFamily="18" charset="2"/>
      </a:defRPr>
    </a:lvl7pPr>
    <a:lvl8pPr marL="3200400" algn="l" defTabSz="914400" rtl="0" eaLnBrk="1" latinLnBrk="0" hangingPunct="1">
      <a:defRPr sz="1400" b="1" kern="1200">
        <a:solidFill>
          <a:srgbClr val="ED15C9"/>
        </a:solidFill>
        <a:latin typeface="Arial" charset="0"/>
        <a:ea typeface="+mn-ea"/>
        <a:cs typeface="Arial" charset="0"/>
        <a:sym typeface="Symbol" pitchFamily="18" charset="2"/>
      </a:defRPr>
    </a:lvl8pPr>
    <a:lvl9pPr marL="3657600" algn="l" defTabSz="914400" rtl="0" eaLnBrk="1" latinLnBrk="0" hangingPunct="1">
      <a:defRPr sz="1400" b="1" kern="1200">
        <a:solidFill>
          <a:srgbClr val="ED15C9"/>
        </a:solidFill>
        <a:latin typeface="Arial" charset="0"/>
        <a:ea typeface="+mn-ea"/>
        <a:cs typeface="Arial" charset="0"/>
        <a:sym typeface="Symbol" pitchFamily="18" charset="2"/>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4386"/>
    <a:srgbClr val="336699"/>
    <a:srgbClr val="CCECFF"/>
    <a:srgbClr val="264D74"/>
    <a:srgbClr val="29527B"/>
    <a:srgbClr val="003366"/>
    <a:srgbClr val="254B71"/>
    <a:srgbClr val="0000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8399" autoAdjust="0"/>
    <p:restoredTop sz="99120" autoAdjust="0"/>
  </p:normalViewPr>
  <p:slideViewPr>
    <p:cSldViewPr>
      <p:cViewPr>
        <p:scale>
          <a:sx n="73" d="100"/>
          <a:sy n="73" d="100"/>
        </p:scale>
        <p:origin x="-2448" y="-960"/>
      </p:cViewPr>
      <p:guideLst>
        <p:guide orient="horz" pos="432"/>
        <p:guide orient="horz" pos="3696"/>
        <p:guide orient="horz" pos="3504"/>
        <p:guide orient="horz" pos="2160"/>
        <p:guide orient="horz" pos="960"/>
        <p:guide pos="5616"/>
        <p:guide pos="336"/>
        <p:guide pos="2880"/>
        <p:guide pos="432"/>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5508"/>
    </p:cViewPr>
  </p:sorterViewPr>
  <p:notesViewPr>
    <p:cSldViewPr>
      <p:cViewPr>
        <p:scale>
          <a:sx n="100" d="100"/>
          <a:sy n="100" d="100"/>
        </p:scale>
        <p:origin x="-3570" y="-60"/>
      </p:cViewPr>
      <p:guideLst>
        <p:guide orient="horz" pos="3063"/>
        <p:guide pos="2119"/>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3" Type="http://schemas.openxmlformats.org/officeDocument/2006/relationships/slideMaster" Target="slideMasters/slideMaster3.xml"/><Relationship Id="rId21" Type="http://schemas.openxmlformats.org/officeDocument/2006/relationships/tags" Target="tags/tag1.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theme" Target="theme/theme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viewProps" Target="viewProps.xml"/><Relationship Id="rId10" Type="http://schemas.openxmlformats.org/officeDocument/2006/relationships/slide" Target="slides/slide7.xml"/><Relationship Id="rId19" Type="http://schemas.openxmlformats.org/officeDocument/2006/relationships/notesMaster" Target="notesMasters/notesMaster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presProps" Target="presProps.xml"/></Relationships>
</file>

<file path=ppt/charts/_rels/chart1.xml.rels><?xml version="1.0" encoding="UTF-8" standalone="yes"?>
<Relationships xmlns="http://schemas.openxmlformats.org/package/2006/relationships"><Relationship Id="rId2" Type="http://schemas.openxmlformats.org/officeDocument/2006/relationships/oleObject" Target="file:///\\srv030\DOKUMENTI\RiskRac\LQ\201204\MKL_po_pozicijama6_temp2.xlsx" TargetMode="External"/><Relationship Id="rId1" Type="http://schemas.openxmlformats.org/officeDocument/2006/relationships/themeOverride" Target="../theme/themeOverride1.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hr-HR"/>
  <c:roundedCorners val="0"/>
  <mc:AlternateContent xmlns:mc="http://schemas.openxmlformats.org/markup-compatibility/2006">
    <mc:Choice xmlns:c14="http://schemas.microsoft.com/office/drawing/2007/8/2/chart" Requires="c14">
      <c14:style val="126"/>
    </mc:Choice>
    <mc:Fallback>
      <c:style val="26"/>
    </mc:Fallback>
  </mc:AlternateContent>
  <c:clrMapOvr bg1="lt1" tx1="dk1" bg2="lt2" tx2="dk2" accent1="accent1" accent2="accent2" accent3="accent3" accent4="accent4" accent5="accent5" accent6="accent6" hlink="hlink" folHlink="folHlink"/>
  <c:chart>
    <c:autoTitleDeleted val="0"/>
    <c:view3D>
      <c:rotX val="15"/>
      <c:rotY val="20"/>
      <c:rAngAx val="1"/>
    </c:view3D>
    <c:floor>
      <c:thickness val="0"/>
    </c:floor>
    <c:sideWall>
      <c:thickness val="0"/>
    </c:sideWall>
    <c:backWall>
      <c:thickness val="0"/>
    </c:backWall>
    <c:plotArea>
      <c:layout/>
      <c:bar3DChart>
        <c:barDir val="col"/>
        <c:grouping val="percentStacked"/>
        <c:varyColors val="0"/>
        <c:ser>
          <c:idx val="0"/>
          <c:order val="0"/>
          <c:tx>
            <c:strRef>
              <c:f>Sheet3!$B$2</c:f>
              <c:strCache>
                <c:ptCount val="1"/>
                <c:pt idx="0">
                  <c:v>Other depo</c:v>
                </c:pt>
              </c:strCache>
            </c:strRef>
          </c:tx>
          <c:invertIfNegative val="0"/>
          <c:cat>
            <c:numRef>
              <c:f>Sheet3!$A$3:$A$13</c:f>
              <c:numCache>
                <c:formatCode>d/m/yyyy</c:formatCode>
                <c:ptCount val="11"/>
                <c:pt idx="0">
                  <c:v>40678</c:v>
                </c:pt>
                <c:pt idx="1">
                  <c:v>40709</c:v>
                </c:pt>
                <c:pt idx="2">
                  <c:v>40739</c:v>
                </c:pt>
                <c:pt idx="3">
                  <c:v>40770</c:v>
                </c:pt>
                <c:pt idx="4">
                  <c:v>40801</c:v>
                </c:pt>
                <c:pt idx="5">
                  <c:v>40831</c:v>
                </c:pt>
                <c:pt idx="6">
                  <c:v>40862</c:v>
                </c:pt>
                <c:pt idx="7">
                  <c:v>40892</c:v>
                </c:pt>
                <c:pt idx="8">
                  <c:v>40923</c:v>
                </c:pt>
                <c:pt idx="9">
                  <c:v>40954</c:v>
                </c:pt>
                <c:pt idx="10">
                  <c:v>40983</c:v>
                </c:pt>
              </c:numCache>
            </c:numRef>
          </c:cat>
          <c:val>
            <c:numRef>
              <c:f>Sheet3!$B$3:$B$13</c:f>
              <c:numCache>
                <c:formatCode>_(* #,##0.00_);_(* \(#,##0.00\);_(* "-"??_);_(@_)</c:formatCode>
                <c:ptCount val="11"/>
                <c:pt idx="0">
                  <c:v>13703678344.280006</c:v>
                </c:pt>
                <c:pt idx="1">
                  <c:v>15212710611.970001</c:v>
                </c:pt>
                <c:pt idx="2">
                  <c:v>14900833450.93</c:v>
                </c:pt>
                <c:pt idx="3">
                  <c:v>14337782348.140007</c:v>
                </c:pt>
                <c:pt idx="4">
                  <c:v>14101848370.710007</c:v>
                </c:pt>
                <c:pt idx="5">
                  <c:v>14968117279.320004</c:v>
                </c:pt>
                <c:pt idx="6">
                  <c:v>14437968785.630005</c:v>
                </c:pt>
                <c:pt idx="7">
                  <c:v>14864081012.480003</c:v>
                </c:pt>
                <c:pt idx="8">
                  <c:v>14762530516.819998</c:v>
                </c:pt>
                <c:pt idx="9">
                  <c:v>16100965828.389999</c:v>
                </c:pt>
                <c:pt idx="10">
                  <c:v>15891329609.910002</c:v>
                </c:pt>
              </c:numCache>
            </c:numRef>
          </c:val>
        </c:ser>
        <c:ser>
          <c:idx val="1"/>
          <c:order val="1"/>
          <c:tx>
            <c:strRef>
              <c:f>Sheet3!$C$2</c:f>
              <c:strCache>
                <c:ptCount val="1"/>
                <c:pt idx="0">
                  <c:v>Corporate depo</c:v>
                </c:pt>
              </c:strCache>
            </c:strRef>
          </c:tx>
          <c:invertIfNegative val="0"/>
          <c:cat>
            <c:numRef>
              <c:f>Sheet3!$A$3:$A$13</c:f>
              <c:numCache>
                <c:formatCode>d/m/yyyy</c:formatCode>
                <c:ptCount val="11"/>
                <c:pt idx="0">
                  <c:v>40678</c:v>
                </c:pt>
                <c:pt idx="1">
                  <c:v>40709</c:v>
                </c:pt>
                <c:pt idx="2">
                  <c:v>40739</c:v>
                </c:pt>
                <c:pt idx="3">
                  <c:v>40770</c:v>
                </c:pt>
                <c:pt idx="4">
                  <c:v>40801</c:v>
                </c:pt>
                <c:pt idx="5">
                  <c:v>40831</c:v>
                </c:pt>
                <c:pt idx="6">
                  <c:v>40862</c:v>
                </c:pt>
                <c:pt idx="7">
                  <c:v>40892</c:v>
                </c:pt>
                <c:pt idx="8">
                  <c:v>40923</c:v>
                </c:pt>
                <c:pt idx="9">
                  <c:v>40954</c:v>
                </c:pt>
                <c:pt idx="10">
                  <c:v>40983</c:v>
                </c:pt>
              </c:numCache>
            </c:numRef>
          </c:cat>
          <c:val>
            <c:numRef>
              <c:f>Sheet3!$C$3:$C$13</c:f>
              <c:numCache>
                <c:formatCode>_(* #,##0.00_);_(* \(#,##0.00\);_(* "-"??_);_(@_)</c:formatCode>
                <c:ptCount val="11"/>
                <c:pt idx="0">
                  <c:v>4195932000.9399939</c:v>
                </c:pt>
                <c:pt idx="1">
                  <c:v>4217274005.1999912</c:v>
                </c:pt>
                <c:pt idx="2">
                  <c:v>4697051917.7000027</c:v>
                </c:pt>
                <c:pt idx="3">
                  <c:v>4745964486.409996</c:v>
                </c:pt>
                <c:pt idx="4">
                  <c:v>5445661480.4200058</c:v>
                </c:pt>
                <c:pt idx="5">
                  <c:v>5332515018.0600071</c:v>
                </c:pt>
                <c:pt idx="6">
                  <c:v>5513969658.4699936</c:v>
                </c:pt>
                <c:pt idx="7">
                  <c:v>5087507000.3700066</c:v>
                </c:pt>
                <c:pt idx="8">
                  <c:v>5173268917.680006</c:v>
                </c:pt>
                <c:pt idx="9">
                  <c:v>5226885850.8300056</c:v>
                </c:pt>
                <c:pt idx="10">
                  <c:v>5009368969.4599943</c:v>
                </c:pt>
              </c:numCache>
            </c:numRef>
          </c:val>
        </c:ser>
        <c:ser>
          <c:idx val="2"/>
          <c:order val="2"/>
          <c:tx>
            <c:strRef>
              <c:f>Sheet3!$D$2</c:f>
              <c:strCache>
                <c:ptCount val="1"/>
                <c:pt idx="0">
                  <c:v>Retail depo</c:v>
                </c:pt>
              </c:strCache>
            </c:strRef>
          </c:tx>
          <c:invertIfNegative val="0"/>
          <c:cat>
            <c:numRef>
              <c:f>Sheet3!$A$3:$A$13</c:f>
              <c:numCache>
                <c:formatCode>d/m/yyyy</c:formatCode>
                <c:ptCount val="11"/>
                <c:pt idx="0">
                  <c:v>40678</c:v>
                </c:pt>
                <c:pt idx="1">
                  <c:v>40709</c:v>
                </c:pt>
                <c:pt idx="2">
                  <c:v>40739</c:v>
                </c:pt>
                <c:pt idx="3">
                  <c:v>40770</c:v>
                </c:pt>
                <c:pt idx="4">
                  <c:v>40801</c:v>
                </c:pt>
                <c:pt idx="5">
                  <c:v>40831</c:v>
                </c:pt>
                <c:pt idx="6">
                  <c:v>40862</c:v>
                </c:pt>
                <c:pt idx="7">
                  <c:v>40892</c:v>
                </c:pt>
                <c:pt idx="8">
                  <c:v>40923</c:v>
                </c:pt>
                <c:pt idx="9">
                  <c:v>40954</c:v>
                </c:pt>
                <c:pt idx="10">
                  <c:v>40983</c:v>
                </c:pt>
              </c:numCache>
            </c:numRef>
          </c:cat>
          <c:val>
            <c:numRef>
              <c:f>Sheet3!$D$3:$D$13</c:f>
              <c:numCache>
                <c:formatCode>_(* #,##0.00_);_(* \(#,##0.00\);_(* "-"??_);_(@_)</c:formatCode>
                <c:ptCount val="11"/>
                <c:pt idx="0">
                  <c:v>20766041092.029636</c:v>
                </c:pt>
                <c:pt idx="1">
                  <c:v>20995643739.778831</c:v>
                </c:pt>
                <c:pt idx="2">
                  <c:v>20959109025.910042</c:v>
                </c:pt>
                <c:pt idx="3">
                  <c:v>21294218697.540939</c:v>
                </c:pt>
                <c:pt idx="4">
                  <c:v>21629626193.448921</c:v>
                </c:pt>
                <c:pt idx="5">
                  <c:v>21673585689.490742</c:v>
                </c:pt>
                <c:pt idx="6">
                  <c:v>21716469613.841236</c:v>
                </c:pt>
                <c:pt idx="7">
                  <c:v>21946336753.480141</c:v>
                </c:pt>
                <c:pt idx="8">
                  <c:v>22166856700.390652</c:v>
                </c:pt>
                <c:pt idx="9">
                  <c:v>22258635500.301216</c:v>
                </c:pt>
                <c:pt idx="10">
                  <c:v>22254711392.329903</c:v>
                </c:pt>
              </c:numCache>
            </c:numRef>
          </c:val>
        </c:ser>
        <c:ser>
          <c:idx val="3"/>
          <c:order val="3"/>
          <c:tx>
            <c:strRef>
              <c:f>Sheet3!$E$2</c:f>
              <c:strCache>
                <c:ptCount val="1"/>
                <c:pt idx="0">
                  <c:v>Other liabilities</c:v>
                </c:pt>
              </c:strCache>
            </c:strRef>
          </c:tx>
          <c:invertIfNegative val="0"/>
          <c:cat>
            <c:numRef>
              <c:f>Sheet3!$A$3:$A$13</c:f>
              <c:numCache>
                <c:formatCode>d/m/yyyy</c:formatCode>
                <c:ptCount val="11"/>
                <c:pt idx="0">
                  <c:v>40678</c:v>
                </c:pt>
                <c:pt idx="1">
                  <c:v>40709</c:v>
                </c:pt>
                <c:pt idx="2">
                  <c:v>40739</c:v>
                </c:pt>
                <c:pt idx="3">
                  <c:v>40770</c:v>
                </c:pt>
                <c:pt idx="4">
                  <c:v>40801</c:v>
                </c:pt>
                <c:pt idx="5">
                  <c:v>40831</c:v>
                </c:pt>
                <c:pt idx="6">
                  <c:v>40862</c:v>
                </c:pt>
                <c:pt idx="7">
                  <c:v>40892</c:v>
                </c:pt>
                <c:pt idx="8">
                  <c:v>40923</c:v>
                </c:pt>
                <c:pt idx="9">
                  <c:v>40954</c:v>
                </c:pt>
                <c:pt idx="10">
                  <c:v>40983</c:v>
                </c:pt>
              </c:numCache>
            </c:numRef>
          </c:cat>
          <c:val>
            <c:numRef>
              <c:f>Sheet3!$E$3:$E$13</c:f>
              <c:numCache>
                <c:formatCode>_(* #,##0.00_);_(* \(#,##0.00\);_(* "-"??_);_(@_)</c:formatCode>
                <c:ptCount val="11"/>
                <c:pt idx="0">
                  <c:v>13959992674.580025</c:v>
                </c:pt>
                <c:pt idx="1">
                  <c:v>13408481695.180046</c:v>
                </c:pt>
                <c:pt idx="2">
                  <c:v>12213742689.089989</c:v>
                </c:pt>
                <c:pt idx="3">
                  <c:v>12801259419.550034</c:v>
                </c:pt>
                <c:pt idx="4">
                  <c:v>12150665996.679855</c:v>
                </c:pt>
                <c:pt idx="5">
                  <c:v>12339888565.198074</c:v>
                </c:pt>
                <c:pt idx="6">
                  <c:v>12396791125.543449</c:v>
                </c:pt>
                <c:pt idx="7">
                  <c:v>13492078858.509239</c:v>
                </c:pt>
                <c:pt idx="8">
                  <c:v>11847306887.049974</c:v>
                </c:pt>
                <c:pt idx="9">
                  <c:v>12887761640.440147</c:v>
                </c:pt>
                <c:pt idx="10">
                  <c:v>12830340062.942589</c:v>
                </c:pt>
              </c:numCache>
            </c:numRef>
          </c:val>
        </c:ser>
        <c:dLbls>
          <c:showLegendKey val="0"/>
          <c:showVal val="0"/>
          <c:showCatName val="0"/>
          <c:showSerName val="0"/>
          <c:showPercent val="0"/>
          <c:showBubbleSize val="0"/>
        </c:dLbls>
        <c:gapWidth val="150"/>
        <c:shape val="box"/>
        <c:axId val="129485056"/>
        <c:axId val="129495040"/>
        <c:axId val="0"/>
      </c:bar3DChart>
      <c:dateAx>
        <c:axId val="129485056"/>
        <c:scaling>
          <c:orientation val="minMax"/>
        </c:scaling>
        <c:delete val="0"/>
        <c:axPos val="b"/>
        <c:numFmt formatCode="d/m/yyyy" sourceLinked="1"/>
        <c:majorTickMark val="out"/>
        <c:minorTickMark val="none"/>
        <c:tickLblPos val="nextTo"/>
        <c:crossAx val="129495040"/>
        <c:crosses val="autoZero"/>
        <c:auto val="1"/>
        <c:lblOffset val="100"/>
        <c:baseTimeUnit val="months"/>
      </c:dateAx>
      <c:valAx>
        <c:axId val="129495040"/>
        <c:scaling>
          <c:orientation val="minMax"/>
        </c:scaling>
        <c:delete val="0"/>
        <c:axPos val="l"/>
        <c:majorGridlines/>
        <c:numFmt formatCode="0%" sourceLinked="1"/>
        <c:majorTickMark val="out"/>
        <c:minorTickMark val="none"/>
        <c:tickLblPos val="nextTo"/>
        <c:crossAx val="129485056"/>
        <c:crosses val="autoZero"/>
        <c:crossBetween val="between"/>
      </c:valAx>
    </c:plotArea>
    <c:legend>
      <c:legendPos val="r"/>
      <c:layout/>
      <c:overlay val="0"/>
    </c:legend>
    <c:plotVisOnly val="1"/>
    <c:dispBlanksAs val="gap"/>
    <c:showDLblsOverMax val="0"/>
  </c:chart>
  <c:txPr>
    <a:bodyPr/>
    <a:lstStyle/>
    <a:p>
      <a:pPr>
        <a:defRPr sz="1800"/>
      </a:pPr>
      <a:endParaRPr lang="sr-Latn-RS"/>
    </a:p>
  </c:txPr>
  <c:externalData r:id="rId2">
    <c:autoUpdate val="0"/>
  </c:externalData>
</c:chartSpace>
</file>

<file path=ppt/drawings/_rels/vmlDrawing1.v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image" Target="../media/image15.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8370" name="Rectangle 2"/>
          <p:cNvSpPr>
            <a:spLocks noGrp="1" noChangeArrowheads="1"/>
          </p:cNvSpPr>
          <p:nvPr>
            <p:ph type="hdr" sz="quarter"/>
          </p:nvPr>
        </p:nvSpPr>
        <p:spPr bwMode="auto">
          <a:xfrm>
            <a:off x="0" y="0"/>
            <a:ext cx="2946400" cy="496888"/>
          </a:xfrm>
          <a:prstGeom prst="rect">
            <a:avLst/>
          </a:prstGeom>
          <a:noFill/>
          <a:ln w="9525">
            <a:noFill/>
            <a:miter lim="800000"/>
            <a:headEnd/>
            <a:tailEnd/>
          </a:ln>
          <a:effectLst/>
        </p:spPr>
        <p:txBody>
          <a:bodyPr vert="horz" wrap="square" lIns="90819" tIns="45406" rIns="90819" bIns="45406" numCol="1" anchor="t" anchorCtr="0" compatLnSpc="1">
            <a:prstTxWarp prst="textNoShape">
              <a:avLst/>
            </a:prstTxWarp>
          </a:bodyPr>
          <a:lstStyle>
            <a:lvl1pPr defTabSz="909638" eaLnBrk="0" hangingPunct="0">
              <a:lnSpc>
                <a:spcPct val="100000"/>
              </a:lnSpc>
              <a:spcBef>
                <a:spcPct val="0"/>
              </a:spcBef>
              <a:spcAft>
                <a:spcPct val="0"/>
              </a:spcAft>
              <a:defRPr sz="1200" b="0">
                <a:solidFill>
                  <a:schemeClr val="tx1"/>
                </a:solidFill>
                <a:latin typeface="Times" charset="0"/>
                <a:cs typeface="+mn-cs"/>
              </a:defRPr>
            </a:lvl1pPr>
          </a:lstStyle>
          <a:p>
            <a:pPr>
              <a:defRPr/>
            </a:pPr>
            <a:endParaRPr lang="de-AT"/>
          </a:p>
        </p:txBody>
      </p:sp>
      <p:sp>
        <p:nvSpPr>
          <p:cNvPr id="58371" name="Rectangle 3"/>
          <p:cNvSpPr>
            <a:spLocks noGrp="1" noChangeArrowheads="1"/>
          </p:cNvSpPr>
          <p:nvPr>
            <p:ph type="dt" sz="quarter" idx="1"/>
          </p:nvPr>
        </p:nvSpPr>
        <p:spPr bwMode="auto">
          <a:xfrm>
            <a:off x="3851275" y="0"/>
            <a:ext cx="2946400" cy="496888"/>
          </a:xfrm>
          <a:prstGeom prst="rect">
            <a:avLst/>
          </a:prstGeom>
          <a:noFill/>
          <a:ln w="9525">
            <a:noFill/>
            <a:miter lim="800000"/>
            <a:headEnd/>
            <a:tailEnd/>
          </a:ln>
          <a:effectLst/>
        </p:spPr>
        <p:txBody>
          <a:bodyPr vert="horz" wrap="square" lIns="90819" tIns="45406" rIns="90819" bIns="45406" numCol="1" anchor="t" anchorCtr="0" compatLnSpc="1">
            <a:prstTxWarp prst="textNoShape">
              <a:avLst/>
            </a:prstTxWarp>
          </a:bodyPr>
          <a:lstStyle>
            <a:lvl1pPr algn="r" defTabSz="909638" eaLnBrk="0" hangingPunct="0">
              <a:lnSpc>
                <a:spcPct val="100000"/>
              </a:lnSpc>
              <a:spcBef>
                <a:spcPct val="0"/>
              </a:spcBef>
              <a:spcAft>
                <a:spcPct val="0"/>
              </a:spcAft>
              <a:defRPr sz="1200" b="0">
                <a:solidFill>
                  <a:schemeClr val="tx1"/>
                </a:solidFill>
                <a:latin typeface="Times" charset="0"/>
                <a:cs typeface="+mn-cs"/>
              </a:defRPr>
            </a:lvl1pPr>
          </a:lstStyle>
          <a:p>
            <a:pPr>
              <a:defRPr/>
            </a:pPr>
            <a:endParaRPr lang="de-AT"/>
          </a:p>
        </p:txBody>
      </p:sp>
      <p:sp>
        <p:nvSpPr>
          <p:cNvPr id="58372" name="Rectangle 4"/>
          <p:cNvSpPr>
            <a:spLocks noGrp="1" noChangeArrowheads="1"/>
          </p:cNvSpPr>
          <p:nvPr>
            <p:ph type="ftr" sz="quarter" idx="2"/>
          </p:nvPr>
        </p:nvSpPr>
        <p:spPr bwMode="auto">
          <a:xfrm>
            <a:off x="0" y="9429750"/>
            <a:ext cx="2946400" cy="496888"/>
          </a:xfrm>
          <a:prstGeom prst="rect">
            <a:avLst/>
          </a:prstGeom>
          <a:noFill/>
          <a:ln w="9525">
            <a:noFill/>
            <a:miter lim="800000"/>
            <a:headEnd/>
            <a:tailEnd/>
          </a:ln>
          <a:effectLst/>
        </p:spPr>
        <p:txBody>
          <a:bodyPr vert="horz" wrap="square" lIns="90819" tIns="45406" rIns="90819" bIns="45406" numCol="1" anchor="b" anchorCtr="0" compatLnSpc="1">
            <a:prstTxWarp prst="textNoShape">
              <a:avLst/>
            </a:prstTxWarp>
          </a:bodyPr>
          <a:lstStyle>
            <a:lvl1pPr defTabSz="909638" eaLnBrk="0" hangingPunct="0">
              <a:lnSpc>
                <a:spcPct val="100000"/>
              </a:lnSpc>
              <a:spcBef>
                <a:spcPct val="0"/>
              </a:spcBef>
              <a:spcAft>
                <a:spcPct val="0"/>
              </a:spcAft>
              <a:defRPr sz="1200" b="0">
                <a:solidFill>
                  <a:schemeClr val="tx1"/>
                </a:solidFill>
                <a:latin typeface="Times" charset="0"/>
                <a:cs typeface="+mn-cs"/>
              </a:defRPr>
            </a:lvl1pPr>
          </a:lstStyle>
          <a:p>
            <a:pPr>
              <a:defRPr/>
            </a:pPr>
            <a:endParaRPr lang="de-AT"/>
          </a:p>
        </p:txBody>
      </p:sp>
      <p:sp>
        <p:nvSpPr>
          <p:cNvPr id="58373" name="Rectangle 5"/>
          <p:cNvSpPr>
            <a:spLocks noGrp="1" noChangeArrowheads="1"/>
          </p:cNvSpPr>
          <p:nvPr>
            <p:ph type="sldNum" sz="quarter" idx="3"/>
          </p:nvPr>
        </p:nvSpPr>
        <p:spPr bwMode="auto">
          <a:xfrm>
            <a:off x="3851275" y="9429750"/>
            <a:ext cx="2946400" cy="496888"/>
          </a:xfrm>
          <a:prstGeom prst="rect">
            <a:avLst/>
          </a:prstGeom>
          <a:noFill/>
          <a:ln w="9525">
            <a:noFill/>
            <a:miter lim="800000"/>
            <a:headEnd/>
            <a:tailEnd/>
          </a:ln>
          <a:effectLst/>
        </p:spPr>
        <p:txBody>
          <a:bodyPr vert="horz" wrap="square" lIns="90819" tIns="45406" rIns="90819" bIns="45406" numCol="1" anchor="b" anchorCtr="0" compatLnSpc="1">
            <a:prstTxWarp prst="textNoShape">
              <a:avLst/>
            </a:prstTxWarp>
          </a:bodyPr>
          <a:lstStyle>
            <a:lvl1pPr algn="r" defTabSz="909638" eaLnBrk="0" hangingPunct="0">
              <a:lnSpc>
                <a:spcPct val="100000"/>
              </a:lnSpc>
              <a:spcBef>
                <a:spcPct val="0"/>
              </a:spcBef>
              <a:spcAft>
                <a:spcPct val="0"/>
              </a:spcAft>
              <a:defRPr sz="1200" b="0">
                <a:solidFill>
                  <a:schemeClr val="tx1"/>
                </a:solidFill>
                <a:latin typeface="Times" charset="0"/>
                <a:cs typeface="+mn-cs"/>
              </a:defRPr>
            </a:lvl1pPr>
          </a:lstStyle>
          <a:p>
            <a:pPr>
              <a:defRPr/>
            </a:pPr>
            <a:fld id="{4A178A48-C32C-415E-BD83-C0BE8505B7F2}" type="slidenum">
              <a:rPr lang="de-AT"/>
              <a:pPr>
                <a:defRPr/>
              </a:pPr>
              <a:t>‹#›</a:t>
            </a:fld>
            <a:endParaRPr lang="de-AT"/>
          </a:p>
        </p:txBody>
      </p:sp>
    </p:spTree>
    <p:extLst>
      <p:ext uri="{BB962C8B-B14F-4D97-AF65-F5344CB8AC3E}">
        <p14:creationId xmlns:p14="http://schemas.microsoft.com/office/powerpoint/2010/main" val="172305644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8434" name="Rectangle 2"/>
          <p:cNvSpPr>
            <a:spLocks noGrp="1" noChangeArrowheads="1"/>
          </p:cNvSpPr>
          <p:nvPr>
            <p:ph type="hdr" sz="quarter"/>
          </p:nvPr>
        </p:nvSpPr>
        <p:spPr bwMode="auto">
          <a:xfrm>
            <a:off x="0" y="0"/>
            <a:ext cx="2946400" cy="496888"/>
          </a:xfrm>
          <a:prstGeom prst="rect">
            <a:avLst/>
          </a:prstGeom>
          <a:noFill/>
          <a:ln w="9525">
            <a:noFill/>
            <a:miter lim="800000"/>
            <a:headEnd/>
            <a:tailEnd/>
          </a:ln>
          <a:effectLst/>
        </p:spPr>
        <p:txBody>
          <a:bodyPr vert="horz" wrap="square" lIns="90819" tIns="45406" rIns="90819" bIns="45406" numCol="1" anchor="t" anchorCtr="0" compatLnSpc="1">
            <a:prstTxWarp prst="textNoShape">
              <a:avLst/>
            </a:prstTxWarp>
          </a:bodyPr>
          <a:lstStyle>
            <a:lvl1pPr defTabSz="909638" eaLnBrk="0" hangingPunct="0">
              <a:lnSpc>
                <a:spcPct val="100000"/>
              </a:lnSpc>
              <a:spcBef>
                <a:spcPct val="0"/>
              </a:spcBef>
              <a:spcAft>
                <a:spcPct val="0"/>
              </a:spcAft>
              <a:defRPr sz="1200" b="0">
                <a:solidFill>
                  <a:schemeClr val="tx1"/>
                </a:solidFill>
                <a:latin typeface="Times" charset="0"/>
                <a:cs typeface="+mn-cs"/>
              </a:defRPr>
            </a:lvl1pPr>
          </a:lstStyle>
          <a:p>
            <a:pPr>
              <a:defRPr/>
            </a:pPr>
            <a:endParaRPr lang="de-DE" altLang="de-DE"/>
          </a:p>
        </p:txBody>
      </p:sp>
      <p:sp>
        <p:nvSpPr>
          <p:cNvPr id="18435" name="Rectangle 3"/>
          <p:cNvSpPr>
            <a:spLocks noGrp="1" noChangeArrowheads="1"/>
          </p:cNvSpPr>
          <p:nvPr>
            <p:ph type="dt" idx="1"/>
          </p:nvPr>
        </p:nvSpPr>
        <p:spPr bwMode="auto">
          <a:xfrm>
            <a:off x="3851275" y="0"/>
            <a:ext cx="2946400" cy="496888"/>
          </a:xfrm>
          <a:prstGeom prst="rect">
            <a:avLst/>
          </a:prstGeom>
          <a:noFill/>
          <a:ln w="9525">
            <a:noFill/>
            <a:miter lim="800000"/>
            <a:headEnd/>
            <a:tailEnd/>
          </a:ln>
          <a:effectLst/>
        </p:spPr>
        <p:txBody>
          <a:bodyPr vert="horz" wrap="square" lIns="90819" tIns="45406" rIns="90819" bIns="45406" numCol="1" anchor="t" anchorCtr="0" compatLnSpc="1">
            <a:prstTxWarp prst="textNoShape">
              <a:avLst/>
            </a:prstTxWarp>
          </a:bodyPr>
          <a:lstStyle>
            <a:lvl1pPr algn="r" defTabSz="909638" eaLnBrk="0" hangingPunct="0">
              <a:lnSpc>
                <a:spcPct val="100000"/>
              </a:lnSpc>
              <a:spcBef>
                <a:spcPct val="0"/>
              </a:spcBef>
              <a:spcAft>
                <a:spcPct val="0"/>
              </a:spcAft>
              <a:defRPr sz="1200" b="0">
                <a:solidFill>
                  <a:schemeClr val="tx1"/>
                </a:solidFill>
                <a:latin typeface="Times" charset="0"/>
                <a:cs typeface="+mn-cs"/>
              </a:defRPr>
            </a:lvl1pPr>
          </a:lstStyle>
          <a:p>
            <a:pPr>
              <a:defRPr/>
            </a:pPr>
            <a:endParaRPr lang="de-DE" altLang="de-DE"/>
          </a:p>
        </p:txBody>
      </p:sp>
      <p:sp>
        <p:nvSpPr>
          <p:cNvPr id="24580" name="Rectangle 4"/>
          <p:cNvSpPr>
            <a:spLocks noGrp="1" noRot="1" noChangeAspect="1" noChangeArrowheads="1" noTextEdit="1"/>
          </p:cNvSpPr>
          <p:nvPr>
            <p:ph type="sldImg" idx="2"/>
          </p:nvPr>
        </p:nvSpPr>
        <p:spPr bwMode="auto">
          <a:xfrm>
            <a:off x="877888" y="714375"/>
            <a:ext cx="4959350" cy="3719513"/>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437" name="Rectangle 5"/>
          <p:cNvSpPr>
            <a:spLocks noGrp="1" noChangeArrowheads="1"/>
          </p:cNvSpPr>
          <p:nvPr>
            <p:ph type="body" sz="quarter" idx="3"/>
          </p:nvPr>
        </p:nvSpPr>
        <p:spPr bwMode="auto">
          <a:xfrm>
            <a:off x="906463" y="4714875"/>
            <a:ext cx="4984750" cy="4467225"/>
          </a:xfrm>
          <a:prstGeom prst="rect">
            <a:avLst/>
          </a:prstGeom>
          <a:noFill/>
          <a:ln w="9525">
            <a:noFill/>
            <a:miter lim="800000"/>
            <a:headEnd/>
            <a:tailEnd/>
          </a:ln>
          <a:effectLst/>
        </p:spPr>
        <p:txBody>
          <a:bodyPr vert="horz" wrap="square" lIns="90819" tIns="45406" rIns="90819" bIns="45406" numCol="1" anchor="t" anchorCtr="0" compatLnSpc="1">
            <a:prstTxWarp prst="textNoShape">
              <a:avLst/>
            </a:prstTxWarp>
          </a:bodyPr>
          <a:lstStyle/>
          <a:p>
            <a:pPr lvl="0"/>
            <a:r>
              <a:rPr lang="de-DE" altLang="de-DE" noProof="0" dirty="0" smtClean="0"/>
              <a:t>Mastertextformat bearbeiten</a:t>
            </a:r>
          </a:p>
          <a:p>
            <a:pPr lvl="1"/>
            <a:r>
              <a:rPr lang="de-DE" altLang="de-DE" noProof="0" dirty="0" smtClean="0"/>
              <a:t>Zweite Ebene</a:t>
            </a:r>
          </a:p>
          <a:p>
            <a:pPr lvl="2"/>
            <a:r>
              <a:rPr lang="de-DE" altLang="de-DE" noProof="0" dirty="0" smtClean="0"/>
              <a:t>Dritte Ebene</a:t>
            </a:r>
          </a:p>
          <a:p>
            <a:pPr lvl="3"/>
            <a:r>
              <a:rPr lang="de-DE" altLang="de-DE" noProof="0" dirty="0" smtClean="0"/>
              <a:t>Vierte Ebene</a:t>
            </a:r>
          </a:p>
          <a:p>
            <a:pPr lvl="4"/>
            <a:r>
              <a:rPr lang="de-DE" altLang="de-DE" noProof="0" dirty="0" smtClean="0"/>
              <a:t>Fünfte Ebene</a:t>
            </a:r>
          </a:p>
        </p:txBody>
      </p:sp>
      <p:sp>
        <p:nvSpPr>
          <p:cNvPr id="18438" name="Rectangle 6"/>
          <p:cNvSpPr>
            <a:spLocks noGrp="1" noChangeArrowheads="1"/>
          </p:cNvSpPr>
          <p:nvPr>
            <p:ph type="ftr" sz="quarter" idx="4"/>
          </p:nvPr>
        </p:nvSpPr>
        <p:spPr bwMode="auto">
          <a:xfrm>
            <a:off x="0" y="9429750"/>
            <a:ext cx="2946400" cy="496888"/>
          </a:xfrm>
          <a:prstGeom prst="rect">
            <a:avLst/>
          </a:prstGeom>
          <a:noFill/>
          <a:ln w="9525">
            <a:noFill/>
            <a:miter lim="800000"/>
            <a:headEnd/>
            <a:tailEnd/>
          </a:ln>
          <a:effectLst/>
        </p:spPr>
        <p:txBody>
          <a:bodyPr vert="horz" wrap="square" lIns="90819" tIns="45406" rIns="90819" bIns="45406" numCol="1" anchor="b" anchorCtr="0" compatLnSpc="1">
            <a:prstTxWarp prst="textNoShape">
              <a:avLst/>
            </a:prstTxWarp>
          </a:bodyPr>
          <a:lstStyle>
            <a:lvl1pPr defTabSz="909638" eaLnBrk="0" hangingPunct="0">
              <a:lnSpc>
                <a:spcPct val="100000"/>
              </a:lnSpc>
              <a:spcBef>
                <a:spcPct val="0"/>
              </a:spcBef>
              <a:spcAft>
                <a:spcPct val="0"/>
              </a:spcAft>
              <a:defRPr sz="1200" b="0">
                <a:solidFill>
                  <a:schemeClr val="tx1"/>
                </a:solidFill>
                <a:latin typeface="Times" charset="0"/>
                <a:cs typeface="+mn-cs"/>
              </a:defRPr>
            </a:lvl1pPr>
          </a:lstStyle>
          <a:p>
            <a:pPr>
              <a:defRPr/>
            </a:pPr>
            <a:endParaRPr lang="de-DE" altLang="de-DE"/>
          </a:p>
        </p:txBody>
      </p:sp>
      <p:sp>
        <p:nvSpPr>
          <p:cNvPr id="18439" name="Rectangle 7"/>
          <p:cNvSpPr>
            <a:spLocks noGrp="1" noChangeArrowheads="1"/>
          </p:cNvSpPr>
          <p:nvPr>
            <p:ph type="sldNum" sz="quarter" idx="5"/>
          </p:nvPr>
        </p:nvSpPr>
        <p:spPr bwMode="auto">
          <a:xfrm>
            <a:off x="3851275" y="9429750"/>
            <a:ext cx="2946400" cy="496888"/>
          </a:xfrm>
          <a:prstGeom prst="rect">
            <a:avLst/>
          </a:prstGeom>
          <a:noFill/>
          <a:ln w="9525">
            <a:noFill/>
            <a:miter lim="800000"/>
            <a:headEnd/>
            <a:tailEnd/>
          </a:ln>
          <a:effectLst/>
        </p:spPr>
        <p:txBody>
          <a:bodyPr vert="horz" wrap="square" lIns="90819" tIns="45406" rIns="90819" bIns="45406" numCol="1" anchor="b" anchorCtr="0" compatLnSpc="1">
            <a:prstTxWarp prst="textNoShape">
              <a:avLst/>
            </a:prstTxWarp>
          </a:bodyPr>
          <a:lstStyle>
            <a:lvl1pPr algn="r" defTabSz="909638" eaLnBrk="0" hangingPunct="0">
              <a:lnSpc>
                <a:spcPct val="100000"/>
              </a:lnSpc>
              <a:spcBef>
                <a:spcPct val="0"/>
              </a:spcBef>
              <a:spcAft>
                <a:spcPct val="0"/>
              </a:spcAft>
              <a:defRPr sz="1200" b="0">
                <a:solidFill>
                  <a:schemeClr val="tx1"/>
                </a:solidFill>
                <a:latin typeface="Times" charset="0"/>
                <a:cs typeface="+mn-cs"/>
              </a:defRPr>
            </a:lvl1pPr>
          </a:lstStyle>
          <a:p>
            <a:pPr>
              <a:defRPr/>
            </a:pPr>
            <a:fld id="{2C5AFD55-7FE4-44CE-84C3-D0CC770C0249}" type="slidenum">
              <a:rPr lang="de-DE" altLang="de-DE"/>
              <a:pPr>
                <a:defRPr/>
              </a:pPr>
              <a:t>‹#›</a:t>
            </a:fld>
            <a:endParaRPr lang="de-DE" altLang="de-DE"/>
          </a:p>
        </p:txBody>
      </p:sp>
    </p:spTree>
    <p:extLst>
      <p:ext uri="{BB962C8B-B14F-4D97-AF65-F5344CB8AC3E}">
        <p14:creationId xmlns:p14="http://schemas.microsoft.com/office/powerpoint/2010/main" val="356437845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Rectangle 17"/>
          <p:cNvSpPr>
            <a:spLocks noChangeArrowheads="1"/>
          </p:cNvSpPr>
          <p:nvPr/>
        </p:nvSpPr>
        <p:spPr bwMode="auto">
          <a:xfrm>
            <a:off x="0" y="1052513"/>
            <a:ext cx="9144000" cy="5805487"/>
          </a:xfrm>
          <a:prstGeom prst="rect">
            <a:avLst/>
          </a:prstGeom>
          <a:solidFill>
            <a:srgbClr val="083676"/>
          </a:solidFill>
          <a:ln w="9525">
            <a:solidFill>
              <a:srgbClr val="000080"/>
            </a:solidFill>
            <a:miter lim="800000"/>
            <a:headEnd/>
            <a:tailEnd/>
          </a:ln>
        </p:spPr>
        <p:txBody>
          <a:bodyPr wrap="none" anchor="ctr"/>
          <a:lstStyle/>
          <a:p>
            <a:pPr algn="ctr" eaLnBrk="0" hangingPunct="0"/>
            <a:endParaRPr lang="en-GB" sz="2400" b="0">
              <a:solidFill>
                <a:schemeClr val="tx1"/>
              </a:solidFill>
              <a:latin typeface="Times" pitchFamily="18" charset="0"/>
            </a:endParaRPr>
          </a:p>
        </p:txBody>
      </p:sp>
      <p:sp>
        <p:nvSpPr>
          <p:cNvPr id="3" name="Rectangle 39"/>
          <p:cNvSpPr>
            <a:spLocks noChangeArrowheads="1"/>
          </p:cNvSpPr>
          <p:nvPr/>
        </p:nvSpPr>
        <p:spPr bwMode="auto">
          <a:xfrm>
            <a:off x="0" y="5949950"/>
            <a:ext cx="9144000" cy="908050"/>
          </a:xfrm>
          <a:prstGeom prst="rect">
            <a:avLst/>
          </a:prstGeom>
          <a:solidFill>
            <a:srgbClr val="CCECF4"/>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ctr"/>
            <a:endParaRPr lang="de-AT" sz="2400" b="0">
              <a:solidFill>
                <a:schemeClr val="tx1"/>
              </a:solidFill>
            </a:endParaRPr>
          </a:p>
        </p:txBody>
      </p:sp>
      <p:sp>
        <p:nvSpPr>
          <p:cNvPr id="4" name="Rectangle 33"/>
          <p:cNvSpPr>
            <a:spLocks noChangeArrowheads="1"/>
          </p:cNvSpPr>
          <p:nvPr userDrawn="1"/>
        </p:nvSpPr>
        <p:spPr bwMode="auto">
          <a:xfrm>
            <a:off x="0" y="1066800"/>
            <a:ext cx="9144000" cy="5791200"/>
          </a:xfrm>
          <a:prstGeom prst="rect">
            <a:avLst/>
          </a:prstGeom>
          <a:solidFill>
            <a:srgbClr val="083676"/>
          </a:solidFill>
          <a:ln w="9525">
            <a:solidFill>
              <a:schemeClr val="tx1"/>
            </a:solidFill>
            <a:miter lim="800000"/>
            <a:headEnd/>
            <a:tailEnd/>
          </a:ln>
        </p:spPr>
        <p:txBody>
          <a:bodyPr wrap="none" anchor="ctr"/>
          <a:lstStyle/>
          <a:p>
            <a:pPr algn="ctr"/>
            <a:endParaRPr lang="en-GB" sz="1800" b="0">
              <a:solidFill>
                <a:schemeClr val="tx1"/>
              </a:solidFill>
            </a:endParaRPr>
          </a:p>
        </p:txBody>
      </p:sp>
      <p:pic>
        <p:nvPicPr>
          <p:cNvPr id="5" name="Picture 135" descr="EB_Croatia"/>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7877175" y="315913"/>
            <a:ext cx="825500"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6" name="Group 182"/>
          <p:cNvGrpSpPr>
            <a:grpSpLocks/>
          </p:cNvGrpSpPr>
          <p:nvPr userDrawn="1"/>
        </p:nvGrpSpPr>
        <p:grpSpPr bwMode="auto">
          <a:xfrm>
            <a:off x="790575" y="1544638"/>
            <a:ext cx="8002588" cy="4851400"/>
            <a:chOff x="612" y="1207"/>
            <a:chExt cx="5041" cy="3056"/>
          </a:xfrm>
        </p:grpSpPr>
        <p:sp>
          <p:nvSpPr>
            <p:cNvPr id="7" name="Freeform 92"/>
            <p:cNvSpPr>
              <a:spLocks/>
            </p:cNvSpPr>
            <p:nvPr/>
          </p:nvSpPr>
          <p:spPr bwMode="auto">
            <a:xfrm>
              <a:off x="1627" y="3329"/>
              <a:ext cx="686" cy="738"/>
            </a:xfrm>
            <a:custGeom>
              <a:avLst/>
              <a:gdLst>
                <a:gd name="T0" fmla="*/ 107 w 218"/>
                <a:gd name="T1" fmla="*/ 186 h 215"/>
                <a:gd name="T2" fmla="*/ 114 w 218"/>
                <a:gd name="T3" fmla="*/ 192 h 215"/>
                <a:gd name="T4" fmla="*/ 140 w 218"/>
                <a:gd name="T5" fmla="*/ 211 h 215"/>
                <a:gd name="T6" fmla="*/ 144 w 218"/>
                <a:gd name="T7" fmla="*/ 211 h 215"/>
                <a:gd name="T8" fmla="*/ 149 w 218"/>
                <a:gd name="T9" fmla="*/ 215 h 215"/>
                <a:gd name="T10" fmla="*/ 154 w 218"/>
                <a:gd name="T11" fmla="*/ 209 h 215"/>
                <a:gd name="T12" fmla="*/ 154 w 218"/>
                <a:gd name="T13" fmla="*/ 204 h 215"/>
                <a:gd name="T14" fmla="*/ 152 w 218"/>
                <a:gd name="T15" fmla="*/ 201 h 215"/>
                <a:gd name="T16" fmla="*/ 152 w 218"/>
                <a:gd name="T17" fmla="*/ 182 h 215"/>
                <a:gd name="T18" fmla="*/ 157 w 218"/>
                <a:gd name="T19" fmla="*/ 179 h 215"/>
                <a:gd name="T20" fmla="*/ 160 w 218"/>
                <a:gd name="T21" fmla="*/ 175 h 215"/>
                <a:gd name="T22" fmla="*/ 160 w 218"/>
                <a:gd name="T23" fmla="*/ 171 h 215"/>
                <a:gd name="T24" fmla="*/ 172 w 218"/>
                <a:gd name="T25" fmla="*/ 153 h 215"/>
                <a:gd name="T26" fmla="*/ 179 w 218"/>
                <a:gd name="T27" fmla="*/ 156 h 215"/>
                <a:gd name="T28" fmla="*/ 183 w 218"/>
                <a:gd name="T29" fmla="*/ 163 h 215"/>
                <a:gd name="T30" fmla="*/ 186 w 218"/>
                <a:gd name="T31" fmla="*/ 159 h 215"/>
                <a:gd name="T32" fmla="*/ 182 w 218"/>
                <a:gd name="T33" fmla="*/ 148 h 215"/>
                <a:gd name="T34" fmla="*/ 179 w 218"/>
                <a:gd name="T35" fmla="*/ 146 h 215"/>
                <a:gd name="T36" fmla="*/ 180 w 218"/>
                <a:gd name="T37" fmla="*/ 139 h 215"/>
                <a:gd name="T38" fmla="*/ 198 w 218"/>
                <a:gd name="T39" fmla="*/ 140 h 215"/>
                <a:gd name="T40" fmla="*/ 206 w 218"/>
                <a:gd name="T41" fmla="*/ 138 h 215"/>
                <a:gd name="T42" fmla="*/ 210 w 218"/>
                <a:gd name="T43" fmla="*/ 130 h 215"/>
                <a:gd name="T44" fmla="*/ 210 w 218"/>
                <a:gd name="T45" fmla="*/ 125 h 215"/>
                <a:gd name="T46" fmla="*/ 198 w 218"/>
                <a:gd name="T47" fmla="*/ 109 h 215"/>
                <a:gd name="T48" fmla="*/ 199 w 218"/>
                <a:gd name="T49" fmla="*/ 105 h 215"/>
                <a:gd name="T50" fmla="*/ 209 w 218"/>
                <a:gd name="T51" fmla="*/ 107 h 215"/>
                <a:gd name="T52" fmla="*/ 218 w 218"/>
                <a:gd name="T53" fmla="*/ 102 h 215"/>
                <a:gd name="T54" fmla="*/ 210 w 218"/>
                <a:gd name="T55" fmla="*/ 97 h 215"/>
                <a:gd name="T56" fmla="*/ 189 w 218"/>
                <a:gd name="T57" fmla="*/ 79 h 215"/>
                <a:gd name="T58" fmla="*/ 200 w 218"/>
                <a:gd name="T59" fmla="*/ 49 h 215"/>
                <a:gd name="T60" fmla="*/ 203 w 218"/>
                <a:gd name="T61" fmla="*/ 34 h 215"/>
                <a:gd name="T62" fmla="*/ 192 w 218"/>
                <a:gd name="T63" fmla="*/ 31 h 215"/>
                <a:gd name="T64" fmla="*/ 185 w 218"/>
                <a:gd name="T65" fmla="*/ 36 h 215"/>
                <a:gd name="T66" fmla="*/ 173 w 218"/>
                <a:gd name="T67" fmla="*/ 34 h 215"/>
                <a:gd name="T68" fmla="*/ 169 w 218"/>
                <a:gd name="T69" fmla="*/ 29 h 215"/>
                <a:gd name="T70" fmla="*/ 172 w 218"/>
                <a:gd name="T71" fmla="*/ 26 h 215"/>
                <a:gd name="T72" fmla="*/ 157 w 218"/>
                <a:gd name="T73" fmla="*/ 18 h 215"/>
                <a:gd name="T74" fmla="*/ 139 w 218"/>
                <a:gd name="T75" fmla="*/ 14 h 215"/>
                <a:gd name="T76" fmla="*/ 106 w 218"/>
                <a:gd name="T77" fmla="*/ 14 h 215"/>
                <a:gd name="T78" fmla="*/ 84 w 218"/>
                <a:gd name="T79" fmla="*/ 10 h 215"/>
                <a:gd name="T80" fmla="*/ 67 w 218"/>
                <a:gd name="T81" fmla="*/ 1 h 215"/>
                <a:gd name="T82" fmla="*/ 61 w 218"/>
                <a:gd name="T83" fmla="*/ 6 h 215"/>
                <a:gd name="T84" fmla="*/ 50 w 218"/>
                <a:gd name="T85" fmla="*/ 3 h 215"/>
                <a:gd name="T86" fmla="*/ 43 w 218"/>
                <a:gd name="T87" fmla="*/ 6 h 215"/>
                <a:gd name="T88" fmla="*/ 31 w 218"/>
                <a:gd name="T89" fmla="*/ 20 h 215"/>
                <a:gd name="T90" fmla="*/ 20 w 218"/>
                <a:gd name="T91" fmla="*/ 6 h 215"/>
                <a:gd name="T92" fmla="*/ 10 w 218"/>
                <a:gd name="T93" fmla="*/ 1 h 215"/>
                <a:gd name="T94" fmla="*/ 4 w 218"/>
                <a:gd name="T95" fmla="*/ 6 h 215"/>
                <a:gd name="T96" fmla="*/ 0 w 218"/>
                <a:gd name="T97" fmla="*/ 34 h 215"/>
                <a:gd name="T98" fmla="*/ 10 w 218"/>
                <a:gd name="T99" fmla="*/ 41 h 215"/>
                <a:gd name="T100" fmla="*/ 20 w 218"/>
                <a:gd name="T101" fmla="*/ 59 h 215"/>
                <a:gd name="T102" fmla="*/ 20 w 218"/>
                <a:gd name="T103" fmla="*/ 82 h 215"/>
                <a:gd name="T104" fmla="*/ 50 w 218"/>
                <a:gd name="T105" fmla="*/ 112 h 215"/>
                <a:gd name="T106" fmla="*/ 70 w 218"/>
                <a:gd name="T107" fmla="*/ 138 h 215"/>
                <a:gd name="T108" fmla="*/ 90 w 218"/>
                <a:gd name="T109" fmla="*/ 165 h 215"/>
                <a:gd name="T110" fmla="*/ 103 w 218"/>
                <a:gd name="T111" fmla="*/ 178 h 215"/>
                <a:gd name="T112" fmla="*/ 104 w 218"/>
                <a:gd name="T113" fmla="*/ 186 h 215"/>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218" h="215">
                  <a:moveTo>
                    <a:pt x="104" y="186"/>
                  </a:moveTo>
                  <a:lnTo>
                    <a:pt x="104" y="186"/>
                  </a:lnTo>
                  <a:lnTo>
                    <a:pt x="106" y="186"/>
                  </a:lnTo>
                  <a:lnTo>
                    <a:pt x="107" y="186"/>
                  </a:lnTo>
                  <a:lnTo>
                    <a:pt x="110" y="188"/>
                  </a:lnTo>
                  <a:lnTo>
                    <a:pt x="113" y="191"/>
                  </a:lnTo>
                  <a:lnTo>
                    <a:pt x="114" y="192"/>
                  </a:lnTo>
                  <a:lnTo>
                    <a:pt x="121" y="199"/>
                  </a:lnTo>
                  <a:lnTo>
                    <a:pt x="139" y="211"/>
                  </a:lnTo>
                  <a:lnTo>
                    <a:pt x="140" y="211"/>
                  </a:lnTo>
                  <a:lnTo>
                    <a:pt x="142" y="211"/>
                  </a:lnTo>
                  <a:lnTo>
                    <a:pt x="143" y="211"/>
                  </a:lnTo>
                  <a:lnTo>
                    <a:pt x="144" y="211"/>
                  </a:lnTo>
                  <a:lnTo>
                    <a:pt x="146" y="212"/>
                  </a:lnTo>
                  <a:lnTo>
                    <a:pt x="147" y="215"/>
                  </a:lnTo>
                  <a:lnTo>
                    <a:pt x="149" y="215"/>
                  </a:lnTo>
                  <a:lnTo>
                    <a:pt x="153" y="212"/>
                  </a:lnTo>
                  <a:lnTo>
                    <a:pt x="154" y="211"/>
                  </a:lnTo>
                  <a:lnTo>
                    <a:pt x="154" y="209"/>
                  </a:lnTo>
                  <a:lnTo>
                    <a:pt x="156" y="208"/>
                  </a:lnTo>
                  <a:lnTo>
                    <a:pt x="154" y="208"/>
                  </a:lnTo>
                  <a:lnTo>
                    <a:pt x="154" y="205"/>
                  </a:lnTo>
                  <a:lnTo>
                    <a:pt x="154" y="204"/>
                  </a:lnTo>
                  <a:lnTo>
                    <a:pt x="153" y="204"/>
                  </a:lnTo>
                  <a:lnTo>
                    <a:pt x="152" y="202"/>
                  </a:lnTo>
                  <a:lnTo>
                    <a:pt x="152" y="201"/>
                  </a:lnTo>
                  <a:lnTo>
                    <a:pt x="150" y="199"/>
                  </a:lnTo>
                  <a:lnTo>
                    <a:pt x="149" y="195"/>
                  </a:lnTo>
                  <a:lnTo>
                    <a:pt x="150" y="183"/>
                  </a:lnTo>
                  <a:lnTo>
                    <a:pt x="152" y="183"/>
                  </a:lnTo>
                  <a:lnTo>
                    <a:pt x="152" y="182"/>
                  </a:lnTo>
                  <a:lnTo>
                    <a:pt x="153" y="181"/>
                  </a:lnTo>
                  <a:lnTo>
                    <a:pt x="154" y="179"/>
                  </a:lnTo>
                  <a:lnTo>
                    <a:pt x="156" y="179"/>
                  </a:lnTo>
                  <a:lnTo>
                    <a:pt x="157" y="179"/>
                  </a:lnTo>
                  <a:lnTo>
                    <a:pt x="159" y="179"/>
                  </a:lnTo>
                  <a:lnTo>
                    <a:pt x="159" y="178"/>
                  </a:lnTo>
                  <a:lnTo>
                    <a:pt x="160" y="178"/>
                  </a:lnTo>
                  <a:lnTo>
                    <a:pt x="160" y="175"/>
                  </a:lnTo>
                  <a:lnTo>
                    <a:pt x="160" y="173"/>
                  </a:lnTo>
                  <a:lnTo>
                    <a:pt x="160" y="172"/>
                  </a:lnTo>
                  <a:lnTo>
                    <a:pt x="160" y="171"/>
                  </a:lnTo>
                  <a:lnTo>
                    <a:pt x="163" y="163"/>
                  </a:lnTo>
                  <a:lnTo>
                    <a:pt x="165" y="160"/>
                  </a:lnTo>
                  <a:lnTo>
                    <a:pt x="166" y="159"/>
                  </a:lnTo>
                  <a:lnTo>
                    <a:pt x="172" y="155"/>
                  </a:lnTo>
                  <a:lnTo>
                    <a:pt x="172" y="153"/>
                  </a:lnTo>
                  <a:lnTo>
                    <a:pt x="173" y="153"/>
                  </a:lnTo>
                  <a:lnTo>
                    <a:pt x="175" y="153"/>
                  </a:lnTo>
                  <a:lnTo>
                    <a:pt x="176" y="153"/>
                  </a:lnTo>
                  <a:lnTo>
                    <a:pt x="179" y="156"/>
                  </a:lnTo>
                  <a:lnTo>
                    <a:pt x="180" y="159"/>
                  </a:lnTo>
                  <a:lnTo>
                    <a:pt x="182" y="163"/>
                  </a:lnTo>
                  <a:lnTo>
                    <a:pt x="183" y="163"/>
                  </a:lnTo>
                  <a:lnTo>
                    <a:pt x="185" y="163"/>
                  </a:lnTo>
                  <a:lnTo>
                    <a:pt x="185" y="162"/>
                  </a:lnTo>
                  <a:lnTo>
                    <a:pt x="186" y="160"/>
                  </a:lnTo>
                  <a:lnTo>
                    <a:pt x="186" y="159"/>
                  </a:lnTo>
                  <a:lnTo>
                    <a:pt x="186" y="158"/>
                  </a:lnTo>
                  <a:lnTo>
                    <a:pt x="186" y="156"/>
                  </a:lnTo>
                  <a:lnTo>
                    <a:pt x="183" y="150"/>
                  </a:lnTo>
                  <a:lnTo>
                    <a:pt x="182" y="148"/>
                  </a:lnTo>
                  <a:lnTo>
                    <a:pt x="182" y="146"/>
                  </a:lnTo>
                  <a:lnTo>
                    <a:pt x="180" y="146"/>
                  </a:lnTo>
                  <a:lnTo>
                    <a:pt x="179" y="146"/>
                  </a:lnTo>
                  <a:lnTo>
                    <a:pt x="179" y="145"/>
                  </a:lnTo>
                  <a:lnTo>
                    <a:pt x="179" y="143"/>
                  </a:lnTo>
                  <a:lnTo>
                    <a:pt x="179" y="142"/>
                  </a:lnTo>
                  <a:lnTo>
                    <a:pt x="179" y="140"/>
                  </a:lnTo>
                  <a:lnTo>
                    <a:pt x="180" y="139"/>
                  </a:lnTo>
                  <a:lnTo>
                    <a:pt x="182" y="139"/>
                  </a:lnTo>
                  <a:lnTo>
                    <a:pt x="185" y="139"/>
                  </a:lnTo>
                  <a:lnTo>
                    <a:pt x="187" y="139"/>
                  </a:lnTo>
                  <a:lnTo>
                    <a:pt x="195" y="142"/>
                  </a:lnTo>
                  <a:lnTo>
                    <a:pt x="198" y="140"/>
                  </a:lnTo>
                  <a:lnTo>
                    <a:pt x="198" y="139"/>
                  </a:lnTo>
                  <a:lnTo>
                    <a:pt x="199" y="139"/>
                  </a:lnTo>
                  <a:lnTo>
                    <a:pt x="205" y="136"/>
                  </a:lnTo>
                  <a:lnTo>
                    <a:pt x="206" y="136"/>
                  </a:lnTo>
                  <a:lnTo>
                    <a:pt x="206" y="138"/>
                  </a:lnTo>
                  <a:lnTo>
                    <a:pt x="209" y="138"/>
                  </a:lnTo>
                  <a:lnTo>
                    <a:pt x="209" y="136"/>
                  </a:lnTo>
                  <a:lnTo>
                    <a:pt x="210" y="136"/>
                  </a:lnTo>
                  <a:lnTo>
                    <a:pt x="210" y="130"/>
                  </a:lnTo>
                  <a:lnTo>
                    <a:pt x="210" y="128"/>
                  </a:lnTo>
                  <a:lnTo>
                    <a:pt x="210" y="126"/>
                  </a:lnTo>
                  <a:lnTo>
                    <a:pt x="210" y="125"/>
                  </a:lnTo>
                  <a:lnTo>
                    <a:pt x="210" y="123"/>
                  </a:lnTo>
                  <a:lnTo>
                    <a:pt x="209" y="122"/>
                  </a:lnTo>
                  <a:lnTo>
                    <a:pt x="198" y="109"/>
                  </a:lnTo>
                  <a:lnTo>
                    <a:pt x="196" y="107"/>
                  </a:lnTo>
                  <a:lnTo>
                    <a:pt x="196" y="106"/>
                  </a:lnTo>
                  <a:lnTo>
                    <a:pt x="196" y="103"/>
                  </a:lnTo>
                  <a:lnTo>
                    <a:pt x="199" y="103"/>
                  </a:lnTo>
                  <a:lnTo>
                    <a:pt x="199" y="105"/>
                  </a:lnTo>
                  <a:lnTo>
                    <a:pt x="200" y="105"/>
                  </a:lnTo>
                  <a:lnTo>
                    <a:pt x="203" y="106"/>
                  </a:lnTo>
                  <a:lnTo>
                    <a:pt x="209" y="107"/>
                  </a:lnTo>
                  <a:lnTo>
                    <a:pt x="210" y="107"/>
                  </a:lnTo>
                  <a:lnTo>
                    <a:pt x="212" y="107"/>
                  </a:lnTo>
                  <a:lnTo>
                    <a:pt x="212" y="106"/>
                  </a:lnTo>
                  <a:lnTo>
                    <a:pt x="216" y="102"/>
                  </a:lnTo>
                  <a:lnTo>
                    <a:pt x="218" y="102"/>
                  </a:lnTo>
                  <a:lnTo>
                    <a:pt x="218" y="100"/>
                  </a:lnTo>
                  <a:lnTo>
                    <a:pt x="218" y="99"/>
                  </a:lnTo>
                  <a:lnTo>
                    <a:pt x="216" y="99"/>
                  </a:lnTo>
                  <a:lnTo>
                    <a:pt x="215" y="99"/>
                  </a:lnTo>
                  <a:lnTo>
                    <a:pt x="210" y="97"/>
                  </a:lnTo>
                  <a:lnTo>
                    <a:pt x="203" y="89"/>
                  </a:lnTo>
                  <a:lnTo>
                    <a:pt x="195" y="83"/>
                  </a:lnTo>
                  <a:lnTo>
                    <a:pt x="192" y="82"/>
                  </a:lnTo>
                  <a:lnTo>
                    <a:pt x="190" y="80"/>
                  </a:lnTo>
                  <a:lnTo>
                    <a:pt x="189" y="79"/>
                  </a:lnTo>
                  <a:lnTo>
                    <a:pt x="190" y="66"/>
                  </a:lnTo>
                  <a:lnTo>
                    <a:pt x="195" y="57"/>
                  </a:lnTo>
                  <a:lnTo>
                    <a:pt x="199" y="49"/>
                  </a:lnTo>
                  <a:lnTo>
                    <a:pt x="200" y="49"/>
                  </a:lnTo>
                  <a:lnTo>
                    <a:pt x="200" y="47"/>
                  </a:lnTo>
                  <a:lnTo>
                    <a:pt x="200" y="44"/>
                  </a:lnTo>
                  <a:lnTo>
                    <a:pt x="202" y="44"/>
                  </a:lnTo>
                  <a:lnTo>
                    <a:pt x="205" y="36"/>
                  </a:lnTo>
                  <a:lnTo>
                    <a:pt x="203" y="34"/>
                  </a:lnTo>
                  <a:lnTo>
                    <a:pt x="203" y="33"/>
                  </a:lnTo>
                  <a:lnTo>
                    <a:pt x="200" y="31"/>
                  </a:lnTo>
                  <a:lnTo>
                    <a:pt x="199" y="31"/>
                  </a:lnTo>
                  <a:lnTo>
                    <a:pt x="193" y="31"/>
                  </a:lnTo>
                  <a:lnTo>
                    <a:pt x="192" y="31"/>
                  </a:lnTo>
                  <a:lnTo>
                    <a:pt x="190" y="31"/>
                  </a:lnTo>
                  <a:lnTo>
                    <a:pt x="189" y="34"/>
                  </a:lnTo>
                  <a:lnTo>
                    <a:pt x="186" y="36"/>
                  </a:lnTo>
                  <a:lnTo>
                    <a:pt x="185" y="36"/>
                  </a:lnTo>
                  <a:lnTo>
                    <a:pt x="180" y="36"/>
                  </a:lnTo>
                  <a:lnTo>
                    <a:pt x="175" y="36"/>
                  </a:lnTo>
                  <a:lnTo>
                    <a:pt x="173" y="36"/>
                  </a:lnTo>
                  <a:lnTo>
                    <a:pt x="173" y="34"/>
                  </a:lnTo>
                  <a:lnTo>
                    <a:pt x="172" y="33"/>
                  </a:lnTo>
                  <a:lnTo>
                    <a:pt x="170" y="33"/>
                  </a:lnTo>
                  <a:lnTo>
                    <a:pt x="170" y="31"/>
                  </a:lnTo>
                  <a:lnTo>
                    <a:pt x="169" y="29"/>
                  </a:lnTo>
                  <a:lnTo>
                    <a:pt x="170" y="29"/>
                  </a:lnTo>
                  <a:lnTo>
                    <a:pt x="170" y="30"/>
                  </a:lnTo>
                  <a:lnTo>
                    <a:pt x="172" y="29"/>
                  </a:lnTo>
                  <a:lnTo>
                    <a:pt x="172" y="26"/>
                  </a:lnTo>
                  <a:lnTo>
                    <a:pt x="172" y="24"/>
                  </a:lnTo>
                  <a:lnTo>
                    <a:pt x="166" y="21"/>
                  </a:lnTo>
                  <a:lnTo>
                    <a:pt x="160" y="17"/>
                  </a:lnTo>
                  <a:lnTo>
                    <a:pt x="159" y="18"/>
                  </a:lnTo>
                  <a:lnTo>
                    <a:pt x="157" y="18"/>
                  </a:lnTo>
                  <a:lnTo>
                    <a:pt x="152" y="17"/>
                  </a:lnTo>
                  <a:lnTo>
                    <a:pt x="142" y="13"/>
                  </a:lnTo>
                  <a:lnTo>
                    <a:pt x="140" y="13"/>
                  </a:lnTo>
                  <a:lnTo>
                    <a:pt x="139" y="14"/>
                  </a:lnTo>
                  <a:lnTo>
                    <a:pt x="123" y="17"/>
                  </a:lnTo>
                  <a:lnTo>
                    <a:pt x="111" y="16"/>
                  </a:lnTo>
                  <a:lnTo>
                    <a:pt x="106" y="14"/>
                  </a:lnTo>
                  <a:lnTo>
                    <a:pt x="86" y="8"/>
                  </a:lnTo>
                  <a:lnTo>
                    <a:pt x="84" y="10"/>
                  </a:lnTo>
                  <a:lnTo>
                    <a:pt x="81" y="10"/>
                  </a:lnTo>
                  <a:lnTo>
                    <a:pt x="80" y="10"/>
                  </a:lnTo>
                  <a:lnTo>
                    <a:pt x="67" y="3"/>
                  </a:lnTo>
                  <a:lnTo>
                    <a:pt x="67" y="0"/>
                  </a:lnTo>
                  <a:lnTo>
                    <a:pt x="67" y="1"/>
                  </a:lnTo>
                  <a:lnTo>
                    <a:pt x="63" y="6"/>
                  </a:lnTo>
                  <a:lnTo>
                    <a:pt x="61" y="6"/>
                  </a:lnTo>
                  <a:lnTo>
                    <a:pt x="54" y="4"/>
                  </a:lnTo>
                  <a:lnTo>
                    <a:pt x="53" y="4"/>
                  </a:lnTo>
                  <a:lnTo>
                    <a:pt x="51" y="4"/>
                  </a:lnTo>
                  <a:lnTo>
                    <a:pt x="50" y="3"/>
                  </a:lnTo>
                  <a:lnTo>
                    <a:pt x="48" y="3"/>
                  </a:lnTo>
                  <a:lnTo>
                    <a:pt x="45" y="3"/>
                  </a:lnTo>
                  <a:lnTo>
                    <a:pt x="44" y="4"/>
                  </a:lnTo>
                  <a:lnTo>
                    <a:pt x="43" y="6"/>
                  </a:lnTo>
                  <a:lnTo>
                    <a:pt x="37" y="14"/>
                  </a:lnTo>
                  <a:lnTo>
                    <a:pt x="35" y="18"/>
                  </a:lnTo>
                  <a:lnTo>
                    <a:pt x="34" y="20"/>
                  </a:lnTo>
                  <a:lnTo>
                    <a:pt x="31" y="20"/>
                  </a:lnTo>
                  <a:lnTo>
                    <a:pt x="30" y="18"/>
                  </a:lnTo>
                  <a:lnTo>
                    <a:pt x="27" y="17"/>
                  </a:lnTo>
                  <a:lnTo>
                    <a:pt x="25" y="16"/>
                  </a:lnTo>
                  <a:lnTo>
                    <a:pt x="20" y="8"/>
                  </a:lnTo>
                  <a:lnTo>
                    <a:pt x="20" y="6"/>
                  </a:lnTo>
                  <a:lnTo>
                    <a:pt x="18" y="4"/>
                  </a:lnTo>
                  <a:lnTo>
                    <a:pt x="17" y="3"/>
                  </a:lnTo>
                  <a:lnTo>
                    <a:pt x="15" y="1"/>
                  </a:lnTo>
                  <a:lnTo>
                    <a:pt x="11" y="1"/>
                  </a:lnTo>
                  <a:lnTo>
                    <a:pt x="10" y="1"/>
                  </a:lnTo>
                  <a:lnTo>
                    <a:pt x="5" y="3"/>
                  </a:lnTo>
                  <a:lnTo>
                    <a:pt x="4" y="4"/>
                  </a:lnTo>
                  <a:lnTo>
                    <a:pt x="4" y="6"/>
                  </a:lnTo>
                  <a:lnTo>
                    <a:pt x="2" y="10"/>
                  </a:lnTo>
                  <a:lnTo>
                    <a:pt x="1" y="11"/>
                  </a:lnTo>
                  <a:lnTo>
                    <a:pt x="0" y="31"/>
                  </a:lnTo>
                  <a:lnTo>
                    <a:pt x="0" y="33"/>
                  </a:lnTo>
                  <a:lnTo>
                    <a:pt x="0" y="34"/>
                  </a:lnTo>
                  <a:lnTo>
                    <a:pt x="1" y="36"/>
                  </a:lnTo>
                  <a:lnTo>
                    <a:pt x="5" y="41"/>
                  </a:lnTo>
                  <a:lnTo>
                    <a:pt x="7" y="41"/>
                  </a:lnTo>
                  <a:lnTo>
                    <a:pt x="10" y="41"/>
                  </a:lnTo>
                  <a:lnTo>
                    <a:pt x="11" y="41"/>
                  </a:lnTo>
                  <a:lnTo>
                    <a:pt x="15" y="46"/>
                  </a:lnTo>
                  <a:lnTo>
                    <a:pt x="15" y="47"/>
                  </a:lnTo>
                  <a:lnTo>
                    <a:pt x="18" y="54"/>
                  </a:lnTo>
                  <a:lnTo>
                    <a:pt x="20" y="59"/>
                  </a:lnTo>
                  <a:lnTo>
                    <a:pt x="20" y="60"/>
                  </a:lnTo>
                  <a:lnTo>
                    <a:pt x="24" y="70"/>
                  </a:lnTo>
                  <a:lnTo>
                    <a:pt x="23" y="73"/>
                  </a:lnTo>
                  <a:lnTo>
                    <a:pt x="20" y="82"/>
                  </a:lnTo>
                  <a:lnTo>
                    <a:pt x="31" y="92"/>
                  </a:lnTo>
                  <a:lnTo>
                    <a:pt x="40" y="97"/>
                  </a:lnTo>
                  <a:lnTo>
                    <a:pt x="41" y="97"/>
                  </a:lnTo>
                  <a:lnTo>
                    <a:pt x="47" y="106"/>
                  </a:lnTo>
                  <a:lnTo>
                    <a:pt x="50" y="112"/>
                  </a:lnTo>
                  <a:lnTo>
                    <a:pt x="57" y="122"/>
                  </a:lnTo>
                  <a:lnTo>
                    <a:pt x="64" y="132"/>
                  </a:lnTo>
                  <a:lnTo>
                    <a:pt x="64" y="133"/>
                  </a:lnTo>
                  <a:lnTo>
                    <a:pt x="70" y="138"/>
                  </a:lnTo>
                  <a:lnTo>
                    <a:pt x="81" y="146"/>
                  </a:lnTo>
                  <a:lnTo>
                    <a:pt x="81" y="153"/>
                  </a:lnTo>
                  <a:lnTo>
                    <a:pt x="81" y="156"/>
                  </a:lnTo>
                  <a:lnTo>
                    <a:pt x="83" y="158"/>
                  </a:lnTo>
                  <a:lnTo>
                    <a:pt x="90" y="165"/>
                  </a:lnTo>
                  <a:lnTo>
                    <a:pt x="97" y="171"/>
                  </a:lnTo>
                  <a:lnTo>
                    <a:pt x="99" y="172"/>
                  </a:lnTo>
                  <a:lnTo>
                    <a:pt x="101" y="175"/>
                  </a:lnTo>
                  <a:lnTo>
                    <a:pt x="103" y="176"/>
                  </a:lnTo>
                  <a:lnTo>
                    <a:pt x="103" y="178"/>
                  </a:lnTo>
                  <a:lnTo>
                    <a:pt x="103" y="183"/>
                  </a:lnTo>
                  <a:lnTo>
                    <a:pt x="97" y="185"/>
                  </a:lnTo>
                  <a:lnTo>
                    <a:pt x="101" y="189"/>
                  </a:lnTo>
                  <a:lnTo>
                    <a:pt x="103" y="188"/>
                  </a:lnTo>
                  <a:lnTo>
                    <a:pt x="104" y="186"/>
                  </a:lnTo>
                  <a:close/>
                </a:path>
              </a:pathLst>
            </a:custGeom>
            <a:solidFill>
              <a:srgbClr val="0A4594"/>
            </a:solidFill>
            <a:ln w="12700">
              <a:solidFill>
                <a:srgbClr val="1572EF"/>
              </a:solidFill>
              <a:round/>
              <a:headEnd/>
              <a:tailEnd/>
            </a:ln>
          </p:spPr>
          <p:txBody>
            <a:bodyPr/>
            <a:lstStyle/>
            <a:p>
              <a:endParaRPr lang="hr-HR"/>
            </a:p>
          </p:txBody>
        </p:sp>
        <p:sp>
          <p:nvSpPr>
            <p:cNvPr id="8" name="Freeform 93"/>
            <p:cNvSpPr>
              <a:spLocks/>
            </p:cNvSpPr>
            <p:nvPr/>
          </p:nvSpPr>
          <p:spPr bwMode="auto">
            <a:xfrm>
              <a:off x="1247" y="2976"/>
              <a:ext cx="1034" cy="982"/>
            </a:xfrm>
            <a:custGeom>
              <a:avLst/>
              <a:gdLst>
                <a:gd name="T0" fmla="*/ 640 w 328"/>
                <a:gd name="T1" fmla="*/ 882 h 286"/>
                <a:gd name="T2" fmla="*/ 542 w 328"/>
                <a:gd name="T3" fmla="*/ 731 h 286"/>
                <a:gd name="T4" fmla="*/ 448 w 328"/>
                <a:gd name="T5" fmla="*/ 553 h 286"/>
                <a:gd name="T6" fmla="*/ 416 w 328"/>
                <a:gd name="T7" fmla="*/ 488 h 286"/>
                <a:gd name="T8" fmla="*/ 391 w 328"/>
                <a:gd name="T9" fmla="*/ 381 h 286"/>
                <a:gd name="T10" fmla="*/ 432 w 328"/>
                <a:gd name="T11" fmla="*/ 350 h 286"/>
                <a:gd name="T12" fmla="*/ 482 w 328"/>
                <a:gd name="T13" fmla="*/ 415 h 286"/>
                <a:gd name="T14" fmla="*/ 526 w 328"/>
                <a:gd name="T15" fmla="*/ 357 h 286"/>
                <a:gd name="T16" fmla="*/ 577 w 328"/>
                <a:gd name="T17" fmla="*/ 367 h 286"/>
                <a:gd name="T18" fmla="*/ 640 w 328"/>
                <a:gd name="T19" fmla="*/ 381 h 286"/>
                <a:gd name="T20" fmla="*/ 772 w 328"/>
                <a:gd name="T21" fmla="*/ 405 h 286"/>
                <a:gd name="T22" fmla="*/ 880 w 328"/>
                <a:gd name="T23" fmla="*/ 409 h 286"/>
                <a:gd name="T24" fmla="*/ 921 w 328"/>
                <a:gd name="T25" fmla="*/ 450 h 286"/>
                <a:gd name="T26" fmla="*/ 930 w 328"/>
                <a:gd name="T27" fmla="*/ 470 h 286"/>
                <a:gd name="T28" fmla="*/ 980 w 328"/>
                <a:gd name="T29" fmla="*/ 426 h 286"/>
                <a:gd name="T30" fmla="*/ 993 w 328"/>
                <a:gd name="T31" fmla="*/ 374 h 286"/>
                <a:gd name="T32" fmla="*/ 1031 w 328"/>
                <a:gd name="T33" fmla="*/ 385 h 286"/>
                <a:gd name="T34" fmla="*/ 1009 w 328"/>
                <a:gd name="T35" fmla="*/ 367 h 286"/>
                <a:gd name="T36" fmla="*/ 961 w 328"/>
                <a:gd name="T37" fmla="*/ 295 h 286"/>
                <a:gd name="T38" fmla="*/ 980 w 328"/>
                <a:gd name="T39" fmla="*/ 295 h 286"/>
                <a:gd name="T40" fmla="*/ 961 w 328"/>
                <a:gd name="T41" fmla="*/ 278 h 286"/>
                <a:gd name="T42" fmla="*/ 949 w 328"/>
                <a:gd name="T43" fmla="*/ 282 h 286"/>
                <a:gd name="T44" fmla="*/ 943 w 328"/>
                <a:gd name="T45" fmla="*/ 227 h 286"/>
                <a:gd name="T46" fmla="*/ 917 w 328"/>
                <a:gd name="T47" fmla="*/ 182 h 286"/>
                <a:gd name="T48" fmla="*/ 857 w 328"/>
                <a:gd name="T49" fmla="*/ 227 h 286"/>
                <a:gd name="T50" fmla="*/ 832 w 328"/>
                <a:gd name="T51" fmla="*/ 220 h 286"/>
                <a:gd name="T52" fmla="*/ 728 w 328"/>
                <a:gd name="T53" fmla="*/ 182 h 286"/>
                <a:gd name="T54" fmla="*/ 690 w 328"/>
                <a:gd name="T55" fmla="*/ 168 h 286"/>
                <a:gd name="T56" fmla="*/ 665 w 328"/>
                <a:gd name="T57" fmla="*/ 148 h 286"/>
                <a:gd name="T58" fmla="*/ 608 w 328"/>
                <a:gd name="T59" fmla="*/ 86 h 286"/>
                <a:gd name="T60" fmla="*/ 555 w 328"/>
                <a:gd name="T61" fmla="*/ 21 h 286"/>
                <a:gd name="T62" fmla="*/ 504 w 328"/>
                <a:gd name="T63" fmla="*/ 0 h 286"/>
                <a:gd name="T64" fmla="*/ 429 w 328"/>
                <a:gd name="T65" fmla="*/ 69 h 286"/>
                <a:gd name="T66" fmla="*/ 378 w 328"/>
                <a:gd name="T67" fmla="*/ 96 h 286"/>
                <a:gd name="T68" fmla="*/ 388 w 328"/>
                <a:gd name="T69" fmla="*/ 120 h 286"/>
                <a:gd name="T70" fmla="*/ 378 w 328"/>
                <a:gd name="T71" fmla="*/ 182 h 286"/>
                <a:gd name="T72" fmla="*/ 325 w 328"/>
                <a:gd name="T73" fmla="*/ 199 h 286"/>
                <a:gd name="T74" fmla="*/ 315 w 328"/>
                <a:gd name="T75" fmla="*/ 261 h 286"/>
                <a:gd name="T76" fmla="*/ 281 w 328"/>
                <a:gd name="T77" fmla="*/ 271 h 286"/>
                <a:gd name="T78" fmla="*/ 243 w 328"/>
                <a:gd name="T79" fmla="*/ 271 h 286"/>
                <a:gd name="T80" fmla="*/ 199 w 328"/>
                <a:gd name="T81" fmla="*/ 227 h 286"/>
                <a:gd name="T82" fmla="*/ 113 w 328"/>
                <a:gd name="T83" fmla="*/ 261 h 286"/>
                <a:gd name="T84" fmla="*/ 73 w 328"/>
                <a:gd name="T85" fmla="*/ 261 h 286"/>
                <a:gd name="T86" fmla="*/ 13 w 328"/>
                <a:gd name="T87" fmla="*/ 233 h 286"/>
                <a:gd name="T88" fmla="*/ 13 w 328"/>
                <a:gd name="T89" fmla="*/ 312 h 286"/>
                <a:gd name="T90" fmla="*/ 35 w 328"/>
                <a:gd name="T91" fmla="*/ 385 h 286"/>
                <a:gd name="T92" fmla="*/ 88 w 328"/>
                <a:gd name="T93" fmla="*/ 391 h 286"/>
                <a:gd name="T94" fmla="*/ 129 w 328"/>
                <a:gd name="T95" fmla="*/ 326 h 286"/>
                <a:gd name="T96" fmla="*/ 170 w 328"/>
                <a:gd name="T97" fmla="*/ 312 h 286"/>
                <a:gd name="T98" fmla="*/ 221 w 328"/>
                <a:gd name="T99" fmla="*/ 367 h 286"/>
                <a:gd name="T100" fmla="*/ 240 w 328"/>
                <a:gd name="T101" fmla="*/ 426 h 286"/>
                <a:gd name="T102" fmla="*/ 233 w 328"/>
                <a:gd name="T103" fmla="*/ 494 h 286"/>
                <a:gd name="T104" fmla="*/ 271 w 328"/>
                <a:gd name="T105" fmla="*/ 543 h 286"/>
                <a:gd name="T106" fmla="*/ 334 w 328"/>
                <a:gd name="T107" fmla="*/ 601 h 286"/>
                <a:gd name="T108" fmla="*/ 296 w 328"/>
                <a:gd name="T109" fmla="*/ 587 h 286"/>
                <a:gd name="T110" fmla="*/ 318 w 328"/>
                <a:gd name="T111" fmla="*/ 697 h 286"/>
                <a:gd name="T112" fmla="*/ 410 w 328"/>
                <a:gd name="T113" fmla="*/ 814 h 286"/>
                <a:gd name="T114" fmla="*/ 441 w 328"/>
                <a:gd name="T115" fmla="*/ 814 h 286"/>
                <a:gd name="T116" fmla="*/ 542 w 328"/>
                <a:gd name="T117" fmla="*/ 845 h 286"/>
                <a:gd name="T118" fmla="*/ 593 w 328"/>
                <a:gd name="T119" fmla="*/ 879 h 286"/>
                <a:gd name="T120" fmla="*/ 709 w 328"/>
                <a:gd name="T121" fmla="*/ 975 h 28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328"/>
                <a:gd name="T184" fmla="*/ 0 h 286"/>
                <a:gd name="T185" fmla="*/ 328 w 328"/>
                <a:gd name="T186" fmla="*/ 286 h 28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328" h="286">
                  <a:moveTo>
                    <a:pt x="225" y="279"/>
                  </a:moveTo>
                  <a:lnTo>
                    <a:pt x="225" y="277"/>
                  </a:lnTo>
                  <a:lnTo>
                    <a:pt x="223" y="276"/>
                  </a:lnTo>
                  <a:lnTo>
                    <a:pt x="221" y="273"/>
                  </a:lnTo>
                  <a:lnTo>
                    <a:pt x="219" y="272"/>
                  </a:lnTo>
                  <a:lnTo>
                    <a:pt x="212" y="266"/>
                  </a:lnTo>
                  <a:lnTo>
                    <a:pt x="205" y="259"/>
                  </a:lnTo>
                  <a:lnTo>
                    <a:pt x="203" y="257"/>
                  </a:lnTo>
                  <a:lnTo>
                    <a:pt x="203" y="254"/>
                  </a:lnTo>
                  <a:lnTo>
                    <a:pt x="203" y="247"/>
                  </a:lnTo>
                  <a:lnTo>
                    <a:pt x="192" y="239"/>
                  </a:lnTo>
                  <a:lnTo>
                    <a:pt x="186" y="234"/>
                  </a:lnTo>
                  <a:lnTo>
                    <a:pt x="186" y="233"/>
                  </a:lnTo>
                  <a:lnTo>
                    <a:pt x="179" y="223"/>
                  </a:lnTo>
                  <a:lnTo>
                    <a:pt x="172" y="213"/>
                  </a:lnTo>
                  <a:lnTo>
                    <a:pt x="169" y="207"/>
                  </a:lnTo>
                  <a:lnTo>
                    <a:pt x="163" y="198"/>
                  </a:lnTo>
                  <a:lnTo>
                    <a:pt x="162" y="198"/>
                  </a:lnTo>
                  <a:lnTo>
                    <a:pt x="153" y="193"/>
                  </a:lnTo>
                  <a:lnTo>
                    <a:pt x="142" y="183"/>
                  </a:lnTo>
                  <a:lnTo>
                    <a:pt x="145" y="174"/>
                  </a:lnTo>
                  <a:lnTo>
                    <a:pt x="146" y="171"/>
                  </a:lnTo>
                  <a:lnTo>
                    <a:pt x="142" y="161"/>
                  </a:lnTo>
                  <a:lnTo>
                    <a:pt x="142" y="160"/>
                  </a:lnTo>
                  <a:lnTo>
                    <a:pt x="140" y="155"/>
                  </a:lnTo>
                  <a:lnTo>
                    <a:pt x="137" y="148"/>
                  </a:lnTo>
                  <a:lnTo>
                    <a:pt x="137" y="147"/>
                  </a:lnTo>
                  <a:lnTo>
                    <a:pt x="133" y="142"/>
                  </a:lnTo>
                  <a:lnTo>
                    <a:pt x="132" y="142"/>
                  </a:lnTo>
                  <a:lnTo>
                    <a:pt x="129" y="142"/>
                  </a:lnTo>
                  <a:lnTo>
                    <a:pt x="127" y="142"/>
                  </a:lnTo>
                  <a:lnTo>
                    <a:pt x="123" y="137"/>
                  </a:lnTo>
                  <a:lnTo>
                    <a:pt x="122" y="135"/>
                  </a:lnTo>
                  <a:lnTo>
                    <a:pt x="122" y="134"/>
                  </a:lnTo>
                  <a:lnTo>
                    <a:pt x="122" y="132"/>
                  </a:lnTo>
                  <a:lnTo>
                    <a:pt x="123" y="112"/>
                  </a:lnTo>
                  <a:lnTo>
                    <a:pt x="124" y="111"/>
                  </a:lnTo>
                  <a:lnTo>
                    <a:pt x="126" y="107"/>
                  </a:lnTo>
                  <a:lnTo>
                    <a:pt x="126" y="105"/>
                  </a:lnTo>
                  <a:lnTo>
                    <a:pt x="127" y="104"/>
                  </a:lnTo>
                  <a:lnTo>
                    <a:pt x="132" y="102"/>
                  </a:lnTo>
                  <a:lnTo>
                    <a:pt x="133" y="102"/>
                  </a:lnTo>
                  <a:lnTo>
                    <a:pt x="137" y="102"/>
                  </a:lnTo>
                  <a:lnTo>
                    <a:pt x="139" y="104"/>
                  </a:lnTo>
                  <a:lnTo>
                    <a:pt x="140" y="105"/>
                  </a:lnTo>
                  <a:lnTo>
                    <a:pt x="142" y="107"/>
                  </a:lnTo>
                  <a:lnTo>
                    <a:pt x="142" y="109"/>
                  </a:lnTo>
                  <a:lnTo>
                    <a:pt x="147" y="117"/>
                  </a:lnTo>
                  <a:lnTo>
                    <a:pt x="149" y="118"/>
                  </a:lnTo>
                  <a:lnTo>
                    <a:pt x="152" y="119"/>
                  </a:lnTo>
                  <a:lnTo>
                    <a:pt x="153" y="121"/>
                  </a:lnTo>
                  <a:lnTo>
                    <a:pt x="156" y="121"/>
                  </a:lnTo>
                  <a:lnTo>
                    <a:pt x="157" y="119"/>
                  </a:lnTo>
                  <a:lnTo>
                    <a:pt x="159" y="115"/>
                  </a:lnTo>
                  <a:lnTo>
                    <a:pt x="165" y="107"/>
                  </a:lnTo>
                  <a:lnTo>
                    <a:pt x="166" y="105"/>
                  </a:lnTo>
                  <a:lnTo>
                    <a:pt x="167" y="104"/>
                  </a:lnTo>
                  <a:lnTo>
                    <a:pt x="170" y="104"/>
                  </a:lnTo>
                  <a:lnTo>
                    <a:pt x="172" y="104"/>
                  </a:lnTo>
                  <a:lnTo>
                    <a:pt x="173" y="105"/>
                  </a:lnTo>
                  <a:lnTo>
                    <a:pt x="175" y="105"/>
                  </a:lnTo>
                  <a:lnTo>
                    <a:pt x="176" y="105"/>
                  </a:lnTo>
                  <a:lnTo>
                    <a:pt x="183" y="107"/>
                  </a:lnTo>
                  <a:lnTo>
                    <a:pt x="185" y="107"/>
                  </a:lnTo>
                  <a:lnTo>
                    <a:pt x="189" y="102"/>
                  </a:lnTo>
                  <a:lnTo>
                    <a:pt x="189" y="101"/>
                  </a:lnTo>
                  <a:lnTo>
                    <a:pt x="189" y="104"/>
                  </a:lnTo>
                  <a:lnTo>
                    <a:pt x="202" y="111"/>
                  </a:lnTo>
                  <a:lnTo>
                    <a:pt x="203" y="111"/>
                  </a:lnTo>
                  <a:lnTo>
                    <a:pt x="206" y="111"/>
                  </a:lnTo>
                  <a:lnTo>
                    <a:pt x="208" y="109"/>
                  </a:lnTo>
                  <a:lnTo>
                    <a:pt x="228" y="115"/>
                  </a:lnTo>
                  <a:lnTo>
                    <a:pt x="233" y="117"/>
                  </a:lnTo>
                  <a:lnTo>
                    <a:pt x="245" y="118"/>
                  </a:lnTo>
                  <a:lnTo>
                    <a:pt x="261" y="115"/>
                  </a:lnTo>
                  <a:lnTo>
                    <a:pt x="262" y="114"/>
                  </a:lnTo>
                  <a:lnTo>
                    <a:pt x="264" y="114"/>
                  </a:lnTo>
                  <a:lnTo>
                    <a:pt x="274" y="118"/>
                  </a:lnTo>
                  <a:lnTo>
                    <a:pt x="279" y="119"/>
                  </a:lnTo>
                  <a:lnTo>
                    <a:pt x="281" y="119"/>
                  </a:lnTo>
                  <a:lnTo>
                    <a:pt x="282" y="118"/>
                  </a:lnTo>
                  <a:lnTo>
                    <a:pt x="288" y="122"/>
                  </a:lnTo>
                  <a:lnTo>
                    <a:pt x="294" y="125"/>
                  </a:lnTo>
                  <a:lnTo>
                    <a:pt x="294" y="127"/>
                  </a:lnTo>
                  <a:lnTo>
                    <a:pt x="294" y="130"/>
                  </a:lnTo>
                  <a:lnTo>
                    <a:pt x="292" y="131"/>
                  </a:lnTo>
                  <a:lnTo>
                    <a:pt x="292" y="130"/>
                  </a:lnTo>
                  <a:lnTo>
                    <a:pt x="291" y="130"/>
                  </a:lnTo>
                  <a:lnTo>
                    <a:pt x="292" y="132"/>
                  </a:lnTo>
                  <a:lnTo>
                    <a:pt x="292" y="134"/>
                  </a:lnTo>
                  <a:lnTo>
                    <a:pt x="294" y="134"/>
                  </a:lnTo>
                  <a:lnTo>
                    <a:pt x="295" y="135"/>
                  </a:lnTo>
                  <a:lnTo>
                    <a:pt x="295" y="137"/>
                  </a:lnTo>
                  <a:lnTo>
                    <a:pt x="297" y="137"/>
                  </a:lnTo>
                  <a:lnTo>
                    <a:pt x="302" y="137"/>
                  </a:lnTo>
                  <a:lnTo>
                    <a:pt x="307" y="137"/>
                  </a:lnTo>
                  <a:lnTo>
                    <a:pt x="307" y="131"/>
                  </a:lnTo>
                  <a:lnTo>
                    <a:pt x="308" y="130"/>
                  </a:lnTo>
                  <a:lnTo>
                    <a:pt x="311" y="124"/>
                  </a:lnTo>
                  <a:lnTo>
                    <a:pt x="311" y="122"/>
                  </a:lnTo>
                  <a:lnTo>
                    <a:pt x="311" y="119"/>
                  </a:lnTo>
                  <a:lnTo>
                    <a:pt x="311" y="118"/>
                  </a:lnTo>
                  <a:lnTo>
                    <a:pt x="311" y="117"/>
                  </a:lnTo>
                  <a:lnTo>
                    <a:pt x="314" y="109"/>
                  </a:lnTo>
                  <a:lnTo>
                    <a:pt x="315" y="109"/>
                  </a:lnTo>
                  <a:lnTo>
                    <a:pt x="317" y="109"/>
                  </a:lnTo>
                  <a:lnTo>
                    <a:pt x="318" y="111"/>
                  </a:lnTo>
                  <a:lnTo>
                    <a:pt x="320" y="111"/>
                  </a:lnTo>
                  <a:lnTo>
                    <a:pt x="322" y="112"/>
                  </a:lnTo>
                  <a:lnTo>
                    <a:pt x="325" y="112"/>
                  </a:lnTo>
                  <a:lnTo>
                    <a:pt x="327" y="112"/>
                  </a:lnTo>
                  <a:lnTo>
                    <a:pt x="328" y="112"/>
                  </a:lnTo>
                  <a:lnTo>
                    <a:pt x="328" y="111"/>
                  </a:lnTo>
                  <a:lnTo>
                    <a:pt x="328" y="109"/>
                  </a:lnTo>
                  <a:lnTo>
                    <a:pt x="328" y="108"/>
                  </a:lnTo>
                  <a:lnTo>
                    <a:pt x="325" y="107"/>
                  </a:lnTo>
                  <a:lnTo>
                    <a:pt x="322" y="107"/>
                  </a:lnTo>
                  <a:lnTo>
                    <a:pt x="320" y="107"/>
                  </a:lnTo>
                  <a:lnTo>
                    <a:pt x="318" y="105"/>
                  </a:lnTo>
                  <a:lnTo>
                    <a:pt x="312" y="102"/>
                  </a:lnTo>
                  <a:lnTo>
                    <a:pt x="304" y="97"/>
                  </a:lnTo>
                  <a:lnTo>
                    <a:pt x="304" y="95"/>
                  </a:lnTo>
                  <a:lnTo>
                    <a:pt x="305" y="88"/>
                  </a:lnTo>
                  <a:lnTo>
                    <a:pt x="305" y="86"/>
                  </a:lnTo>
                  <a:lnTo>
                    <a:pt x="307" y="86"/>
                  </a:lnTo>
                  <a:lnTo>
                    <a:pt x="308" y="86"/>
                  </a:lnTo>
                  <a:lnTo>
                    <a:pt x="308" y="88"/>
                  </a:lnTo>
                  <a:lnTo>
                    <a:pt x="309" y="88"/>
                  </a:lnTo>
                  <a:lnTo>
                    <a:pt x="309" y="86"/>
                  </a:lnTo>
                  <a:lnTo>
                    <a:pt x="311" y="86"/>
                  </a:lnTo>
                  <a:lnTo>
                    <a:pt x="311" y="85"/>
                  </a:lnTo>
                  <a:lnTo>
                    <a:pt x="309" y="85"/>
                  </a:lnTo>
                  <a:lnTo>
                    <a:pt x="307" y="82"/>
                  </a:lnTo>
                  <a:lnTo>
                    <a:pt x="307" y="81"/>
                  </a:lnTo>
                  <a:lnTo>
                    <a:pt x="305" y="81"/>
                  </a:lnTo>
                  <a:lnTo>
                    <a:pt x="305" y="82"/>
                  </a:lnTo>
                  <a:lnTo>
                    <a:pt x="304" y="84"/>
                  </a:lnTo>
                  <a:lnTo>
                    <a:pt x="302" y="84"/>
                  </a:lnTo>
                  <a:lnTo>
                    <a:pt x="301" y="84"/>
                  </a:lnTo>
                  <a:lnTo>
                    <a:pt x="301" y="82"/>
                  </a:lnTo>
                  <a:lnTo>
                    <a:pt x="299" y="81"/>
                  </a:lnTo>
                  <a:lnTo>
                    <a:pt x="301" y="78"/>
                  </a:lnTo>
                  <a:lnTo>
                    <a:pt x="301" y="76"/>
                  </a:lnTo>
                  <a:lnTo>
                    <a:pt x="302" y="76"/>
                  </a:lnTo>
                  <a:lnTo>
                    <a:pt x="304" y="74"/>
                  </a:lnTo>
                  <a:lnTo>
                    <a:pt x="304" y="72"/>
                  </a:lnTo>
                  <a:lnTo>
                    <a:pt x="299" y="66"/>
                  </a:lnTo>
                  <a:lnTo>
                    <a:pt x="297" y="62"/>
                  </a:lnTo>
                  <a:lnTo>
                    <a:pt x="298" y="58"/>
                  </a:lnTo>
                  <a:lnTo>
                    <a:pt x="295" y="53"/>
                  </a:lnTo>
                  <a:lnTo>
                    <a:pt x="295" y="55"/>
                  </a:lnTo>
                  <a:lnTo>
                    <a:pt x="292" y="55"/>
                  </a:lnTo>
                  <a:lnTo>
                    <a:pt x="291" y="53"/>
                  </a:lnTo>
                  <a:lnTo>
                    <a:pt x="289" y="53"/>
                  </a:lnTo>
                  <a:lnTo>
                    <a:pt x="284" y="59"/>
                  </a:lnTo>
                  <a:lnTo>
                    <a:pt x="282" y="62"/>
                  </a:lnTo>
                  <a:lnTo>
                    <a:pt x="281" y="62"/>
                  </a:lnTo>
                  <a:lnTo>
                    <a:pt x="275" y="66"/>
                  </a:lnTo>
                  <a:lnTo>
                    <a:pt x="274" y="66"/>
                  </a:lnTo>
                  <a:lnTo>
                    <a:pt x="272" y="66"/>
                  </a:lnTo>
                  <a:lnTo>
                    <a:pt x="272" y="65"/>
                  </a:lnTo>
                  <a:lnTo>
                    <a:pt x="271" y="65"/>
                  </a:lnTo>
                  <a:lnTo>
                    <a:pt x="266" y="65"/>
                  </a:lnTo>
                  <a:lnTo>
                    <a:pt x="265" y="65"/>
                  </a:lnTo>
                  <a:lnTo>
                    <a:pt x="264" y="64"/>
                  </a:lnTo>
                  <a:lnTo>
                    <a:pt x="262" y="64"/>
                  </a:lnTo>
                  <a:lnTo>
                    <a:pt x="261" y="64"/>
                  </a:lnTo>
                  <a:lnTo>
                    <a:pt x="258" y="64"/>
                  </a:lnTo>
                  <a:lnTo>
                    <a:pt x="251" y="62"/>
                  </a:lnTo>
                  <a:lnTo>
                    <a:pt x="242" y="62"/>
                  </a:lnTo>
                  <a:lnTo>
                    <a:pt x="238" y="59"/>
                  </a:lnTo>
                  <a:lnTo>
                    <a:pt x="231" y="55"/>
                  </a:lnTo>
                  <a:lnTo>
                    <a:pt x="231" y="53"/>
                  </a:lnTo>
                  <a:lnTo>
                    <a:pt x="229" y="52"/>
                  </a:lnTo>
                  <a:lnTo>
                    <a:pt x="228" y="51"/>
                  </a:lnTo>
                  <a:lnTo>
                    <a:pt x="226" y="51"/>
                  </a:lnTo>
                  <a:lnTo>
                    <a:pt x="221" y="48"/>
                  </a:lnTo>
                  <a:lnTo>
                    <a:pt x="219" y="48"/>
                  </a:lnTo>
                  <a:lnTo>
                    <a:pt x="219" y="49"/>
                  </a:lnTo>
                  <a:lnTo>
                    <a:pt x="219" y="51"/>
                  </a:lnTo>
                  <a:lnTo>
                    <a:pt x="218" y="51"/>
                  </a:lnTo>
                  <a:lnTo>
                    <a:pt x="216" y="49"/>
                  </a:lnTo>
                  <a:lnTo>
                    <a:pt x="215" y="49"/>
                  </a:lnTo>
                  <a:lnTo>
                    <a:pt x="215" y="48"/>
                  </a:lnTo>
                  <a:lnTo>
                    <a:pt x="212" y="46"/>
                  </a:lnTo>
                  <a:lnTo>
                    <a:pt x="211" y="43"/>
                  </a:lnTo>
                  <a:lnTo>
                    <a:pt x="211" y="42"/>
                  </a:lnTo>
                  <a:lnTo>
                    <a:pt x="211" y="41"/>
                  </a:lnTo>
                  <a:lnTo>
                    <a:pt x="206" y="32"/>
                  </a:lnTo>
                  <a:lnTo>
                    <a:pt x="205" y="31"/>
                  </a:lnTo>
                  <a:lnTo>
                    <a:pt x="196" y="26"/>
                  </a:lnTo>
                  <a:lnTo>
                    <a:pt x="193" y="25"/>
                  </a:lnTo>
                  <a:lnTo>
                    <a:pt x="190" y="20"/>
                  </a:lnTo>
                  <a:lnTo>
                    <a:pt x="190" y="18"/>
                  </a:lnTo>
                  <a:lnTo>
                    <a:pt x="188" y="15"/>
                  </a:lnTo>
                  <a:lnTo>
                    <a:pt x="186" y="13"/>
                  </a:lnTo>
                  <a:lnTo>
                    <a:pt x="179" y="6"/>
                  </a:lnTo>
                  <a:lnTo>
                    <a:pt x="178" y="6"/>
                  </a:lnTo>
                  <a:lnTo>
                    <a:pt x="176" y="6"/>
                  </a:lnTo>
                  <a:lnTo>
                    <a:pt x="173" y="6"/>
                  </a:lnTo>
                  <a:lnTo>
                    <a:pt x="170" y="3"/>
                  </a:lnTo>
                  <a:lnTo>
                    <a:pt x="170" y="2"/>
                  </a:lnTo>
                  <a:lnTo>
                    <a:pt x="167" y="2"/>
                  </a:lnTo>
                  <a:lnTo>
                    <a:pt x="165" y="0"/>
                  </a:lnTo>
                  <a:lnTo>
                    <a:pt x="163" y="0"/>
                  </a:lnTo>
                  <a:lnTo>
                    <a:pt x="160" y="0"/>
                  </a:lnTo>
                  <a:lnTo>
                    <a:pt x="159" y="0"/>
                  </a:lnTo>
                  <a:lnTo>
                    <a:pt x="152" y="9"/>
                  </a:lnTo>
                  <a:lnTo>
                    <a:pt x="146" y="12"/>
                  </a:lnTo>
                  <a:lnTo>
                    <a:pt x="146" y="15"/>
                  </a:lnTo>
                  <a:lnTo>
                    <a:pt x="145" y="16"/>
                  </a:lnTo>
                  <a:lnTo>
                    <a:pt x="143" y="18"/>
                  </a:lnTo>
                  <a:lnTo>
                    <a:pt x="136" y="20"/>
                  </a:lnTo>
                  <a:lnTo>
                    <a:pt x="133" y="22"/>
                  </a:lnTo>
                  <a:lnTo>
                    <a:pt x="130" y="22"/>
                  </a:lnTo>
                  <a:lnTo>
                    <a:pt x="129" y="22"/>
                  </a:lnTo>
                  <a:lnTo>
                    <a:pt x="124" y="22"/>
                  </a:lnTo>
                  <a:lnTo>
                    <a:pt x="123" y="23"/>
                  </a:lnTo>
                  <a:lnTo>
                    <a:pt x="122" y="25"/>
                  </a:lnTo>
                  <a:lnTo>
                    <a:pt x="122" y="26"/>
                  </a:lnTo>
                  <a:lnTo>
                    <a:pt x="120" y="28"/>
                  </a:lnTo>
                  <a:lnTo>
                    <a:pt x="120" y="29"/>
                  </a:lnTo>
                  <a:lnTo>
                    <a:pt x="120" y="31"/>
                  </a:lnTo>
                  <a:lnTo>
                    <a:pt x="120" y="33"/>
                  </a:lnTo>
                  <a:lnTo>
                    <a:pt x="122" y="33"/>
                  </a:lnTo>
                  <a:lnTo>
                    <a:pt x="123" y="35"/>
                  </a:lnTo>
                  <a:lnTo>
                    <a:pt x="124" y="36"/>
                  </a:lnTo>
                  <a:lnTo>
                    <a:pt x="126" y="36"/>
                  </a:lnTo>
                  <a:lnTo>
                    <a:pt x="126" y="45"/>
                  </a:lnTo>
                  <a:lnTo>
                    <a:pt x="123" y="51"/>
                  </a:lnTo>
                  <a:lnTo>
                    <a:pt x="123" y="52"/>
                  </a:lnTo>
                  <a:lnTo>
                    <a:pt x="122" y="53"/>
                  </a:lnTo>
                  <a:lnTo>
                    <a:pt x="120" y="53"/>
                  </a:lnTo>
                  <a:lnTo>
                    <a:pt x="119" y="53"/>
                  </a:lnTo>
                  <a:lnTo>
                    <a:pt x="119" y="52"/>
                  </a:lnTo>
                  <a:lnTo>
                    <a:pt x="114" y="52"/>
                  </a:lnTo>
                  <a:lnTo>
                    <a:pt x="113" y="52"/>
                  </a:lnTo>
                  <a:lnTo>
                    <a:pt x="106" y="56"/>
                  </a:lnTo>
                  <a:lnTo>
                    <a:pt x="103" y="58"/>
                  </a:lnTo>
                  <a:lnTo>
                    <a:pt x="101" y="58"/>
                  </a:lnTo>
                  <a:lnTo>
                    <a:pt x="100" y="59"/>
                  </a:lnTo>
                  <a:lnTo>
                    <a:pt x="100" y="62"/>
                  </a:lnTo>
                  <a:lnTo>
                    <a:pt x="101" y="68"/>
                  </a:lnTo>
                  <a:lnTo>
                    <a:pt x="100" y="75"/>
                  </a:lnTo>
                  <a:lnTo>
                    <a:pt x="100" y="76"/>
                  </a:lnTo>
                  <a:lnTo>
                    <a:pt x="100" y="78"/>
                  </a:lnTo>
                  <a:lnTo>
                    <a:pt x="99" y="79"/>
                  </a:lnTo>
                  <a:lnTo>
                    <a:pt x="99" y="81"/>
                  </a:lnTo>
                  <a:lnTo>
                    <a:pt x="97" y="82"/>
                  </a:lnTo>
                  <a:lnTo>
                    <a:pt x="93" y="84"/>
                  </a:lnTo>
                  <a:lnTo>
                    <a:pt x="91" y="84"/>
                  </a:lnTo>
                  <a:lnTo>
                    <a:pt x="90" y="82"/>
                  </a:lnTo>
                  <a:lnTo>
                    <a:pt x="89" y="79"/>
                  </a:lnTo>
                  <a:lnTo>
                    <a:pt x="87" y="79"/>
                  </a:lnTo>
                  <a:lnTo>
                    <a:pt x="83" y="78"/>
                  </a:lnTo>
                  <a:lnTo>
                    <a:pt x="81" y="78"/>
                  </a:lnTo>
                  <a:lnTo>
                    <a:pt x="80" y="78"/>
                  </a:lnTo>
                  <a:lnTo>
                    <a:pt x="79" y="78"/>
                  </a:lnTo>
                  <a:lnTo>
                    <a:pt x="77" y="78"/>
                  </a:lnTo>
                  <a:lnTo>
                    <a:pt x="77" y="79"/>
                  </a:lnTo>
                  <a:lnTo>
                    <a:pt x="76" y="79"/>
                  </a:lnTo>
                  <a:lnTo>
                    <a:pt x="74" y="79"/>
                  </a:lnTo>
                  <a:lnTo>
                    <a:pt x="68" y="74"/>
                  </a:lnTo>
                  <a:lnTo>
                    <a:pt x="66" y="71"/>
                  </a:lnTo>
                  <a:lnTo>
                    <a:pt x="64" y="68"/>
                  </a:lnTo>
                  <a:lnTo>
                    <a:pt x="63" y="66"/>
                  </a:lnTo>
                  <a:lnTo>
                    <a:pt x="51" y="76"/>
                  </a:lnTo>
                  <a:lnTo>
                    <a:pt x="50" y="76"/>
                  </a:lnTo>
                  <a:lnTo>
                    <a:pt x="46" y="76"/>
                  </a:lnTo>
                  <a:lnTo>
                    <a:pt x="43" y="76"/>
                  </a:lnTo>
                  <a:lnTo>
                    <a:pt x="38" y="76"/>
                  </a:lnTo>
                  <a:lnTo>
                    <a:pt x="36" y="76"/>
                  </a:lnTo>
                  <a:lnTo>
                    <a:pt x="33" y="76"/>
                  </a:lnTo>
                  <a:lnTo>
                    <a:pt x="27" y="76"/>
                  </a:lnTo>
                  <a:lnTo>
                    <a:pt x="25" y="76"/>
                  </a:lnTo>
                  <a:lnTo>
                    <a:pt x="24" y="76"/>
                  </a:lnTo>
                  <a:lnTo>
                    <a:pt x="23" y="76"/>
                  </a:lnTo>
                  <a:lnTo>
                    <a:pt x="20" y="76"/>
                  </a:lnTo>
                  <a:lnTo>
                    <a:pt x="11" y="76"/>
                  </a:lnTo>
                  <a:lnTo>
                    <a:pt x="10" y="76"/>
                  </a:lnTo>
                  <a:lnTo>
                    <a:pt x="7" y="75"/>
                  </a:lnTo>
                  <a:lnTo>
                    <a:pt x="5" y="72"/>
                  </a:lnTo>
                  <a:lnTo>
                    <a:pt x="4" y="68"/>
                  </a:lnTo>
                  <a:lnTo>
                    <a:pt x="1" y="71"/>
                  </a:lnTo>
                  <a:lnTo>
                    <a:pt x="0" y="71"/>
                  </a:lnTo>
                  <a:lnTo>
                    <a:pt x="1" y="84"/>
                  </a:lnTo>
                  <a:lnTo>
                    <a:pt x="1" y="85"/>
                  </a:lnTo>
                  <a:lnTo>
                    <a:pt x="3" y="85"/>
                  </a:lnTo>
                  <a:lnTo>
                    <a:pt x="4" y="91"/>
                  </a:lnTo>
                  <a:lnTo>
                    <a:pt x="4" y="98"/>
                  </a:lnTo>
                  <a:lnTo>
                    <a:pt x="4" y="99"/>
                  </a:lnTo>
                  <a:lnTo>
                    <a:pt x="4" y="102"/>
                  </a:lnTo>
                  <a:lnTo>
                    <a:pt x="4" y="104"/>
                  </a:lnTo>
                  <a:lnTo>
                    <a:pt x="7" y="105"/>
                  </a:lnTo>
                  <a:lnTo>
                    <a:pt x="7" y="107"/>
                  </a:lnTo>
                  <a:lnTo>
                    <a:pt x="11" y="112"/>
                  </a:lnTo>
                  <a:lnTo>
                    <a:pt x="13" y="117"/>
                  </a:lnTo>
                  <a:lnTo>
                    <a:pt x="13" y="118"/>
                  </a:lnTo>
                  <a:lnTo>
                    <a:pt x="15" y="124"/>
                  </a:lnTo>
                  <a:lnTo>
                    <a:pt x="17" y="127"/>
                  </a:lnTo>
                  <a:lnTo>
                    <a:pt x="18" y="127"/>
                  </a:lnTo>
                  <a:lnTo>
                    <a:pt x="23" y="125"/>
                  </a:lnTo>
                  <a:lnTo>
                    <a:pt x="25" y="119"/>
                  </a:lnTo>
                  <a:lnTo>
                    <a:pt x="28" y="114"/>
                  </a:lnTo>
                  <a:lnTo>
                    <a:pt x="30" y="115"/>
                  </a:lnTo>
                  <a:lnTo>
                    <a:pt x="31" y="115"/>
                  </a:lnTo>
                  <a:lnTo>
                    <a:pt x="33" y="117"/>
                  </a:lnTo>
                  <a:lnTo>
                    <a:pt x="34" y="115"/>
                  </a:lnTo>
                  <a:lnTo>
                    <a:pt x="34" y="114"/>
                  </a:lnTo>
                  <a:lnTo>
                    <a:pt x="37" y="104"/>
                  </a:lnTo>
                  <a:lnTo>
                    <a:pt x="41" y="95"/>
                  </a:lnTo>
                  <a:lnTo>
                    <a:pt x="41" y="92"/>
                  </a:lnTo>
                  <a:lnTo>
                    <a:pt x="43" y="89"/>
                  </a:lnTo>
                  <a:lnTo>
                    <a:pt x="43" y="88"/>
                  </a:lnTo>
                  <a:lnTo>
                    <a:pt x="44" y="86"/>
                  </a:lnTo>
                  <a:lnTo>
                    <a:pt x="46" y="86"/>
                  </a:lnTo>
                  <a:lnTo>
                    <a:pt x="51" y="89"/>
                  </a:lnTo>
                  <a:lnTo>
                    <a:pt x="54" y="91"/>
                  </a:lnTo>
                  <a:lnTo>
                    <a:pt x="57" y="92"/>
                  </a:lnTo>
                  <a:lnTo>
                    <a:pt x="58" y="94"/>
                  </a:lnTo>
                  <a:lnTo>
                    <a:pt x="60" y="97"/>
                  </a:lnTo>
                  <a:lnTo>
                    <a:pt x="63" y="101"/>
                  </a:lnTo>
                  <a:lnTo>
                    <a:pt x="67" y="104"/>
                  </a:lnTo>
                  <a:lnTo>
                    <a:pt x="67" y="105"/>
                  </a:lnTo>
                  <a:lnTo>
                    <a:pt x="68" y="105"/>
                  </a:lnTo>
                  <a:lnTo>
                    <a:pt x="70" y="107"/>
                  </a:lnTo>
                  <a:lnTo>
                    <a:pt x="71" y="107"/>
                  </a:lnTo>
                  <a:lnTo>
                    <a:pt x="73" y="107"/>
                  </a:lnTo>
                  <a:lnTo>
                    <a:pt x="76" y="118"/>
                  </a:lnTo>
                  <a:lnTo>
                    <a:pt x="76" y="119"/>
                  </a:lnTo>
                  <a:lnTo>
                    <a:pt x="76" y="122"/>
                  </a:lnTo>
                  <a:lnTo>
                    <a:pt x="76" y="124"/>
                  </a:lnTo>
                  <a:lnTo>
                    <a:pt x="74" y="125"/>
                  </a:lnTo>
                  <a:lnTo>
                    <a:pt x="73" y="128"/>
                  </a:lnTo>
                  <a:lnTo>
                    <a:pt x="73" y="131"/>
                  </a:lnTo>
                  <a:lnTo>
                    <a:pt x="73" y="138"/>
                  </a:lnTo>
                  <a:lnTo>
                    <a:pt x="73" y="141"/>
                  </a:lnTo>
                  <a:lnTo>
                    <a:pt x="74" y="144"/>
                  </a:lnTo>
                  <a:lnTo>
                    <a:pt x="77" y="147"/>
                  </a:lnTo>
                  <a:lnTo>
                    <a:pt x="79" y="150"/>
                  </a:lnTo>
                  <a:lnTo>
                    <a:pt x="79" y="151"/>
                  </a:lnTo>
                  <a:lnTo>
                    <a:pt x="80" y="151"/>
                  </a:lnTo>
                  <a:lnTo>
                    <a:pt x="84" y="155"/>
                  </a:lnTo>
                  <a:lnTo>
                    <a:pt x="86" y="158"/>
                  </a:lnTo>
                  <a:lnTo>
                    <a:pt x="89" y="161"/>
                  </a:lnTo>
                  <a:lnTo>
                    <a:pt x="91" y="165"/>
                  </a:lnTo>
                  <a:lnTo>
                    <a:pt x="93" y="167"/>
                  </a:lnTo>
                  <a:lnTo>
                    <a:pt x="94" y="168"/>
                  </a:lnTo>
                  <a:lnTo>
                    <a:pt x="101" y="174"/>
                  </a:lnTo>
                  <a:lnTo>
                    <a:pt x="103" y="174"/>
                  </a:lnTo>
                  <a:lnTo>
                    <a:pt x="104" y="175"/>
                  </a:lnTo>
                  <a:lnTo>
                    <a:pt x="106" y="175"/>
                  </a:lnTo>
                  <a:lnTo>
                    <a:pt x="107" y="175"/>
                  </a:lnTo>
                  <a:lnTo>
                    <a:pt x="107" y="177"/>
                  </a:lnTo>
                  <a:lnTo>
                    <a:pt x="106" y="177"/>
                  </a:lnTo>
                  <a:lnTo>
                    <a:pt x="100" y="175"/>
                  </a:lnTo>
                  <a:lnTo>
                    <a:pt x="96" y="174"/>
                  </a:lnTo>
                  <a:lnTo>
                    <a:pt x="94" y="171"/>
                  </a:lnTo>
                  <a:lnTo>
                    <a:pt x="89" y="173"/>
                  </a:lnTo>
                  <a:lnTo>
                    <a:pt x="84" y="174"/>
                  </a:lnTo>
                  <a:lnTo>
                    <a:pt x="83" y="175"/>
                  </a:lnTo>
                  <a:lnTo>
                    <a:pt x="84" y="180"/>
                  </a:lnTo>
                  <a:lnTo>
                    <a:pt x="90" y="187"/>
                  </a:lnTo>
                  <a:lnTo>
                    <a:pt x="93" y="193"/>
                  </a:lnTo>
                  <a:lnTo>
                    <a:pt x="99" y="200"/>
                  </a:lnTo>
                  <a:lnTo>
                    <a:pt x="101" y="203"/>
                  </a:lnTo>
                  <a:lnTo>
                    <a:pt x="114" y="214"/>
                  </a:lnTo>
                  <a:lnTo>
                    <a:pt x="119" y="217"/>
                  </a:lnTo>
                  <a:lnTo>
                    <a:pt x="120" y="217"/>
                  </a:lnTo>
                  <a:lnTo>
                    <a:pt x="126" y="223"/>
                  </a:lnTo>
                  <a:lnTo>
                    <a:pt x="126" y="231"/>
                  </a:lnTo>
                  <a:lnTo>
                    <a:pt x="126" y="233"/>
                  </a:lnTo>
                  <a:lnTo>
                    <a:pt x="130" y="237"/>
                  </a:lnTo>
                  <a:lnTo>
                    <a:pt x="133" y="239"/>
                  </a:lnTo>
                  <a:lnTo>
                    <a:pt x="133" y="240"/>
                  </a:lnTo>
                  <a:lnTo>
                    <a:pt x="136" y="240"/>
                  </a:lnTo>
                  <a:lnTo>
                    <a:pt x="137" y="240"/>
                  </a:lnTo>
                  <a:lnTo>
                    <a:pt x="140" y="239"/>
                  </a:lnTo>
                  <a:lnTo>
                    <a:pt x="140" y="237"/>
                  </a:lnTo>
                  <a:lnTo>
                    <a:pt x="147" y="236"/>
                  </a:lnTo>
                  <a:lnTo>
                    <a:pt x="157" y="236"/>
                  </a:lnTo>
                  <a:lnTo>
                    <a:pt x="160" y="239"/>
                  </a:lnTo>
                  <a:lnTo>
                    <a:pt x="165" y="241"/>
                  </a:lnTo>
                  <a:lnTo>
                    <a:pt x="166" y="244"/>
                  </a:lnTo>
                  <a:lnTo>
                    <a:pt x="167" y="244"/>
                  </a:lnTo>
                  <a:lnTo>
                    <a:pt x="172" y="246"/>
                  </a:lnTo>
                  <a:lnTo>
                    <a:pt x="173" y="246"/>
                  </a:lnTo>
                  <a:lnTo>
                    <a:pt x="175" y="247"/>
                  </a:lnTo>
                  <a:lnTo>
                    <a:pt x="178" y="247"/>
                  </a:lnTo>
                  <a:lnTo>
                    <a:pt x="179" y="247"/>
                  </a:lnTo>
                  <a:lnTo>
                    <a:pt x="180" y="247"/>
                  </a:lnTo>
                  <a:lnTo>
                    <a:pt x="183" y="250"/>
                  </a:lnTo>
                  <a:lnTo>
                    <a:pt x="188" y="256"/>
                  </a:lnTo>
                  <a:lnTo>
                    <a:pt x="190" y="260"/>
                  </a:lnTo>
                  <a:lnTo>
                    <a:pt x="198" y="266"/>
                  </a:lnTo>
                  <a:lnTo>
                    <a:pt x="211" y="277"/>
                  </a:lnTo>
                  <a:lnTo>
                    <a:pt x="216" y="284"/>
                  </a:lnTo>
                  <a:lnTo>
                    <a:pt x="218" y="284"/>
                  </a:lnTo>
                  <a:lnTo>
                    <a:pt x="219" y="286"/>
                  </a:lnTo>
                  <a:lnTo>
                    <a:pt x="225" y="284"/>
                  </a:lnTo>
                  <a:lnTo>
                    <a:pt x="225" y="279"/>
                  </a:lnTo>
                  <a:close/>
                </a:path>
              </a:pathLst>
            </a:custGeom>
            <a:solidFill>
              <a:schemeClr val="bg1"/>
            </a:solidFill>
            <a:ln w="12700">
              <a:solidFill>
                <a:schemeClr val="bg1"/>
              </a:solidFill>
              <a:round/>
              <a:headEnd/>
              <a:tailEnd/>
            </a:ln>
          </p:spPr>
          <p:txBody>
            <a:bodyPr/>
            <a:lstStyle/>
            <a:p>
              <a:endParaRPr lang="hr-HR"/>
            </a:p>
          </p:txBody>
        </p:sp>
        <p:sp>
          <p:nvSpPr>
            <p:cNvPr id="9" name="Freeform 94"/>
            <p:cNvSpPr>
              <a:spLocks/>
            </p:cNvSpPr>
            <p:nvPr/>
          </p:nvSpPr>
          <p:spPr bwMode="auto">
            <a:xfrm>
              <a:off x="1242" y="2890"/>
              <a:ext cx="555" cy="381"/>
            </a:xfrm>
            <a:custGeom>
              <a:avLst/>
              <a:gdLst>
                <a:gd name="T0" fmla="*/ 11 w 176"/>
                <a:gd name="T1" fmla="*/ 103 h 111"/>
                <a:gd name="T2" fmla="*/ 25 w 176"/>
                <a:gd name="T3" fmla="*/ 103 h 111"/>
                <a:gd name="T4" fmla="*/ 36 w 176"/>
                <a:gd name="T5" fmla="*/ 103 h 111"/>
                <a:gd name="T6" fmla="*/ 50 w 176"/>
                <a:gd name="T7" fmla="*/ 103 h 111"/>
                <a:gd name="T8" fmla="*/ 66 w 176"/>
                <a:gd name="T9" fmla="*/ 98 h 111"/>
                <a:gd name="T10" fmla="*/ 76 w 176"/>
                <a:gd name="T11" fmla="*/ 106 h 111"/>
                <a:gd name="T12" fmla="*/ 81 w 176"/>
                <a:gd name="T13" fmla="*/ 105 h 111"/>
                <a:gd name="T14" fmla="*/ 90 w 176"/>
                <a:gd name="T15" fmla="*/ 109 h 111"/>
                <a:gd name="T16" fmla="*/ 99 w 176"/>
                <a:gd name="T17" fmla="*/ 106 h 111"/>
                <a:gd name="T18" fmla="*/ 100 w 176"/>
                <a:gd name="T19" fmla="*/ 89 h 111"/>
                <a:gd name="T20" fmla="*/ 103 w 176"/>
                <a:gd name="T21" fmla="*/ 85 h 111"/>
                <a:gd name="T22" fmla="*/ 119 w 176"/>
                <a:gd name="T23" fmla="*/ 80 h 111"/>
                <a:gd name="T24" fmla="*/ 123 w 176"/>
                <a:gd name="T25" fmla="*/ 79 h 111"/>
                <a:gd name="T26" fmla="*/ 123 w 176"/>
                <a:gd name="T27" fmla="*/ 62 h 111"/>
                <a:gd name="T28" fmla="*/ 120 w 176"/>
                <a:gd name="T29" fmla="*/ 58 h 111"/>
                <a:gd name="T30" fmla="*/ 122 w 176"/>
                <a:gd name="T31" fmla="*/ 53 h 111"/>
                <a:gd name="T32" fmla="*/ 130 w 176"/>
                <a:gd name="T33" fmla="*/ 49 h 111"/>
                <a:gd name="T34" fmla="*/ 146 w 176"/>
                <a:gd name="T35" fmla="*/ 42 h 111"/>
                <a:gd name="T36" fmla="*/ 160 w 176"/>
                <a:gd name="T37" fmla="*/ 27 h 111"/>
                <a:gd name="T38" fmla="*/ 170 w 176"/>
                <a:gd name="T39" fmla="*/ 29 h 111"/>
                <a:gd name="T40" fmla="*/ 169 w 176"/>
                <a:gd name="T41" fmla="*/ 23 h 111"/>
                <a:gd name="T42" fmla="*/ 162 w 176"/>
                <a:gd name="T43" fmla="*/ 6 h 111"/>
                <a:gd name="T44" fmla="*/ 160 w 176"/>
                <a:gd name="T45" fmla="*/ 2 h 111"/>
                <a:gd name="T46" fmla="*/ 155 w 176"/>
                <a:gd name="T47" fmla="*/ 2 h 111"/>
                <a:gd name="T48" fmla="*/ 150 w 176"/>
                <a:gd name="T49" fmla="*/ 0 h 111"/>
                <a:gd name="T50" fmla="*/ 143 w 176"/>
                <a:gd name="T51" fmla="*/ 9 h 111"/>
                <a:gd name="T52" fmla="*/ 146 w 176"/>
                <a:gd name="T53" fmla="*/ 14 h 111"/>
                <a:gd name="T54" fmla="*/ 143 w 176"/>
                <a:gd name="T55" fmla="*/ 14 h 111"/>
                <a:gd name="T56" fmla="*/ 133 w 176"/>
                <a:gd name="T57" fmla="*/ 12 h 111"/>
                <a:gd name="T58" fmla="*/ 127 w 176"/>
                <a:gd name="T59" fmla="*/ 13 h 111"/>
                <a:gd name="T60" fmla="*/ 119 w 176"/>
                <a:gd name="T61" fmla="*/ 17 h 111"/>
                <a:gd name="T62" fmla="*/ 107 w 176"/>
                <a:gd name="T63" fmla="*/ 14 h 111"/>
                <a:gd name="T64" fmla="*/ 91 w 176"/>
                <a:gd name="T65" fmla="*/ 14 h 111"/>
                <a:gd name="T66" fmla="*/ 87 w 176"/>
                <a:gd name="T67" fmla="*/ 14 h 111"/>
                <a:gd name="T68" fmla="*/ 80 w 176"/>
                <a:gd name="T69" fmla="*/ 20 h 111"/>
                <a:gd name="T70" fmla="*/ 63 w 176"/>
                <a:gd name="T71" fmla="*/ 30 h 111"/>
                <a:gd name="T72" fmla="*/ 30 w 176"/>
                <a:gd name="T73" fmla="*/ 20 h 111"/>
                <a:gd name="T74" fmla="*/ 24 w 176"/>
                <a:gd name="T75" fmla="*/ 20 h 111"/>
                <a:gd name="T76" fmla="*/ 18 w 176"/>
                <a:gd name="T77" fmla="*/ 22 h 111"/>
                <a:gd name="T78" fmla="*/ 4 w 176"/>
                <a:gd name="T79" fmla="*/ 30 h 111"/>
                <a:gd name="T80" fmla="*/ 0 w 176"/>
                <a:gd name="T81" fmla="*/ 42 h 111"/>
                <a:gd name="T82" fmla="*/ 14 w 176"/>
                <a:gd name="T83" fmla="*/ 45 h 111"/>
                <a:gd name="T84" fmla="*/ 13 w 176"/>
                <a:gd name="T85" fmla="*/ 47 h 111"/>
                <a:gd name="T86" fmla="*/ 5 w 176"/>
                <a:gd name="T87" fmla="*/ 53 h 111"/>
                <a:gd name="T88" fmla="*/ 4 w 176"/>
                <a:gd name="T89" fmla="*/ 60 h 111"/>
                <a:gd name="T90" fmla="*/ 10 w 176"/>
                <a:gd name="T91" fmla="*/ 59 h 111"/>
                <a:gd name="T92" fmla="*/ 11 w 176"/>
                <a:gd name="T93" fmla="*/ 60 h 111"/>
                <a:gd name="T94" fmla="*/ 7 w 176"/>
                <a:gd name="T95" fmla="*/ 68 h 111"/>
                <a:gd name="T96" fmla="*/ 8 w 176"/>
                <a:gd name="T97" fmla="*/ 75 h 111"/>
                <a:gd name="T98" fmla="*/ 24 w 176"/>
                <a:gd name="T99" fmla="*/ 89 h 111"/>
                <a:gd name="T100" fmla="*/ 17 w 176"/>
                <a:gd name="T101" fmla="*/ 92 h 111"/>
                <a:gd name="T102" fmla="*/ 5 w 176"/>
                <a:gd name="T103" fmla="*/ 99 h 111"/>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0" t="0" r="r" b="b"/>
              <a:pathLst>
                <a:path w="176" h="111">
                  <a:moveTo>
                    <a:pt x="7" y="102"/>
                  </a:moveTo>
                  <a:lnTo>
                    <a:pt x="10" y="103"/>
                  </a:lnTo>
                  <a:lnTo>
                    <a:pt x="11" y="103"/>
                  </a:lnTo>
                  <a:lnTo>
                    <a:pt x="20" y="103"/>
                  </a:lnTo>
                  <a:lnTo>
                    <a:pt x="23" y="103"/>
                  </a:lnTo>
                  <a:lnTo>
                    <a:pt x="24" y="103"/>
                  </a:lnTo>
                  <a:lnTo>
                    <a:pt x="25" y="103"/>
                  </a:lnTo>
                  <a:lnTo>
                    <a:pt x="27" y="103"/>
                  </a:lnTo>
                  <a:lnTo>
                    <a:pt x="33" y="103"/>
                  </a:lnTo>
                  <a:lnTo>
                    <a:pt x="36" y="103"/>
                  </a:lnTo>
                  <a:lnTo>
                    <a:pt x="38" y="103"/>
                  </a:lnTo>
                  <a:lnTo>
                    <a:pt x="43" y="103"/>
                  </a:lnTo>
                  <a:lnTo>
                    <a:pt x="46" y="103"/>
                  </a:lnTo>
                  <a:lnTo>
                    <a:pt x="50" y="103"/>
                  </a:lnTo>
                  <a:lnTo>
                    <a:pt x="51" y="103"/>
                  </a:lnTo>
                  <a:lnTo>
                    <a:pt x="63" y="93"/>
                  </a:lnTo>
                  <a:lnTo>
                    <a:pt x="64" y="95"/>
                  </a:lnTo>
                  <a:lnTo>
                    <a:pt x="66" y="98"/>
                  </a:lnTo>
                  <a:lnTo>
                    <a:pt x="68" y="101"/>
                  </a:lnTo>
                  <a:lnTo>
                    <a:pt x="74" y="106"/>
                  </a:lnTo>
                  <a:lnTo>
                    <a:pt x="76" y="106"/>
                  </a:lnTo>
                  <a:lnTo>
                    <a:pt x="77" y="106"/>
                  </a:lnTo>
                  <a:lnTo>
                    <a:pt x="77" y="105"/>
                  </a:lnTo>
                  <a:lnTo>
                    <a:pt x="79" y="105"/>
                  </a:lnTo>
                  <a:lnTo>
                    <a:pt x="80" y="105"/>
                  </a:lnTo>
                  <a:lnTo>
                    <a:pt x="81" y="105"/>
                  </a:lnTo>
                  <a:lnTo>
                    <a:pt x="83" y="105"/>
                  </a:lnTo>
                  <a:lnTo>
                    <a:pt x="87" y="106"/>
                  </a:lnTo>
                  <a:lnTo>
                    <a:pt x="89" y="106"/>
                  </a:lnTo>
                  <a:lnTo>
                    <a:pt x="90" y="109"/>
                  </a:lnTo>
                  <a:lnTo>
                    <a:pt x="91" y="111"/>
                  </a:lnTo>
                  <a:lnTo>
                    <a:pt x="93" y="111"/>
                  </a:lnTo>
                  <a:lnTo>
                    <a:pt x="97" y="109"/>
                  </a:lnTo>
                  <a:lnTo>
                    <a:pt x="99" y="108"/>
                  </a:lnTo>
                  <a:lnTo>
                    <a:pt x="99" y="106"/>
                  </a:lnTo>
                  <a:lnTo>
                    <a:pt x="100" y="105"/>
                  </a:lnTo>
                  <a:lnTo>
                    <a:pt x="100" y="103"/>
                  </a:lnTo>
                  <a:lnTo>
                    <a:pt x="100" y="102"/>
                  </a:lnTo>
                  <a:lnTo>
                    <a:pt x="101" y="95"/>
                  </a:lnTo>
                  <a:lnTo>
                    <a:pt x="100" y="89"/>
                  </a:lnTo>
                  <a:lnTo>
                    <a:pt x="100" y="86"/>
                  </a:lnTo>
                  <a:lnTo>
                    <a:pt x="101" y="85"/>
                  </a:lnTo>
                  <a:lnTo>
                    <a:pt x="103" y="85"/>
                  </a:lnTo>
                  <a:lnTo>
                    <a:pt x="106" y="83"/>
                  </a:lnTo>
                  <a:lnTo>
                    <a:pt x="113" y="79"/>
                  </a:lnTo>
                  <a:lnTo>
                    <a:pt x="114" y="79"/>
                  </a:lnTo>
                  <a:lnTo>
                    <a:pt x="119" y="79"/>
                  </a:lnTo>
                  <a:lnTo>
                    <a:pt x="119" y="80"/>
                  </a:lnTo>
                  <a:lnTo>
                    <a:pt x="120" y="80"/>
                  </a:lnTo>
                  <a:lnTo>
                    <a:pt x="122" y="80"/>
                  </a:lnTo>
                  <a:lnTo>
                    <a:pt x="123" y="79"/>
                  </a:lnTo>
                  <a:lnTo>
                    <a:pt x="123" y="78"/>
                  </a:lnTo>
                  <a:lnTo>
                    <a:pt x="126" y="72"/>
                  </a:lnTo>
                  <a:lnTo>
                    <a:pt x="126" y="63"/>
                  </a:lnTo>
                  <a:lnTo>
                    <a:pt x="124" y="63"/>
                  </a:lnTo>
                  <a:lnTo>
                    <a:pt x="123" y="62"/>
                  </a:lnTo>
                  <a:lnTo>
                    <a:pt x="122" y="60"/>
                  </a:lnTo>
                  <a:lnTo>
                    <a:pt x="120" y="60"/>
                  </a:lnTo>
                  <a:lnTo>
                    <a:pt x="120" y="58"/>
                  </a:lnTo>
                  <a:lnTo>
                    <a:pt x="120" y="56"/>
                  </a:lnTo>
                  <a:lnTo>
                    <a:pt x="120" y="55"/>
                  </a:lnTo>
                  <a:lnTo>
                    <a:pt x="122" y="53"/>
                  </a:lnTo>
                  <a:lnTo>
                    <a:pt x="122" y="52"/>
                  </a:lnTo>
                  <a:lnTo>
                    <a:pt x="123" y="50"/>
                  </a:lnTo>
                  <a:lnTo>
                    <a:pt x="124" y="49"/>
                  </a:lnTo>
                  <a:lnTo>
                    <a:pt x="129" y="49"/>
                  </a:lnTo>
                  <a:lnTo>
                    <a:pt x="130" y="49"/>
                  </a:lnTo>
                  <a:lnTo>
                    <a:pt x="133" y="49"/>
                  </a:lnTo>
                  <a:lnTo>
                    <a:pt x="136" y="47"/>
                  </a:lnTo>
                  <a:lnTo>
                    <a:pt x="143" y="45"/>
                  </a:lnTo>
                  <a:lnTo>
                    <a:pt x="145" y="43"/>
                  </a:lnTo>
                  <a:lnTo>
                    <a:pt x="146" y="42"/>
                  </a:lnTo>
                  <a:lnTo>
                    <a:pt x="146" y="39"/>
                  </a:lnTo>
                  <a:lnTo>
                    <a:pt x="152" y="36"/>
                  </a:lnTo>
                  <a:lnTo>
                    <a:pt x="159" y="27"/>
                  </a:lnTo>
                  <a:lnTo>
                    <a:pt x="160" y="27"/>
                  </a:lnTo>
                  <a:lnTo>
                    <a:pt x="163" y="27"/>
                  </a:lnTo>
                  <a:lnTo>
                    <a:pt x="165" y="27"/>
                  </a:lnTo>
                  <a:lnTo>
                    <a:pt x="167" y="29"/>
                  </a:lnTo>
                  <a:lnTo>
                    <a:pt x="170" y="29"/>
                  </a:lnTo>
                  <a:lnTo>
                    <a:pt x="170" y="30"/>
                  </a:lnTo>
                  <a:lnTo>
                    <a:pt x="173" y="33"/>
                  </a:lnTo>
                  <a:lnTo>
                    <a:pt x="176" y="33"/>
                  </a:lnTo>
                  <a:lnTo>
                    <a:pt x="172" y="29"/>
                  </a:lnTo>
                  <a:lnTo>
                    <a:pt x="169" y="23"/>
                  </a:lnTo>
                  <a:lnTo>
                    <a:pt x="162" y="10"/>
                  </a:lnTo>
                  <a:lnTo>
                    <a:pt x="160" y="7"/>
                  </a:lnTo>
                  <a:lnTo>
                    <a:pt x="162" y="7"/>
                  </a:lnTo>
                  <a:lnTo>
                    <a:pt x="162" y="6"/>
                  </a:lnTo>
                  <a:lnTo>
                    <a:pt x="163" y="4"/>
                  </a:lnTo>
                  <a:lnTo>
                    <a:pt x="163" y="3"/>
                  </a:lnTo>
                  <a:lnTo>
                    <a:pt x="160" y="2"/>
                  </a:lnTo>
                  <a:lnTo>
                    <a:pt x="159" y="0"/>
                  </a:lnTo>
                  <a:lnTo>
                    <a:pt x="157" y="0"/>
                  </a:lnTo>
                  <a:lnTo>
                    <a:pt x="155" y="0"/>
                  </a:lnTo>
                  <a:lnTo>
                    <a:pt x="155" y="2"/>
                  </a:lnTo>
                  <a:lnTo>
                    <a:pt x="153" y="2"/>
                  </a:lnTo>
                  <a:lnTo>
                    <a:pt x="152" y="2"/>
                  </a:lnTo>
                  <a:lnTo>
                    <a:pt x="150" y="0"/>
                  </a:lnTo>
                  <a:lnTo>
                    <a:pt x="145" y="3"/>
                  </a:lnTo>
                  <a:lnTo>
                    <a:pt x="143" y="3"/>
                  </a:lnTo>
                  <a:lnTo>
                    <a:pt x="143" y="9"/>
                  </a:lnTo>
                  <a:lnTo>
                    <a:pt x="145" y="12"/>
                  </a:lnTo>
                  <a:lnTo>
                    <a:pt x="146" y="14"/>
                  </a:lnTo>
                  <a:lnTo>
                    <a:pt x="146" y="16"/>
                  </a:lnTo>
                  <a:lnTo>
                    <a:pt x="145" y="16"/>
                  </a:lnTo>
                  <a:lnTo>
                    <a:pt x="145" y="14"/>
                  </a:lnTo>
                  <a:lnTo>
                    <a:pt x="143" y="14"/>
                  </a:lnTo>
                  <a:lnTo>
                    <a:pt x="139" y="13"/>
                  </a:lnTo>
                  <a:lnTo>
                    <a:pt x="136" y="12"/>
                  </a:lnTo>
                  <a:lnTo>
                    <a:pt x="136" y="10"/>
                  </a:lnTo>
                  <a:lnTo>
                    <a:pt x="134" y="12"/>
                  </a:lnTo>
                  <a:lnTo>
                    <a:pt x="133" y="12"/>
                  </a:lnTo>
                  <a:lnTo>
                    <a:pt x="132" y="13"/>
                  </a:lnTo>
                  <a:lnTo>
                    <a:pt x="129" y="13"/>
                  </a:lnTo>
                  <a:lnTo>
                    <a:pt x="127" y="13"/>
                  </a:lnTo>
                  <a:lnTo>
                    <a:pt x="124" y="12"/>
                  </a:lnTo>
                  <a:lnTo>
                    <a:pt x="124" y="13"/>
                  </a:lnTo>
                  <a:lnTo>
                    <a:pt x="119" y="17"/>
                  </a:lnTo>
                  <a:lnTo>
                    <a:pt x="116" y="17"/>
                  </a:lnTo>
                  <a:lnTo>
                    <a:pt x="114" y="16"/>
                  </a:lnTo>
                  <a:lnTo>
                    <a:pt x="113" y="16"/>
                  </a:lnTo>
                  <a:lnTo>
                    <a:pt x="112" y="16"/>
                  </a:lnTo>
                  <a:lnTo>
                    <a:pt x="107" y="14"/>
                  </a:lnTo>
                  <a:lnTo>
                    <a:pt x="97" y="14"/>
                  </a:lnTo>
                  <a:lnTo>
                    <a:pt x="94" y="14"/>
                  </a:lnTo>
                  <a:lnTo>
                    <a:pt x="93" y="14"/>
                  </a:lnTo>
                  <a:lnTo>
                    <a:pt x="91" y="14"/>
                  </a:lnTo>
                  <a:lnTo>
                    <a:pt x="90" y="14"/>
                  </a:lnTo>
                  <a:lnTo>
                    <a:pt x="89" y="16"/>
                  </a:lnTo>
                  <a:lnTo>
                    <a:pt x="89" y="17"/>
                  </a:lnTo>
                  <a:lnTo>
                    <a:pt x="87" y="14"/>
                  </a:lnTo>
                  <a:lnTo>
                    <a:pt x="81" y="16"/>
                  </a:lnTo>
                  <a:lnTo>
                    <a:pt x="80" y="19"/>
                  </a:lnTo>
                  <a:lnTo>
                    <a:pt x="80" y="20"/>
                  </a:lnTo>
                  <a:lnTo>
                    <a:pt x="79" y="23"/>
                  </a:lnTo>
                  <a:lnTo>
                    <a:pt x="79" y="25"/>
                  </a:lnTo>
                  <a:lnTo>
                    <a:pt x="66" y="30"/>
                  </a:lnTo>
                  <a:lnTo>
                    <a:pt x="63" y="30"/>
                  </a:lnTo>
                  <a:lnTo>
                    <a:pt x="44" y="27"/>
                  </a:lnTo>
                  <a:lnTo>
                    <a:pt x="41" y="23"/>
                  </a:lnTo>
                  <a:lnTo>
                    <a:pt x="40" y="23"/>
                  </a:lnTo>
                  <a:lnTo>
                    <a:pt x="38" y="23"/>
                  </a:lnTo>
                  <a:lnTo>
                    <a:pt x="30" y="20"/>
                  </a:lnTo>
                  <a:lnTo>
                    <a:pt x="28" y="19"/>
                  </a:lnTo>
                  <a:lnTo>
                    <a:pt x="25" y="19"/>
                  </a:lnTo>
                  <a:lnTo>
                    <a:pt x="25" y="20"/>
                  </a:lnTo>
                  <a:lnTo>
                    <a:pt x="24" y="20"/>
                  </a:lnTo>
                  <a:lnTo>
                    <a:pt x="23" y="20"/>
                  </a:lnTo>
                  <a:lnTo>
                    <a:pt x="21" y="19"/>
                  </a:lnTo>
                  <a:lnTo>
                    <a:pt x="18" y="17"/>
                  </a:lnTo>
                  <a:lnTo>
                    <a:pt x="18" y="19"/>
                  </a:lnTo>
                  <a:lnTo>
                    <a:pt x="18" y="22"/>
                  </a:lnTo>
                  <a:lnTo>
                    <a:pt x="17" y="23"/>
                  </a:lnTo>
                  <a:lnTo>
                    <a:pt x="17" y="25"/>
                  </a:lnTo>
                  <a:lnTo>
                    <a:pt x="10" y="27"/>
                  </a:lnTo>
                  <a:lnTo>
                    <a:pt x="7" y="29"/>
                  </a:lnTo>
                  <a:lnTo>
                    <a:pt x="4" y="30"/>
                  </a:lnTo>
                  <a:lnTo>
                    <a:pt x="3" y="32"/>
                  </a:lnTo>
                  <a:lnTo>
                    <a:pt x="0" y="36"/>
                  </a:lnTo>
                  <a:lnTo>
                    <a:pt x="0" y="39"/>
                  </a:lnTo>
                  <a:lnTo>
                    <a:pt x="0" y="40"/>
                  </a:lnTo>
                  <a:lnTo>
                    <a:pt x="0" y="42"/>
                  </a:lnTo>
                  <a:lnTo>
                    <a:pt x="1" y="42"/>
                  </a:lnTo>
                  <a:lnTo>
                    <a:pt x="3" y="42"/>
                  </a:lnTo>
                  <a:lnTo>
                    <a:pt x="5" y="40"/>
                  </a:lnTo>
                  <a:lnTo>
                    <a:pt x="13" y="45"/>
                  </a:lnTo>
                  <a:lnTo>
                    <a:pt x="14" y="45"/>
                  </a:lnTo>
                  <a:lnTo>
                    <a:pt x="14" y="46"/>
                  </a:lnTo>
                  <a:lnTo>
                    <a:pt x="13" y="47"/>
                  </a:lnTo>
                  <a:lnTo>
                    <a:pt x="11" y="49"/>
                  </a:lnTo>
                  <a:lnTo>
                    <a:pt x="10" y="50"/>
                  </a:lnTo>
                  <a:lnTo>
                    <a:pt x="8" y="52"/>
                  </a:lnTo>
                  <a:lnTo>
                    <a:pt x="7" y="52"/>
                  </a:lnTo>
                  <a:lnTo>
                    <a:pt x="5" y="53"/>
                  </a:lnTo>
                  <a:lnTo>
                    <a:pt x="4" y="55"/>
                  </a:lnTo>
                  <a:lnTo>
                    <a:pt x="3" y="58"/>
                  </a:lnTo>
                  <a:lnTo>
                    <a:pt x="4" y="59"/>
                  </a:lnTo>
                  <a:lnTo>
                    <a:pt x="4" y="60"/>
                  </a:lnTo>
                  <a:lnTo>
                    <a:pt x="5" y="62"/>
                  </a:lnTo>
                  <a:lnTo>
                    <a:pt x="7" y="60"/>
                  </a:lnTo>
                  <a:lnTo>
                    <a:pt x="8" y="59"/>
                  </a:lnTo>
                  <a:lnTo>
                    <a:pt x="10" y="59"/>
                  </a:lnTo>
                  <a:lnTo>
                    <a:pt x="11" y="59"/>
                  </a:lnTo>
                  <a:lnTo>
                    <a:pt x="11" y="60"/>
                  </a:lnTo>
                  <a:lnTo>
                    <a:pt x="11" y="63"/>
                  </a:lnTo>
                  <a:lnTo>
                    <a:pt x="10" y="66"/>
                  </a:lnTo>
                  <a:lnTo>
                    <a:pt x="8" y="68"/>
                  </a:lnTo>
                  <a:lnTo>
                    <a:pt x="7" y="68"/>
                  </a:lnTo>
                  <a:lnTo>
                    <a:pt x="7" y="69"/>
                  </a:lnTo>
                  <a:lnTo>
                    <a:pt x="7" y="70"/>
                  </a:lnTo>
                  <a:lnTo>
                    <a:pt x="7" y="73"/>
                  </a:lnTo>
                  <a:lnTo>
                    <a:pt x="8" y="75"/>
                  </a:lnTo>
                  <a:lnTo>
                    <a:pt x="13" y="76"/>
                  </a:lnTo>
                  <a:lnTo>
                    <a:pt x="18" y="79"/>
                  </a:lnTo>
                  <a:lnTo>
                    <a:pt x="20" y="82"/>
                  </a:lnTo>
                  <a:lnTo>
                    <a:pt x="24" y="89"/>
                  </a:lnTo>
                  <a:lnTo>
                    <a:pt x="21" y="92"/>
                  </a:lnTo>
                  <a:lnTo>
                    <a:pt x="20" y="92"/>
                  </a:lnTo>
                  <a:lnTo>
                    <a:pt x="18" y="92"/>
                  </a:lnTo>
                  <a:lnTo>
                    <a:pt x="17" y="92"/>
                  </a:lnTo>
                  <a:lnTo>
                    <a:pt x="14" y="91"/>
                  </a:lnTo>
                  <a:lnTo>
                    <a:pt x="13" y="92"/>
                  </a:lnTo>
                  <a:lnTo>
                    <a:pt x="14" y="95"/>
                  </a:lnTo>
                  <a:lnTo>
                    <a:pt x="4" y="95"/>
                  </a:lnTo>
                  <a:lnTo>
                    <a:pt x="5" y="99"/>
                  </a:lnTo>
                  <a:lnTo>
                    <a:pt x="7" y="102"/>
                  </a:lnTo>
                  <a:close/>
                </a:path>
              </a:pathLst>
            </a:custGeom>
            <a:solidFill>
              <a:srgbClr val="0A4594"/>
            </a:solidFill>
            <a:ln w="12700">
              <a:solidFill>
                <a:srgbClr val="1572EF"/>
              </a:solidFill>
              <a:round/>
              <a:headEnd/>
              <a:tailEnd/>
            </a:ln>
          </p:spPr>
          <p:txBody>
            <a:bodyPr/>
            <a:lstStyle/>
            <a:p>
              <a:endParaRPr lang="hr-HR"/>
            </a:p>
          </p:txBody>
        </p:sp>
        <p:sp>
          <p:nvSpPr>
            <p:cNvPr id="10" name="Freeform 95"/>
            <p:cNvSpPr>
              <a:spLocks/>
            </p:cNvSpPr>
            <p:nvPr/>
          </p:nvSpPr>
          <p:spPr bwMode="auto">
            <a:xfrm>
              <a:off x="1129" y="1743"/>
              <a:ext cx="1065" cy="683"/>
            </a:xfrm>
            <a:custGeom>
              <a:avLst/>
              <a:gdLst>
                <a:gd name="T0" fmla="*/ 89 w 338"/>
                <a:gd name="T1" fmla="*/ 191 h 199"/>
                <a:gd name="T2" fmla="*/ 100 w 338"/>
                <a:gd name="T3" fmla="*/ 195 h 199"/>
                <a:gd name="T4" fmla="*/ 116 w 338"/>
                <a:gd name="T5" fmla="*/ 192 h 199"/>
                <a:gd name="T6" fmla="*/ 130 w 338"/>
                <a:gd name="T7" fmla="*/ 181 h 199"/>
                <a:gd name="T8" fmla="*/ 136 w 338"/>
                <a:gd name="T9" fmla="*/ 165 h 199"/>
                <a:gd name="T10" fmla="*/ 162 w 338"/>
                <a:gd name="T11" fmla="*/ 169 h 199"/>
                <a:gd name="T12" fmla="*/ 186 w 338"/>
                <a:gd name="T13" fmla="*/ 182 h 199"/>
                <a:gd name="T14" fmla="*/ 208 w 338"/>
                <a:gd name="T15" fmla="*/ 188 h 199"/>
                <a:gd name="T16" fmla="*/ 211 w 338"/>
                <a:gd name="T17" fmla="*/ 185 h 199"/>
                <a:gd name="T18" fmla="*/ 224 w 338"/>
                <a:gd name="T19" fmla="*/ 186 h 199"/>
                <a:gd name="T20" fmla="*/ 234 w 338"/>
                <a:gd name="T21" fmla="*/ 191 h 199"/>
                <a:gd name="T22" fmla="*/ 242 w 338"/>
                <a:gd name="T23" fmla="*/ 188 h 199"/>
                <a:gd name="T24" fmla="*/ 257 w 338"/>
                <a:gd name="T25" fmla="*/ 185 h 199"/>
                <a:gd name="T26" fmla="*/ 285 w 338"/>
                <a:gd name="T27" fmla="*/ 175 h 199"/>
                <a:gd name="T28" fmla="*/ 307 w 338"/>
                <a:gd name="T29" fmla="*/ 155 h 199"/>
                <a:gd name="T30" fmla="*/ 327 w 338"/>
                <a:gd name="T31" fmla="*/ 132 h 199"/>
                <a:gd name="T32" fmla="*/ 331 w 338"/>
                <a:gd name="T33" fmla="*/ 118 h 199"/>
                <a:gd name="T34" fmla="*/ 324 w 338"/>
                <a:gd name="T35" fmla="*/ 102 h 199"/>
                <a:gd name="T36" fmla="*/ 300 w 338"/>
                <a:gd name="T37" fmla="*/ 90 h 199"/>
                <a:gd name="T38" fmla="*/ 287 w 338"/>
                <a:gd name="T39" fmla="*/ 93 h 199"/>
                <a:gd name="T40" fmla="*/ 279 w 338"/>
                <a:gd name="T41" fmla="*/ 83 h 199"/>
                <a:gd name="T42" fmla="*/ 275 w 338"/>
                <a:gd name="T43" fmla="*/ 79 h 199"/>
                <a:gd name="T44" fmla="*/ 282 w 338"/>
                <a:gd name="T45" fmla="*/ 67 h 199"/>
                <a:gd name="T46" fmla="*/ 279 w 338"/>
                <a:gd name="T47" fmla="*/ 70 h 199"/>
                <a:gd name="T48" fmla="*/ 257 w 338"/>
                <a:gd name="T49" fmla="*/ 64 h 199"/>
                <a:gd name="T50" fmla="*/ 242 w 338"/>
                <a:gd name="T51" fmla="*/ 56 h 199"/>
                <a:gd name="T52" fmla="*/ 239 w 338"/>
                <a:gd name="T53" fmla="*/ 59 h 199"/>
                <a:gd name="T54" fmla="*/ 247 w 338"/>
                <a:gd name="T55" fmla="*/ 73 h 199"/>
                <a:gd name="T56" fmla="*/ 235 w 338"/>
                <a:gd name="T57" fmla="*/ 76 h 199"/>
                <a:gd name="T58" fmla="*/ 229 w 338"/>
                <a:gd name="T59" fmla="*/ 83 h 199"/>
                <a:gd name="T60" fmla="*/ 224 w 338"/>
                <a:gd name="T61" fmla="*/ 73 h 199"/>
                <a:gd name="T62" fmla="*/ 209 w 338"/>
                <a:gd name="T63" fmla="*/ 59 h 199"/>
                <a:gd name="T64" fmla="*/ 214 w 338"/>
                <a:gd name="T65" fmla="*/ 50 h 199"/>
                <a:gd name="T66" fmla="*/ 218 w 338"/>
                <a:gd name="T67" fmla="*/ 41 h 199"/>
                <a:gd name="T68" fmla="*/ 196 w 338"/>
                <a:gd name="T69" fmla="*/ 34 h 199"/>
                <a:gd name="T70" fmla="*/ 170 w 338"/>
                <a:gd name="T71" fmla="*/ 24 h 199"/>
                <a:gd name="T72" fmla="*/ 162 w 338"/>
                <a:gd name="T73" fmla="*/ 14 h 199"/>
                <a:gd name="T74" fmla="*/ 148 w 338"/>
                <a:gd name="T75" fmla="*/ 7 h 199"/>
                <a:gd name="T76" fmla="*/ 139 w 338"/>
                <a:gd name="T77" fmla="*/ 16 h 199"/>
                <a:gd name="T78" fmla="*/ 129 w 338"/>
                <a:gd name="T79" fmla="*/ 16 h 199"/>
                <a:gd name="T80" fmla="*/ 120 w 338"/>
                <a:gd name="T81" fmla="*/ 1 h 199"/>
                <a:gd name="T82" fmla="*/ 112 w 338"/>
                <a:gd name="T83" fmla="*/ 4 h 199"/>
                <a:gd name="T84" fmla="*/ 117 w 338"/>
                <a:gd name="T85" fmla="*/ 13 h 199"/>
                <a:gd name="T86" fmla="*/ 74 w 338"/>
                <a:gd name="T87" fmla="*/ 24 h 199"/>
                <a:gd name="T88" fmla="*/ 40 w 338"/>
                <a:gd name="T89" fmla="*/ 41 h 199"/>
                <a:gd name="T90" fmla="*/ 10 w 338"/>
                <a:gd name="T91" fmla="*/ 54 h 199"/>
                <a:gd name="T92" fmla="*/ 3 w 338"/>
                <a:gd name="T93" fmla="*/ 62 h 199"/>
                <a:gd name="T94" fmla="*/ 16 w 338"/>
                <a:gd name="T95" fmla="*/ 74 h 199"/>
                <a:gd name="T96" fmla="*/ 13 w 338"/>
                <a:gd name="T97" fmla="*/ 97 h 199"/>
                <a:gd name="T98" fmla="*/ 26 w 338"/>
                <a:gd name="T99" fmla="*/ 128 h 199"/>
                <a:gd name="T100" fmla="*/ 34 w 338"/>
                <a:gd name="T101" fmla="*/ 129 h 199"/>
                <a:gd name="T102" fmla="*/ 46 w 338"/>
                <a:gd name="T103" fmla="*/ 146 h 199"/>
                <a:gd name="T104" fmla="*/ 51 w 338"/>
                <a:gd name="T105" fmla="*/ 148 h 199"/>
                <a:gd name="T106" fmla="*/ 56 w 338"/>
                <a:gd name="T107" fmla="*/ 158 h 199"/>
                <a:gd name="T108" fmla="*/ 61 w 338"/>
                <a:gd name="T109" fmla="*/ 159 h 199"/>
                <a:gd name="T110" fmla="*/ 77 w 338"/>
                <a:gd name="T111" fmla="*/ 176 h 199"/>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338" h="199">
                  <a:moveTo>
                    <a:pt x="79" y="178"/>
                  </a:moveTo>
                  <a:lnTo>
                    <a:pt x="84" y="182"/>
                  </a:lnTo>
                  <a:lnTo>
                    <a:pt x="86" y="185"/>
                  </a:lnTo>
                  <a:lnTo>
                    <a:pt x="86" y="186"/>
                  </a:lnTo>
                  <a:lnTo>
                    <a:pt x="89" y="191"/>
                  </a:lnTo>
                  <a:lnTo>
                    <a:pt x="90" y="192"/>
                  </a:lnTo>
                  <a:lnTo>
                    <a:pt x="93" y="192"/>
                  </a:lnTo>
                  <a:lnTo>
                    <a:pt x="94" y="192"/>
                  </a:lnTo>
                  <a:lnTo>
                    <a:pt x="97" y="194"/>
                  </a:lnTo>
                  <a:lnTo>
                    <a:pt x="99" y="194"/>
                  </a:lnTo>
                  <a:lnTo>
                    <a:pt x="99" y="195"/>
                  </a:lnTo>
                  <a:lnTo>
                    <a:pt x="100" y="195"/>
                  </a:lnTo>
                  <a:lnTo>
                    <a:pt x="102" y="195"/>
                  </a:lnTo>
                  <a:lnTo>
                    <a:pt x="106" y="194"/>
                  </a:lnTo>
                  <a:lnTo>
                    <a:pt x="106" y="192"/>
                  </a:lnTo>
                  <a:lnTo>
                    <a:pt x="107" y="191"/>
                  </a:lnTo>
                  <a:lnTo>
                    <a:pt x="110" y="191"/>
                  </a:lnTo>
                  <a:lnTo>
                    <a:pt x="116" y="191"/>
                  </a:lnTo>
                  <a:lnTo>
                    <a:pt x="116" y="192"/>
                  </a:lnTo>
                  <a:lnTo>
                    <a:pt x="117" y="194"/>
                  </a:lnTo>
                  <a:lnTo>
                    <a:pt x="122" y="186"/>
                  </a:lnTo>
                  <a:lnTo>
                    <a:pt x="127" y="179"/>
                  </a:lnTo>
                  <a:lnTo>
                    <a:pt x="129" y="179"/>
                  </a:lnTo>
                  <a:lnTo>
                    <a:pt x="130" y="181"/>
                  </a:lnTo>
                  <a:lnTo>
                    <a:pt x="135" y="179"/>
                  </a:lnTo>
                  <a:lnTo>
                    <a:pt x="137" y="171"/>
                  </a:lnTo>
                  <a:lnTo>
                    <a:pt x="137" y="169"/>
                  </a:lnTo>
                  <a:lnTo>
                    <a:pt x="136" y="168"/>
                  </a:lnTo>
                  <a:lnTo>
                    <a:pt x="136" y="166"/>
                  </a:lnTo>
                  <a:lnTo>
                    <a:pt x="136" y="165"/>
                  </a:lnTo>
                  <a:lnTo>
                    <a:pt x="137" y="162"/>
                  </a:lnTo>
                  <a:lnTo>
                    <a:pt x="139" y="162"/>
                  </a:lnTo>
                  <a:lnTo>
                    <a:pt x="156" y="166"/>
                  </a:lnTo>
                  <a:lnTo>
                    <a:pt x="162" y="169"/>
                  </a:lnTo>
                  <a:lnTo>
                    <a:pt x="163" y="171"/>
                  </a:lnTo>
                  <a:lnTo>
                    <a:pt x="170" y="175"/>
                  </a:lnTo>
                  <a:lnTo>
                    <a:pt x="178" y="176"/>
                  </a:lnTo>
                  <a:lnTo>
                    <a:pt x="181" y="176"/>
                  </a:lnTo>
                  <a:lnTo>
                    <a:pt x="186" y="181"/>
                  </a:lnTo>
                  <a:lnTo>
                    <a:pt x="186" y="182"/>
                  </a:lnTo>
                  <a:lnTo>
                    <a:pt x="188" y="182"/>
                  </a:lnTo>
                  <a:lnTo>
                    <a:pt x="188" y="184"/>
                  </a:lnTo>
                  <a:lnTo>
                    <a:pt x="189" y="184"/>
                  </a:lnTo>
                  <a:lnTo>
                    <a:pt x="192" y="186"/>
                  </a:lnTo>
                  <a:lnTo>
                    <a:pt x="193" y="186"/>
                  </a:lnTo>
                  <a:lnTo>
                    <a:pt x="208" y="188"/>
                  </a:lnTo>
                  <a:lnTo>
                    <a:pt x="209" y="188"/>
                  </a:lnTo>
                  <a:lnTo>
                    <a:pt x="211" y="186"/>
                  </a:lnTo>
                  <a:lnTo>
                    <a:pt x="211" y="185"/>
                  </a:lnTo>
                  <a:lnTo>
                    <a:pt x="212" y="184"/>
                  </a:lnTo>
                  <a:lnTo>
                    <a:pt x="212" y="182"/>
                  </a:lnTo>
                  <a:lnTo>
                    <a:pt x="214" y="182"/>
                  </a:lnTo>
                  <a:lnTo>
                    <a:pt x="216" y="184"/>
                  </a:lnTo>
                  <a:lnTo>
                    <a:pt x="222" y="185"/>
                  </a:lnTo>
                  <a:lnTo>
                    <a:pt x="224" y="186"/>
                  </a:lnTo>
                  <a:lnTo>
                    <a:pt x="225" y="188"/>
                  </a:lnTo>
                  <a:lnTo>
                    <a:pt x="228" y="191"/>
                  </a:lnTo>
                  <a:lnTo>
                    <a:pt x="229" y="191"/>
                  </a:lnTo>
                  <a:lnTo>
                    <a:pt x="232" y="191"/>
                  </a:lnTo>
                  <a:lnTo>
                    <a:pt x="232" y="192"/>
                  </a:lnTo>
                  <a:lnTo>
                    <a:pt x="234" y="191"/>
                  </a:lnTo>
                  <a:lnTo>
                    <a:pt x="235" y="191"/>
                  </a:lnTo>
                  <a:lnTo>
                    <a:pt x="236" y="199"/>
                  </a:lnTo>
                  <a:lnTo>
                    <a:pt x="239" y="195"/>
                  </a:lnTo>
                  <a:lnTo>
                    <a:pt x="241" y="192"/>
                  </a:lnTo>
                  <a:lnTo>
                    <a:pt x="241" y="189"/>
                  </a:lnTo>
                  <a:lnTo>
                    <a:pt x="242" y="188"/>
                  </a:lnTo>
                  <a:lnTo>
                    <a:pt x="244" y="186"/>
                  </a:lnTo>
                  <a:lnTo>
                    <a:pt x="249" y="181"/>
                  </a:lnTo>
                  <a:lnTo>
                    <a:pt x="252" y="181"/>
                  </a:lnTo>
                  <a:lnTo>
                    <a:pt x="254" y="181"/>
                  </a:lnTo>
                  <a:lnTo>
                    <a:pt x="257" y="182"/>
                  </a:lnTo>
                  <a:lnTo>
                    <a:pt x="257" y="185"/>
                  </a:lnTo>
                  <a:lnTo>
                    <a:pt x="259" y="186"/>
                  </a:lnTo>
                  <a:lnTo>
                    <a:pt x="262" y="189"/>
                  </a:lnTo>
                  <a:lnTo>
                    <a:pt x="268" y="189"/>
                  </a:lnTo>
                  <a:lnTo>
                    <a:pt x="272" y="188"/>
                  </a:lnTo>
                  <a:lnTo>
                    <a:pt x="279" y="182"/>
                  </a:lnTo>
                  <a:lnTo>
                    <a:pt x="282" y="179"/>
                  </a:lnTo>
                  <a:lnTo>
                    <a:pt x="285" y="175"/>
                  </a:lnTo>
                  <a:lnTo>
                    <a:pt x="288" y="172"/>
                  </a:lnTo>
                  <a:lnTo>
                    <a:pt x="294" y="171"/>
                  </a:lnTo>
                  <a:lnTo>
                    <a:pt x="298" y="171"/>
                  </a:lnTo>
                  <a:lnTo>
                    <a:pt x="302" y="169"/>
                  </a:lnTo>
                  <a:lnTo>
                    <a:pt x="305" y="165"/>
                  </a:lnTo>
                  <a:lnTo>
                    <a:pt x="305" y="161"/>
                  </a:lnTo>
                  <a:lnTo>
                    <a:pt x="307" y="155"/>
                  </a:lnTo>
                  <a:lnTo>
                    <a:pt x="308" y="151"/>
                  </a:lnTo>
                  <a:lnTo>
                    <a:pt x="311" y="148"/>
                  </a:lnTo>
                  <a:lnTo>
                    <a:pt x="315" y="145"/>
                  </a:lnTo>
                  <a:lnTo>
                    <a:pt x="320" y="143"/>
                  </a:lnTo>
                  <a:lnTo>
                    <a:pt x="323" y="140"/>
                  </a:lnTo>
                  <a:lnTo>
                    <a:pt x="324" y="136"/>
                  </a:lnTo>
                  <a:lnTo>
                    <a:pt x="327" y="132"/>
                  </a:lnTo>
                  <a:lnTo>
                    <a:pt x="331" y="130"/>
                  </a:lnTo>
                  <a:lnTo>
                    <a:pt x="338" y="132"/>
                  </a:lnTo>
                  <a:lnTo>
                    <a:pt x="338" y="130"/>
                  </a:lnTo>
                  <a:lnTo>
                    <a:pt x="338" y="129"/>
                  </a:lnTo>
                  <a:lnTo>
                    <a:pt x="337" y="125"/>
                  </a:lnTo>
                  <a:lnTo>
                    <a:pt x="335" y="119"/>
                  </a:lnTo>
                  <a:lnTo>
                    <a:pt x="331" y="118"/>
                  </a:lnTo>
                  <a:lnTo>
                    <a:pt x="330" y="116"/>
                  </a:lnTo>
                  <a:lnTo>
                    <a:pt x="328" y="116"/>
                  </a:lnTo>
                  <a:lnTo>
                    <a:pt x="327" y="116"/>
                  </a:lnTo>
                  <a:lnTo>
                    <a:pt x="325" y="109"/>
                  </a:lnTo>
                  <a:lnTo>
                    <a:pt x="325" y="105"/>
                  </a:lnTo>
                  <a:lnTo>
                    <a:pt x="325" y="103"/>
                  </a:lnTo>
                  <a:lnTo>
                    <a:pt x="324" y="102"/>
                  </a:lnTo>
                  <a:lnTo>
                    <a:pt x="323" y="100"/>
                  </a:lnTo>
                  <a:lnTo>
                    <a:pt x="314" y="99"/>
                  </a:lnTo>
                  <a:lnTo>
                    <a:pt x="312" y="97"/>
                  </a:lnTo>
                  <a:lnTo>
                    <a:pt x="311" y="100"/>
                  </a:lnTo>
                  <a:lnTo>
                    <a:pt x="310" y="96"/>
                  </a:lnTo>
                  <a:lnTo>
                    <a:pt x="308" y="96"/>
                  </a:lnTo>
                  <a:lnTo>
                    <a:pt x="300" y="90"/>
                  </a:lnTo>
                  <a:lnTo>
                    <a:pt x="297" y="90"/>
                  </a:lnTo>
                  <a:lnTo>
                    <a:pt x="292" y="93"/>
                  </a:lnTo>
                  <a:lnTo>
                    <a:pt x="291" y="93"/>
                  </a:lnTo>
                  <a:lnTo>
                    <a:pt x="291" y="95"/>
                  </a:lnTo>
                  <a:lnTo>
                    <a:pt x="290" y="93"/>
                  </a:lnTo>
                  <a:lnTo>
                    <a:pt x="288" y="93"/>
                  </a:lnTo>
                  <a:lnTo>
                    <a:pt x="287" y="93"/>
                  </a:lnTo>
                  <a:lnTo>
                    <a:pt x="285" y="92"/>
                  </a:lnTo>
                  <a:lnTo>
                    <a:pt x="284" y="86"/>
                  </a:lnTo>
                  <a:lnTo>
                    <a:pt x="281" y="85"/>
                  </a:lnTo>
                  <a:lnTo>
                    <a:pt x="279" y="83"/>
                  </a:lnTo>
                  <a:lnTo>
                    <a:pt x="278" y="83"/>
                  </a:lnTo>
                  <a:lnTo>
                    <a:pt x="275" y="80"/>
                  </a:lnTo>
                  <a:lnTo>
                    <a:pt x="275" y="79"/>
                  </a:lnTo>
                  <a:lnTo>
                    <a:pt x="278" y="79"/>
                  </a:lnTo>
                  <a:lnTo>
                    <a:pt x="279" y="77"/>
                  </a:lnTo>
                  <a:lnTo>
                    <a:pt x="284" y="76"/>
                  </a:lnTo>
                  <a:lnTo>
                    <a:pt x="284" y="73"/>
                  </a:lnTo>
                  <a:lnTo>
                    <a:pt x="284" y="69"/>
                  </a:lnTo>
                  <a:lnTo>
                    <a:pt x="282" y="67"/>
                  </a:lnTo>
                  <a:lnTo>
                    <a:pt x="281" y="66"/>
                  </a:lnTo>
                  <a:lnTo>
                    <a:pt x="281" y="67"/>
                  </a:lnTo>
                  <a:lnTo>
                    <a:pt x="281" y="69"/>
                  </a:lnTo>
                  <a:lnTo>
                    <a:pt x="279" y="69"/>
                  </a:lnTo>
                  <a:lnTo>
                    <a:pt x="279" y="70"/>
                  </a:lnTo>
                  <a:lnTo>
                    <a:pt x="278" y="70"/>
                  </a:lnTo>
                  <a:lnTo>
                    <a:pt x="278" y="72"/>
                  </a:lnTo>
                  <a:lnTo>
                    <a:pt x="277" y="72"/>
                  </a:lnTo>
                  <a:lnTo>
                    <a:pt x="267" y="70"/>
                  </a:lnTo>
                  <a:lnTo>
                    <a:pt x="265" y="70"/>
                  </a:lnTo>
                  <a:lnTo>
                    <a:pt x="262" y="69"/>
                  </a:lnTo>
                  <a:lnTo>
                    <a:pt x="257" y="64"/>
                  </a:lnTo>
                  <a:lnTo>
                    <a:pt x="257" y="63"/>
                  </a:lnTo>
                  <a:lnTo>
                    <a:pt x="255" y="63"/>
                  </a:lnTo>
                  <a:lnTo>
                    <a:pt x="255" y="62"/>
                  </a:lnTo>
                  <a:lnTo>
                    <a:pt x="254" y="60"/>
                  </a:lnTo>
                  <a:lnTo>
                    <a:pt x="248" y="57"/>
                  </a:lnTo>
                  <a:lnTo>
                    <a:pt x="247" y="57"/>
                  </a:lnTo>
                  <a:lnTo>
                    <a:pt x="242" y="56"/>
                  </a:lnTo>
                  <a:lnTo>
                    <a:pt x="241" y="56"/>
                  </a:lnTo>
                  <a:lnTo>
                    <a:pt x="239" y="57"/>
                  </a:lnTo>
                  <a:lnTo>
                    <a:pt x="239" y="59"/>
                  </a:lnTo>
                  <a:lnTo>
                    <a:pt x="241" y="60"/>
                  </a:lnTo>
                  <a:lnTo>
                    <a:pt x="247" y="67"/>
                  </a:lnTo>
                  <a:lnTo>
                    <a:pt x="247" y="69"/>
                  </a:lnTo>
                  <a:lnTo>
                    <a:pt x="247" y="73"/>
                  </a:lnTo>
                  <a:lnTo>
                    <a:pt x="245" y="73"/>
                  </a:lnTo>
                  <a:lnTo>
                    <a:pt x="244" y="73"/>
                  </a:lnTo>
                  <a:lnTo>
                    <a:pt x="241" y="73"/>
                  </a:lnTo>
                  <a:lnTo>
                    <a:pt x="238" y="74"/>
                  </a:lnTo>
                  <a:lnTo>
                    <a:pt x="236" y="74"/>
                  </a:lnTo>
                  <a:lnTo>
                    <a:pt x="235" y="76"/>
                  </a:lnTo>
                  <a:lnTo>
                    <a:pt x="232" y="80"/>
                  </a:lnTo>
                  <a:lnTo>
                    <a:pt x="232" y="82"/>
                  </a:lnTo>
                  <a:lnTo>
                    <a:pt x="231" y="82"/>
                  </a:lnTo>
                  <a:lnTo>
                    <a:pt x="231" y="83"/>
                  </a:lnTo>
                  <a:lnTo>
                    <a:pt x="229" y="83"/>
                  </a:lnTo>
                  <a:lnTo>
                    <a:pt x="226" y="82"/>
                  </a:lnTo>
                  <a:lnTo>
                    <a:pt x="225" y="80"/>
                  </a:lnTo>
                  <a:lnTo>
                    <a:pt x="224" y="79"/>
                  </a:lnTo>
                  <a:lnTo>
                    <a:pt x="224" y="77"/>
                  </a:lnTo>
                  <a:lnTo>
                    <a:pt x="222" y="77"/>
                  </a:lnTo>
                  <a:lnTo>
                    <a:pt x="224" y="76"/>
                  </a:lnTo>
                  <a:lnTo>
                    <a:pt x="224" y="73"/>
                  </a:lnTo>
                  <a:lnTo>
                    <a:pt x="222" y="73"/>
                  </a:lnTo>
                  <a:lnTo>
                    <a:pt x="222" y="72"/>
                  </a:lnTo>
                  <a:lnTo>
                    <a:pt x="218" y="66"/>
                  </a:lnTo>
                  <a:lnTo>
                    <a:pt x="218" y="64"/>
                  </a:lnTo>
                  <a:lnTo>
                    <a:pt x="214" y="60"/>
                  </a:lnTo>
                  <a:lnTo>
                    <a:pt x="211" y="59"/>
                  </a:lnTo>
                  <a:lnTo>
                    <a:pt x="209" y="59"/>
                  </a:lnTo>
                  <a:lnTo>
                    <a:pt x="206" y="57"/>
                  </a:lnTo>
                  <a:lnTo>
                    <a:pt x="206" y="54"/>
                  </a:lnTo>
                  <a:lnTo>
                    <a:pt x="206" y="53"/>
                  </a:lnTo>
                  <a:lnTo>
                    <a:pt x="211" y="50"/>
                  </a:lnTo>
                  <a:lnTo>
                    <a:pt x="212" y="50"/>
                  </a:lnTo>
                  <a:lnTo>
                    <a:pt x="214" y="50"/>
                  </a:lnTo>
                  <a:lnTo>
                    <a:pt x="215" y="50"/>
                  </a:lnTo>
                  <a:lnTo>
                    <a:pt x="216" y="49"/>
                  </a:lnTo>
                  <a:lnTo>
                    <a:pt x="219" y="44"/>
                  </a:lnTo>
                  <a:lnTo>
                    <a:pt x="218" y="41"/>
                  </a:lnTo>
                  <a:lnTo>
                    <a:pt x="215" y="39"/>
                  </a:lnTo>
                  <a:lnTo>
                    <a:pt x="214" y="37"/>
                  </a:lnTo>
                  <a:lnTo>
                    <a:pt x="209" y="36"/>
                  </a:lnTo>
                  <a:lnTo>
                    <a:pt x="208" y="36"/>
                  </a:lnTo>
                  <a:lnTo>
                    <a:pt x="202" y="37"/>
                  </a:lnTo>
                  <a:lnTo>
                    <a:pt x="196" y="34"/>
                  </a:lnTo>
                  <a:lnTo>
                    <a:pt x="189" y="34"/>
                  </a:lnTo>
                  <a:lnTo>
                    <a:pt x="189" y="33"/>
                  </a:lnTo>
                  <a:lnTo>
                    <a:pt x="188" y="29"/>
                  </a:lnTo>
                  <a:lnTo>
                    <a:pt x="178" y="26"/>
                  </a:lnTo>
                  <a:lnTo>
                    <a:pt x="170" y="24"/>
                  </a:lnTo>
                  <a:lnTo>
                    <a:pt x="168" y="26"/>
                  </a:lnTo>
                  <a:lnTo>
                    <a:pt x="166" y="26"/>
                  </a:lnTo>
                  <a:lnTo>
                    <a:pt x="166" y="24"/>
                  </a:lnTo>
                  <a:lnTo>
                    <a:pt x="163" y="19"/>
                  </a:lnTo>
                  <a:lnTo>
                    <a:pt x="162" y="16"/>
                  </a:lnTo>
                  <a:lnTo>
                    <a:pt x="162" y="14"/>
                  </a:lnTo>
                  <a:lnTo>
                    <a:pt x="162" y="13"/>
                  </a:lnTo>
                  <a:lnTo>
                    <a:pt x="158" y="9"/>
                  </a:lnTo>
                  <a:lnTo>
                    <a:pt x="152" y="6"/>
                  </a:lnTo>
                  <a:lnTo>
                    <a:pt x="150" y="6"/>
                  </a:lnTo>
                  <a:lnTo>
                    <a:pt x="148" y="6"/>
                  </a:lnTo>
                  <a:lnTo>
                    <a:pt x="148" y="7"/>
                  </a:lnTo>
                  <a:lnTo>
                    <a:pt x="149" y="10"/>
                  </a:lnTo>
                  <a:lnTo>
                    <a:pt x="148" y="17"/>
                  </a:lnTo>
                  <a:lnTo>
                    <a:pt x="146" y="17"/>
                  </a:lnTo>
                  <a:lnTo>
                    <a:pt x="140" y="16"/>
                  </a:lnTo>
                  <a:lnTo>
                    <a:pt x="139" y="16"/>
                  </a:lnTo>
                  <a:lnTo>
                    <a:pt x="139" y="17"/>
                  </a:lnTo>
                  <a:lnTo>
                    <a:pt x="137" y="20"/>
                  </a:lnTo>
                  <a:lnTo>
                    <a:pt x="136" y="20"/>
                  </a:lnTo>
                  <a:lnTo>
                    <a:pt x="133" y="20"/>
                  </a:lnTo>
                  <a:lnTo>
                    <a:pt x="129" y="16"/>
                  </a:lnTo>
                  <a:lnTo>
                    <a:pt x="130" y="13"/>
                  </a:lnTo>
                  <a:lnTo>
                    <a:pt x="130" y="11"/>
                  </a:lnTo>
                  <a:lnTo>
                    <a:pt x="129" y="7"/>
                  </a:lnTo>
                  <a:lnTo>
                    <a:pt x="127" y="4"/>
                  </a:lnTo>
                  <a:lnTo>
                    <a:pt x="120" y="1"/>
                  </a:lnTo>
                  <a:lnTo>
                    <a:pt x="116" y="0"/>
                  </a:lnTo>
                  <a:lnTo>
                    <a:pt x="115" y="0"/>
                  </a:lnTo>
                  <a:lnTo>
                    <a:pt x="113" y="0"/>
                  </a:lnTo>
                  <a:lnTo>
                    <a:pt x="113" y="1"/>
                  </a:lnTo>
                  <a:lnTo>
                    <a:pt x="112" y="3"/>
                  </a:lnTo>
                  <a:lnTo>
                    <a:pt x="112" y="4"/>
                  </a:lnTo>
                  <a:lnTo>
                    <a:pt x="115" y="9"/>
                  </a:lnTo>
                  <a:lnTo>
                    <a:pt x="117" y="9"/>
                  </a:lnTo>
                  <a:lnTo>
                    <a:pt x="119" y="9"/>
                  </a:lnTo>
                  <a:lnTo>
                    <a:pt x="119" y="10"/>
                  </a:lnTo>
                  <a:lnTo>
                    <a:pt x="117" y="13"/>
                  </a:lnTo>
                  <a:lnTo>
                    <a:pt x="102" y="19"/>
                  </a:lnTo>
                  <a:lnTo>
                    <a:pt x="86" y="23"/>
                  </a:lnTo>
                  <a:lnTo>
                    <a:pt x="80" y="23"/>
                  </a:lnTo>
                  <a:lnTo>
                    <a:pt x="79" y="23"/>
                  </a:lnTo>
                  <a:lnTo>
                    <a:pt x="76" y="23"/>
                  </a:lnTo>
                  <a:lnTo>
                    <a:pt x="74" y="24"/>
                  </a:lnTo>
                  <a:lnTo>
                    <a:pt x="59" y="31"/>
                  </a:lnTo>
                  <a:lnTo>
                    <a:pt x="57" y="33"/>
                  </a:lnTo>
                  <a:lnTo>
                    <a:pt x="57" y="34"/>
                  </a:lnTo>
                  <a:lnTo>
                    <a:pt x="40" y="43"/>
                  </a:lnTo>
                  <a:lnTo>
                    <a:pt x="40" y="41"/>
                  </a:lnTo>
                  <a:lnTo>
                    <a:pt x="37" y="40"/>
                  </a:lnTo>
                  <a:lnTo>
                    <a:pt x="36" y="40"/>
                  </a:lnTo>
                  <a:lnTo>
                    <a:pt x="21" y="43"/>
                  </a:lnTo>
                  <a:lnTo>
                    <a:pt x="20" y="43"/>
                  </a:lnTo>
                  <a:lnTo>
                    <a:pt x="14" y="49"/>
                  </a:lnTo>
                  <a:lnTo>
                    <a:pt x="13" y="52"/>
                  </a:lnTo>
                  <a:lnTo>
                    <a:pt x="10" y="54"/>
                  </a:lnTo>
                  <a:lnTo>
                    <a:pt x="3" y="47"/>
                  </a:lnTo>
                  <a:lnTo>
                    <a:pt x="0" y="46"/>
                  </a:lnTo>
                  <a:lnTo>
                    <a:pt x="0" y="47"/>
                  </a:lnTo>
                  <a:lnTo>
                    <a:pt x="3" y="59"/>
                  </a:lnTo>
                  <a:lnTo>
                    <a:pt x="3" y="60"/>
                  </a:lnTo>
                  <a:lnTo>
                    <a:pt x="3" y="62"/>
                  </a:lnTo>
                  <a:lnTo>
                    <a:pt x="3" y="64"/>
                  </a:lnTo>
                  <a:lnTo>
                    <a:pt x="4" y="67"/>
                  </a:lnTo>
                  <a:lnTo>
                    <a:pt x="10" y="72"/>
                  </a:lnTo>
                  <a:lnTo>
                    <a:pt x="11" y="73"/>
                  </a:lnTo>
                  <a:lnTo>
                    <a:pt x="13" y="73"/>
                  </a:lnTo>
                  <a:lnTo>
                    <a:pt x="16" y="74"/>
                  </a:lnTo>
                  <a:lnTo>
                    <a:pt x="16" y="76"/>
                  </a:lnTo>
                  <a:lnTo>
                    <a:pt x="18" y="80"/>
                  </a:lnTo>
                  <a:lnTo>
                    <a:pt x="18" y="82"/>
                  </a:lnTo>
                  <a:lnTo>
                    <a:pt x="13" y="90"/>
                  </a:lnTo>
                  <a:lnTo>
                    <a:pt x="13" y="97"/>
                  </a:lnTo>
                  <a:lnTo>
                    <a:pt x="14" y="99"/>
                  </a:lnTo>
                  <a:lnTo>
                    <a:pt x="16" y="105"/>
                  </a:lnTo>
                  <a:lnTo>
                    <a:pt x="17" y="109"/>
                  </a:lnTo>
                  <a:lnTo>
                    <a:pt x="17" y="112"/>
                  </a:lnTo>
                  <a:lnTo>
                    <a:pt x="20" y="119"/>
                  </a:lnTo>
                  <a:lnTo>
                    <a:pt x="26" y="128"/>
                  </a:lnTo>
                  <a:lnTo>
                    <a:pt x="27" y="128"/>
                  </a:lnTo>
                  <a:lnTo>
                    <a:pt x="30" y="129"/>
                  </a:lnTo>
                  <a:lnTo>
                    <a:pt x="31" y="128"/>
                  </a:lnTo>
                  <a:lnTo>
                    <a:pt x="34" y="128"/>
                  </a:lnTo>
                  <a:lnTo>
                    <a:pt x="34" y="129"/>
                  </a:lnTo>
                  <a:lnTo>
                    <a:pt x="36" y="129"/>
                  </a:lnTo>
                  <a:lnTo>
                    <a:pt x="39" y="132"/>
                  </a:lnTo>
                  <a:lnTo>
                    <a:pt x="41" y="139"/>
                  </a:lnTo>
                  <a:lnTo>
                    <a:pt x="44" y="145"/>
                  </a:lnTo>
                  <a:lnTo>
                    <a:pt x="46" y="145"/>
                  </a:lnTo>
                  <a:lnTo>
                    <a:pt x="46" y="146"/>
                  </a:lnTo>
                  <a:lnTo>
                    <a:pt x="47" y="148"/>
                  </a:lnTo>
                  <a:lnTo>
                    <a:pt x="49" y="148"/>
                  </a:lnTo>
                  <a:lnTo>
                    <a:pt x="50" y="148"/>
                  </a:lnTo>
                  <a:lnTo>
                    <a:pt x="51" y="148"/>
                  </a:lnTo>
                  <a:lnTo>
                    <a:pt x="51" y="149"/>
                  </a:lnTo>
                  <a:lnTo>
                    <a:pt x="54" y="153"/>
                  </a:lnTo>
                  <a:lnTo>
                    <a:pt x="56" y="153"/>
                  </a:lnTo>
                  <a:lnTo>
                    <a:pt x="56" y="155"/>
                  </a:lnTo>
                  <a:lnTo>
                    <a:pt x="56" y="156"/>
                  </a:lnTo>
                  <a:lnTo>
                    <a:pt x="54" y="158"/>
                  </a:lnTo>
                  <a:lnTo>
                    <a:pt x="56" y="158"/>
                  </a:lnTo>
                  <a:lnTo>
                    <a:pt x="59" y="161"/>
                  </a:lnTo>
                  <a:lnTo>
                    <a:pt x="60" y="162"/>
                  </a:lnTo>
                  <a:lnTo>
                    <a:pt x="60" y="161"/>
                  </a:lnTo>
                  <a:lnTo>
                    <a:pt x="60" y="159"/>
                  </a:lnTo>
                  <a:lnTo>
                    <a:pt x="61" y="159"/>
                  </a:lnTo>
                  <a:lnTo>
                    <a:pt x="64" y="161"/>
                  </a:lnTo>
                  <a:lnTo>
                    <a:pt x="72" y="169"/>
                  </a:lnTo>
                  <a:lnTo>
                    <a:pt x="74" y="172"/>
                  </a:lnTo>
                  <a:lnTo>
                    <a:pt x="74" y="175"/>
                  </a:lnTo>
                  <a:lnTo>
                    <a:pt x="76" y="176"/>
                  </a:lnTo>
                  <a:lnTo>
                    <a:pt x="77" y="176"/>
                  </a:lnTo>
                  <a:lnTo>
                    <a:pt x="79" y="178"/>
                  </a:lnTo>
                  <a:close/>
                </a:path>
              </a:pathLst>
            </a:custGeom>
            <a:solidFill>
              <a:srgbClr val="0A4594"/>
            </a:solidFill>
            <a:ln w="12700">
              <a:solidFill>
                <a:srgbClr val="1572EF"/>
              </a:solidFill>
              <a:round/>
              <a:headEnd/>
              <a:tailEnd/>
            </a:ln>
          </p:spPr>
          <p:txBody>
            <a:bodyPr/>
            <a:lstStyle/>
            <a:p>
              <a:endParaRPr lang="hr-HR"/>
            </a:p>
          </p:txBody>
        </p:sp>
        <p:sp>
          <p:nvSpPr>
            <p:cNvPr id="11" name="Freeform 96"/>
            <p:cNvSpPr>
              <a:spLocks/>
            </p:cNvSpPr>
            <p:nvPr/>
          </p:nvSpPr>
          <p:spPr bwMode="auto">
            <a:xfrm>
              <a:off x="612" y="2299"/>
              <a:ext cx="1295" cy="694"/>
            </a:xfrm>
            <a:custGeom>
              <a:avLst/>
              <a:gdLst>
                <a:gd name="T0" fmla="*/ 400 w 411"/>
                <a:gd name="T1" fmla="*/ 37 h 202"/>
                <a:gd name="T2" fmla="*/ 388 w 411"/>
                <a:gd name="T3" fmla="*/ 24 h 202"/>
                <a:gd name="T4" fmla="*/ 375 w 411"/>
                <a:gd name="T5" fmla="*/ 23 h 202"/>
                <a:gd name="T6" fmla="*/ 357 w 411"/>
                <a:gd name="T7" fmla="*/ 24 h 202"/>
                <a:gd name="T8" fmla="*/ 350 w 411"/>
                <a:gd name="T9" fmla="*/ 19 h 202"/>
                <a:gd name="T10" fmla="*/ 320 w 411"/>
                <a:gd name="T11" fmla="*/ 4 h 202"/>
                <a:gd name="T12" fmla="*/ 301 w 411"/>
                <a:gd name="T13" fmla="*/ 9 h 202"/>
                <a:gd name="T14" fmla="*/ 286 w 411"/>
                <a:gd name="T15" fmla="*/ 24 h 202"/>
                <a:gd name="T16" fmla="*/ 266 w 411"/>
                <a:gd name="T17" fmla="*/ 33 h 202"/>
                <a:gd name="T18" fmla="*/ 253 w 411"/>
                <a:gd name="T19" fmla="*/ 29 h 202"/>
                <a:gd name="T20" fmla="*/ 240 w 411"/>
                <a:gd name="T21" fmla="*/ 14 h 202"/>
                <a:gd name="T22" fmla="*/ 223 w 411"/>
                <a:gd name="T23" fmla="*/ 27 h 202"/>
                <a:gd name="T24" fmla="*/ 215 w 411"/>
                <a:gd name="T25" fmla="*/ 43 h 202"/>
                <a:gd name="T26" fmla="*/ 194 w 411"/>
                <a:gd name="T27" fmla="*/ 50 h 202"/>
                <a:gd name="T28" fmla="*/ 187 w 411"/>
                <a:gd name="T29" fmla="*/ 55 h 202"/>
                <a:gd name="T30" fmla="*/ 181 w 411"/>
                <a:gd name="T31" fmla="*/ 66 h 202"/>
                <a:gd name="T32" fmla="*/ 184 w 411"/>
                <a:gd name="T33" fmla="*/ 92 h 202"/>
                <a:gd name="T34" fmla="*/ 192 w 411"/>
                <a:gd name="T35" fmla="*/ 96 h 202"/>
                <a:gd name="T36" fmla="*/ 185 w 411"/>
                <a:gd name="T37" fmla="*/ 112 h 202"/>
                <a:gd name="T38" fmla="*/ 180 w 411"/>
                <a:gd name="T39" fmla="*/ 99 h 202"/>
                <a:gd name="T40" fmla="*/ 168 w 411"/>
                <a:gd name="T41" fmla="*/ 95 h 202"/>
                <a:gd name="T42" fmla="*/ 159 w 411"/>
                <a:gd name="T43" fmla="*/ 95 h 202"/>
                <a:gd name="T44" fmla="*/ 115 w 411"/>
                <a:gd name="T45" fmla="*/ 95 h 202"/>
                <a:gd name="T46" fmla="*/ 76 w 411"/>
                <a:gd name="T47" fmla="*/ 96 h 202"/>
                <a:gd name="T48" fmla="*/ 45 w 411"/>
                <a:gd name="T49" fmla="*/ 108 h 202"/>
                <a:gd name="T50" fmla="*/ 36 w 411"/>
                <a:gd name="T51" fmla="*/ 109 h 202"/>
                <a:gd name="T52" fmla="*/ 19 w 411"/>
                <a:gd name="T53" fmla="*/ 83 h 202"/>
                <a:gd name="T54" fmla="*/ 6 w 411"/>
                <a:gd name="T55" fmla="*/ 85 h 202"/>
                <a:gd name="T56" fmla="*/ 9 w 411"/>
                <a:gd name="T57" fmla="*/ 98 h 202"/>
                <a:gd name="T58" fmla="*/ 0 w 411"/>
                <a:gd name="T59" fmla="*/ 105 h 202"/>
                <a:gd name="T60" fmla="*/ 13 w 411"/>
                <a:gd name="T61" fmla="*/ 128 h 202"/>
                <a:gd name="T62" fmla="*/ 26 w 411"/>
                <a:gd name="T63" fmla="*/ 143 h 202"/>
                <a:gd name="T64" fmla="*/ 43 w 411"/>
                <a:gd name="T65" fmla="*/ 133 h 202"/>
                <a:gd name="T66" fmla="*/ 48 w 411"/>
                <a:gd name="T67" fmla="*/ 146 h 202"/>
                <a:gd name="T68" fmla="*/ 59 w 411"/>
                <a:gd name="T69" fmla="*/ 146 h 202"/>
                <a:gd name="T70" fmla="*/ 78 w 411"/>
                <a:gd name="T71" fmla="*/ 152 h 202"/>
                <a:gd name="T72" fmla="*/ 82 w 411"/>
                <a:gd name="T73" fmla="*/ 143 h 202"/>
                <a:gd name="T74" fmla="*/ 104 w 411"/>
                <a:gd name="T75" fmla="*/ 141 h 202"/>
                <a:gd name="T76" fmla="*/ 116 w 411"/>
                <a:gd name="T77" fmla="*/ 143 h 202"/>
                <a:gd name="T78" fmla="*/ 141 w 411"/>
                <a:gd name="T79" fmla="*/ 142 h 202"/>
                <a:gd name="T80" fmla="*/ 137 w 411"/>
                <a:gd name="T81" fmla="*/ 145 h 202"/>
                <a:gd name="T82" fmla="*/ 145 w 411"/>
                <a:gd name="T83" fmla="*/ 158 h 202"/>
                <a:gd name="T84" fmla="*/ 159 w 411"/>
                <a:gd name="T85" fmla="*/ 174 h 202"/>
                <a:gd name="T86" fmla="*/ 208 w 411"/>
                <a:gd name="T87" fmla="*/ 186 h 202"/>
                <a:gd name="T88" fmla="*/ 228 w 411"/>
                <a:gd name="T89" fmla="*/ 191 h 202"/>
                <a:gd name="T90" fmla="*/ 279 w 411"/>
                <a:gd name="T91" fmla="*/ 197 h 202"/>
                <a:gd name="T92" fmla="*/ 287 w 411"/>
                <a:gd name="T93" fmla="*/ 186 h 202"/>
                <a:gd name="T94" fmla="*/ 294 w 411"/>
                <a:gd name="T95" fmla="*/ 186 h 202"/>
                <a:gd name="T96" fmla="*/ 319 w 411"/>
                <a:gd name="T97" fmla="*/ 189 h 202"/>
                <a:gd name="T98" fmla="*/ 333 w 411"/>
                <a:gd name="T99" fmla="*/ 184 h 202"/>
                <a:gd name="T100" fmla="*/ 345 w 411"/>
                <a:gd name="T101" fmla="*/ 188 h 202"/>
                <a:gd name="T102" fmla="*/ 343 w 411"/>
                <a:gd name="T103" fmla="*/ 181 h 202"/>
                <a:gd name="T104" fmla="*/ 359 w 411"/>
                <a:gd name="T105" fmla="*/ 166 h 202"/>
                <a:gd name="T106" fmla="*/ 370 w 411"/>
                <a:gd name="T107" fmla="*/ 164 h 202"/>
                <a:gd name="T108" fmla="*/ 373 w 411"/>
                <a:gd name="T109" fmla="*/ 131 h 202"/>
                <a:gd name="T110" fmla="*/ 385 w 411"/>
                <a:gd name="T111" fmla="*/ 121 h 202"/>
                <a:gd name="T112" fmla="*/ 373 w 411"/>
                <a:gd name="T113" fmla="*/ 112 h 202"/>
                <a:gd name="T114" fmla="*/ 382 w 411"/>
                <a:gd name="T115" fmla="*/ 103 h 202"/>
                <a:gd name="T116" fmla="*/ 392 w 411"/>
                <a:gd name="T117" fmla="*/ 110 h 202"/>
                <a:gd name="T118" fmla="*/ 408 w 411"/>
                <a:gd name="T119" fmla="*/ 89 h 202"/>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411" h="202">
                  <a:moveTo>
                    <a:pt x="400" y="72"/>
                  </a:moveTo>
                  <a:lnTo>
                    <a:pt x="400" y="72"/>
                  </a:lnTo>
                  <a:lnTo>
                    <a:pt x="400" y="70"/>
                  </a:lnTo>
                  <a:lnTo>
                    <a:pt x="400" y="69"/>
                  </a:lnTo>
                  <a:lnTo>
                    <a:pt x="399" y="65"/>
                  </a:lnTo>
                  <a:lnTo>
                    <a:pt x="398" y="59"/>
                  </a:lnTo>
                  <a:lnTo>
                    <a:pt x="400" y="44"/>
                  </a:lnTo>
                  <a:lnTo>
                    <a:pt x="400" y="37"/>
                  </a:lnTo>
                  <a:lnTo>
                    <a:pt x="399" y="29"/>
                  </a:lnTo>
                  <a:lnTo>
                    <a:pt x="398" y="29"/>
                  </a:lnTo>
                  <a:lnTo>
                    <a:pt x="396" y="30"/>
                  </a:lnTo>
                  <a:lnTo>
                    <a:pt x="396" y="29"/>
                  </a:lnTo>
                  <a:lnTo>
                    <a:pt x="393" y="29"/>
                  </a:lnTo>
                  <a:lnTo>
                    <a:pt x="392" y="29"/>
                  </a:lnTo>
                  <a:lnTo>
                    <a:pt x="389" y="26"/>
                  </a:lnTo>
                  <a:lnTo>
                    <a:pt x="388" y="24"/>
                  </a:lnTo>
                  <a:lnTo>
                    <a:pt x="386" y="23"/>
                  </a:lnTo>
                  <a:lnTo>
                    <a:pt x="380" y="22"/>
                  </a:lnTo>
                  <a:lnTo>
                    <a:pt x="378" y="20"/>
                  </a:lnTo>
                  <a:lnTo>
                    <a:pt x="376" y="20"/>
                  </a:lnTo>
                  <a:lnTo>
                    <a:pt x="376" y="22"/>
                  </a:lnTo>
                  <a:lnTo>
                    <a:pt x="375" y="23"/>
                  </a:lnTo>
                  <a:lnTo>
                    <a:pt x="375" y="24"/>
                  </a:lnTo>
                  <a:lnTo>
                    <a:pt x="373" y="26"/>
                  </a:lnTo>
                  <a:lnTo>
                    <a:pt x="372" y="26"/>
                  </a:lnTo>
                  <a:lnTo>
                    <a:pt x="357" y="24"/>
                  </a:lnTo>
                  <a:lnTo>
                    <a:pt x="356" y="24"/>
                  </a:lnTo>
                  <a:lnTo>
                    <a:pt x="353" y="22"/>
                  </a:lnTo>
                  <a:lnTo>
                    <a:pt x="352" y="22"/>
                  </a:lnTo>
                  <a:lnTo>
                    <a:pt x="352" y="20"/>
                  </a:lnTo>
                  <a:lnTo>
                    <a:pt x="350" y="20"/>
                  </a:lnTo>
                  <a:lnTo>
                    <a:pt x="350" y="19"/>
                  </a:lnTo>
                  <a:lnTo>
                    <a:pt x="345" y="14"/>
                  </a:lnTo>
                  <a:lnTo>
                    <a:pt x="342" y="14"/>
                  </a:lnTo>
                  <a:lnTo>
                    <a:pt x="334" y="13"/>
                  </a:lnTo>
                  <a:lnTo>
                    <a:pt x="327" y="9"/>
                  </a:lnTo>
                  <a:lnTo>
                    <a:pt x="326" y="7"/>
                  </a:lnTo>
                  <a:lnTo>
                    <a:pt x="320" y="4"/>
                  </a:lnTo>
                  <a:lnTo>
                    <a:pt x="303" y="0"/>
                  </a:lnTo>
                  <a:lnTo>
                    <a:pt x="301" y="0"/>
                  </a:lnTo>
                  <a:lnTo>
                    <a:pt x="300" y="3"/>
                  </a:lnTo>
                  <a:lnTo>
                    <a:pt x="300" y="4"/>
                  </a:lnTo>
                  <a:lnTo>
                    <a:pt x="300" y="6"/>
                  </a:lnTo>
                  <a:lnTo>
                    <a:pt x="301" y="7"/>
                  </a:lnTo>
                  <a:lnTo>
                    <a:pt x="301" y="9"/>
                  </a:lnTo>
                  <a:lnTo>
                    <a:pt x="299" y="17"/>
                  </a:lnTo>
                  <a:lnTo>
                    <a:pt x="294" y="19"/>
                  </a:lnTo>
                  <a:lnTo>
                    <a:pt x="293" y="17"/>
                  </a:lnTo>
                  <a:lnTo>
                    <a:pt x="291" y="17"/>
                  </a:lnTo>
                  <a:lnTo>
                    <a:pt x="286" y="24"/>
                  </a:lnTo>
                  <a:lnTo>
                    <a:pt x="281" y="32"/>
                  </a:lnTo>
                  <a:lnTo>
                    <a:pt x="280" y="30"/>
                  </a:lnTo>
                  <a:lnTo>
                    <a:pt x="280" y="29"/>
                  </a:lnTo>
                  <a:lnTo>
                    <a:pt x="274" y="29"/>
                  </a:lnTo>
                  <a:lnTo>
                    <a:pt x="271" y="29"/>
                  </a:lnTo>
                  <a:lnTo>
                    <a:pt x="270" y="30"/>
                  </a:lnTo>
                  <a:lnTo>
                    <a:pt x="270" y="32"/>
                  </a:lnTo>
                  <a:lnTo>
                    <a:pt x="266" y="33"/>
                  </a:lnTo>
                  <a:lnTo>
                    <a:pt x="264" y="33"/>
                  </a:lnTo>
                  <a:lnTo>
                    <a:pt x="263" y="33"/>
                  </a:lnTo>
                  <a:lnTo>
                    <a:pt x="263" y="32"/>
                  </a:lnTo>
                  <a:lnTo>
                    <a:pt x="261" y="32"/>
                  </a:lnTo>
                  <a:lnTo>
                    <a:pt x="258" y="30"/>
                  </a:lnTo>
                  <a:lnTo>
                    <a:pt x="257" y="30"/>
                  </a:lnTo>
                  <a:lnTo>
                    <a:pt x="254" y="30"/>
                  </a:lnTo>
                  <a:lnTo>
                    <a:pt x="253" y="29"/>
                  </a:lnTo>
                  <a:lnTo>
                    <a:pt x="250" y="24"/>
                  </a:lnTo>
                  <a:lnTo>
                    <a:pt x="250" y="23"/>
                  </a:lnTo>
                  <a:lnTo>
                    <a:pt x="248" y="20"/>
                  </a:lnTo>
                  <a:lnTo>
                    <a:pt x="243" y="16"/>
                  </a:lnTo>
                  <a:lnTo>
                    <a:pt x="241" y="14"/>
                  </a:lnTo>
                  <a:lnTo>
                    <a:pt x="240" y="14"/>
                  </a:lnTo>
                  <a:lnTo>
                    <a:pt x="238" y="17"/>
                  </a:lnTo>
                  <a:lnTo>
                    <a:pt x="238" y="23"/>
                  </a:lnTo>
                  <a:lnTo>
                    <a:pt x="236" y="32"/>
                  </a:lnTo>
                  <a:lnTo>
                    <a:pt x="233" y="34"/>
                  </a:lnTo>
                  <a:lnTo>
                    <a:pt x="230" y="32"/>
                  </a:lnTo>
                  <a:lnTo>
                    <a:pt x="227" y="30"/>
                  </a:lnTo>
                  <a:lnTo>
                    <a:pt x="223" y="27"/>
                  </a:lnTo>
                  <a:lnTo>
                    <a:pt x="221" y="27"/>
                  </a:lnTo>
                  <a:lnTo>
                    <a:pt x="220" y="29"/>
                  </a:lnTo>
                  <a:lnTo>
                    <a:pt x="218" y="29"/>
                  </a:lnTo>
                  <a:lnTo>
                    <a:pt x="218" y="33"/>
                  </a:lnTo>
                  <a:lnTo>
                    <a:pt x="217" y="39"/>
                  </a:lnTo>
                  <a:lnTo>
                    <a:pt x="217" y="40"/>
                  </a:lnTo>
                  <a:lnTo>
                    <a:pt x="215" y="43"/>
                  </a:lnTo>
                  <a:lnTo>
                    <a:pt x="214" y="44"/>
                  </a:lnTo>
                  <a:lnTo>
                    <a:pt x="211" y="46"/>
                  </a:lnTo>
                  <a:lnTo>
                    <a:pt x="210" y="47"/>
                  </a:lnTo>
                  <a:lnTo>
                    <a:pt x="208" y="49"/>
                  </a:lnTo>
                  <a:lnTo>
                    <a:pt x="207" y="49"/>
                  </a:lnTo>
                  <a:lnTo>
                    <a:pt x="201" y="49"/>
                  </a:lnTo>
                  <a:lnTo>
                    <a:pt x="194" y="50"/>
                  </a:lnTo>
                  <a:lnTo>
                    <a:pt x="194" y="52"/>
                  </a:lnTo>
                  <a:lnTo>
                    <a:pt x="192" y="53"/>
                  </a:lnTo>
                  <a:lnTo>
                    <a:pt x="191" y="53"/>
                  </a:lnTo>
                  <a:lnTo>
                    <a:pt x="191" y="55"/>
                  </a:lnTo>
                  <a:lnTo>
                    <a:pt x="190" y="55"/>
                  </a:lnTo>
                  <a:lnTo>
                    <a:pt x="187" y="55"/>
                  </a:lnTo>
                  <a:lnTo>
                    <a:pt x="185" y="55"/>
                  </a:lnTo>
                  <a:lnTo>
                    <a:pt x="180" y="60"/>
                  </a:lnTo>
                  <a:lnTo>
                    <a:pt x="178" y="62"/>
                  </a:lnTo>
                  <a:lnTo>
                    <a:pt x="180" y="63"/>
                  </a:lnTo>
                  <a:lnTo>
                    <a:pt x="180" y="65"/>
                  </a:lnTo>
                  <a:lnTo>
                    <a:pt x="181" y="66"/>
                  </a:lnTo>
                  <a:lnTo>
                    <a:pt x="187" y="73"/>
                  </a:lnTo>
                  <a:lnTo>
                    <a:pt x="187" y="76"/>
                  </a:lnTo>
                  <a:lnTo>
                    <a:pt x="191" y="83"/>
                  </a:lnTo>
                  <a:lnTo>
                    <a:pt x="190" y="83"/>
                  </a:lnTo>
                  <a:lnTo>
                    <a:pt x="185" y="89"/>
                  </a:lnTo>
                  <a:lnTo>
                    <a:pt x="184" y="92"/>
                  </a:lnTo>
                  <a:lnTo>
                    <a:pt x="184" y="93"/>
                  </a:lnTo>
                  <a:lnTo>
                    <a:pt x="188" y="93"/>
                  </a:lnTo>
                  <a:lnTo>
                    <a:pt x="190" y="93"/>
                  </a:lnTo>
                  <a:lnTo>
                    <a:pt x="191" y="93"/>
                  </a:lnTo>
                  <a:lnTo>
                    <a:pt x="192" y="95"/>
                  </a:lnTo>
                  <a:lnTo>
                    <a:pt x="192" y="96"/>
                  </a:lnTo>
                  <a:lnTo>
                    <a:pt x="194" y="99"/>
                  </a:lnTo>
                  <a:lnTo>
                    <a:pt x="190" y="110"/>
                  </a:lnTo>
                  <a:lnTo>
                    <a:pt x="188" y="112"/>
                  </a:lnTo>
                  <a:lnTo>
                    <a:pt x="187" y="112"/>
                  </a:lnTo>
                  <a:lnTo>
                    <a:pt x="185" y="112"/>
                  </a:lnTo>
                  <a:lnTo>
                    <a:pt x="178" y="105"/>
                  </a:lnTo>
                  <a:lnTo>
                    <a:pt x="177" y="105"/>
                  </a:lnTo>
                  <a:lnTo>
                    <a:pt x="177" y="103"/>
                  </a:lnTo>
                  <a:lnTo>
                    <a:pt x="177" y="102"/>
                  </a:lnTo>
                  <a:lnTo>
                    <a:pt x="178" y="100"/>
                  </a:lnTo>
                  <a:lnTo>
                    <a:pt x="180" y="100"/>
                  </a:lnTo>
                  <a:lnTo>
                    <a:pt x="180" y="99"/>
                  </a:lnTo>
                  <a:lnTo>
                    <a:pt x="178" y="99"/>
                  </a:lnTo>
                  <a:lnTo>
                    <a:pt x="175" y="96"/>
                  </a:lnTo>
                  <a:lnTo>
                    <a:pt x="175" y="95"/>
                  </a:lnTo>
                  <a:lnTo>
                    <a:pt x="174" y="95"/>
                  </a:lnTo>
                  <a:lnTo>
                    <a:pt x="172" y="95"/>
                  </a:lnTo>
                  <a:lnTo>
                    <a:pt x="171" y="95"/>
                  </a:lnTo>
                  <a:lnTo>
                    <a:pt x="168" y="95"/>
                  </a:lnTo>
                  <a:lnTo>
                    <a:pt x="167" y="95"/>
                  </a:lnTo>
                  <a:lnTo>
                    <a:pt x="167" y="96"/>
                  </a:lnTo>
                  <a:lnTo>
                    <a:pt x="165" y="96"/>
                  </a:lnTo>
                  <a:lnTo>
                    <a:pt x="165" y="98"/>
                  </a:lnTo>
                  <a:lnTo>
                    <a:pt x="162" y="98"/>
                  </a:lnTo>
                  <a:lnTo>
                    <a:pt x="159" y="95"/>
                  </a:lnTo>
                  <a:lnTo>
                    <a:pt x="159" y="93"/>
                  </a:lnTo>
                  <a:lnTo>
                    <a:pt x="148" y="89"/>
                  </a:lnTo>
                  <a:lnTo>
                    <a:pt x="145" y="90"/>
                  </a:lnTo>
                  <a:lnTo>
                    <a:pt x="145" y="98"/>
                  </a:lnTo>
                  <a:lnTo>
                    <a:pt x="141" y="96"/>
                  </a:lnTo>
                  <a:lnTo>
                    <a:pt x="131" y="96"/>
                  </a:lnTo>
                  <a:lnTo>
                    <a:pt x="115" y="95"/>
                  </a:lnTo>
                  <a:lnTo>
                    <a:pt x="114" y="96"/>
                  </a:lnTo>
                  <a:lnTo>
                    <a:pt x="95" y="108"/>
                  </a:lnTo>
                  <a:lnTo>
                    <a:pt x="86" y="108"/>
                  </a:lnTo>
                  <a:lnTo>
                    <a:pt x="82" y="108"/>
                  </a:lnTo>
                  <a:lnTo>
                    <a:pt x="81" y="108"/>
                  </a:lnTo>
                  <a:lnTo>
                    <a:pt x="79" y="106"/>
                  </a:lnTo>
                  <a:lnTo>
                    <a:pt x="78" y="106"/>
                  </a:lnTo>
                  <a:lnTo>
                    <a:pt x="76" y="96"/>
                  </a:lnTo>
                  <a:lnTo>
                    <a:pt x="72" y="95"/>
                  </a:lnTo>
                  <a:lnTo>
                    <a:pt x="61" y="90"/>
                  </a:lnTo>
                  <a:lnTo>
                    <a:pt x="55" y="88"/>
                  </a:lnTo>
                  <a:lnTo>
                    <a:pt x="52" y="96"/>
                  </a:lnTo>
                  <a:lnTo>
                    <a:pt x="52" y="99"/>
                  </a:lnTo>
                  <a:lnTo>
                    <a:pt x="49" y="103"/>
                  </a:lnTo>
                  <a:lnTo>
                    <a:pt x="45" y="108"/>
                  </a:lnTo>
                  <a:lnTo>
                    <a:pt x="43" y="109"/>
                  </a:lnTo>
                  <a:lnTo>
                    <a:pt x="40" y="110"/>
                  </a:lnTo>
                  <a:lnTo>
                    <a:pt x="38" y="110"/>
                  </a:lnTo>
                  <a:lnTo>
                    <a:pt x="35" y="110"/>
                  </a:lnTo>
                  <a:lnTo>
                    <a:pt x="35" y="109"/>
                  </a:lnTo>
                  <a:lnTo>
                    <a:pt x="36" y="109"/>
                  </a:lnTo>
                  <a:lnTo>
                    <a:pt x="38" y="106"/>
                  </a:lnTo>
                  <a:lnTo>
                    <a:pt x="39" y="103"/>
                  </a:lnTo>
                  <a:lnTo>
                    <a:pt x="39" y="102"/>
                  </a:lnTo>
                  <a:lnTo>
                    <a:pt x="30" y="92"/>
                  </a:lnTo>
                  <a:lnTo>
                    <a:pt x="26" y="89"/>
                  </a:lnTo>
                  <a:lnTo>
                    <a:pt x="19" y="83"/>
                  </a:lnTo>
                  <a:lnTo>
                    <a:pt x="17" y="83"/>
                  </a:lnTo>
                  <a:lnTo>
                    <a:pt x="16" y="83"/>
                  </a:lnTo>
                  <a:lnTo>
                    <a:pt x="16" y="85"/>
                  </a:lnTo>
                  <a:lnTo>
                    <a:pt x="15" y="85"/>
                  </a:lnTo>
                  <a:lnTo>
                    <a:pt x="13" y="86"/>
                  </a:lnTo>
                  <a:lnTo>
                    <a:pt x="6" y="85"/>
                  </a:lnTo>
                  <a:lnTo>
                    <a:pt x="5" y="88"/>
                  </a:lnTo>
                  <a:lnTo>
                    <a:pt x="7" y="90"/>
                  </a:lnTo>
                  <a:lnTo>
                    <a:pt x="9" y="92"/>
                  </a:lnTo>
                  <a:lnTo>
                    <a:pt x="10" y="98"/>
                  </a:lnTo>
                  <a:lnTo>
                    <a:pt x="9" y="98"/>
                  </a:lnTo>
                  <a:lnTo>
                    <a:pt x="9" y="99"/>
                  </a:lnTo>
                  <a:lnTo>
                    <a:pt x="7" y="99"/>
                  </a:lnTo>
                  <a:lnTo>
                    <a:pt x="6" y="99"/>
                  </a:lnTo>
                  <a:lnTo>
                    <a:pt x="2" y="103"/>
                  </a:lnTo>
                  <a:lnTo>
                    <a:pt x="2" y="105"/>
                  </a:lnTo>
                  <a:lnTo>
                    <a:pt x="0" y="105"/>
                  </a:lnTo>
                  <a:lnTo>
                    <a:pt x="3" y="108"/>
                  </a:lnTo>
                  <a:lnTo>
                    <a:pt x="5" y="118"/>
                  </a:lnTo>
                  <a:lnTo>
                    <a:pt x="5" y="121"/>
                  </a:lnTo>
                  <a:lnTo>
                    <a:pt x="3" y="122"/>
                  </a:lnTo>
                  <a:lnTo>
                    <a:pt x="2" y="122"/>
                  </a:lnTo>
                  <a:lnTo>
                    <a:pt x="6" y="123"/>
                  </a:lnTo>
                  <a:lnTo>
                    <a:pt x="13" y="128"/>
                  </a:lnTo>
                  <a:lnTo>
                    <a:pt x="16" y="131"/>
                  </a:lnTo>
                  <a:lnTo>
                    <a:pt x="16" y="132"/>
                  </a:lnTo>
                  <a:lnTo>
                    <a:pt x="16" y="133"/>
                  </a:lnTo>
                  <a:lnTo>
                    <a:pt x="16" y="135"/>
                  </a:lnTo>
                  <a:lnTo>
                    <a:pt x="25" y="142"/>
                  </a:lnTo>
                  <a:lnTo>
                    <a:pt x="26" y="143"/>
                  </a:lnTo>
                  <a:lnTo>
                    <a:pt x="28" y="143"/>
                  </a:lnTo>
                  <a:lnTo>
                    <a:pt x="29" y="143"/>
                  </a:lnTo>
                  <a:lnTo>
                    <a:pt x="30" y="143"/>
                  </a:lnTo>
                  <a:lnTo>
                    <a:pt x="33" y="142"/>
                  </a:lnTo>
                  <a:lnTo>
                    <a:pt x="35" y="142"/>
                  </a:lnTo>
                  <a:lnTo>
                    <a:pt x="35" y="141"/>
                  </a:lnTo>
                  <a:lnTo>
                    <a:pt x="42" y="133"/>
                  </a:lnTo>
                  <a:lnTo>
                    <a:pt x="43" y="133"/>
                  </a:lnTo>
                  <a:lnTo>
                    <a:pt x="45" y="133"/>
                  </a:lnTo>
                  <a:lnTo>
                    <a:pt x="45" y="135"/>
                  </a:lnTo>
                  <a:lnTo>
                    <a:pt x="48" y="138"/>
                  </a:lnTo>
                  <a:lnTo>
                    <a:pt x="48" y="139"/>
                  </a:lnTo>
                  <a:lnTo>
                    <a:pt x="46" y="143"/>
                  </a:lnTo>
                  <a:lnTo>
                    <a:pt x="46" y="145"/>
                  </a:lnTo>
                  <a:lnTo>
                    <a:pt x="48" y="146"/>
                  </a:lnTo>
                  <a:lnTo>
                    <a:pt x="50" y="146"/>
                  </a:lnTo>
                  <a:lnTo>
                    <a:pt x="52" y="146"/>
                  </a:lnTo>
                  <a:lnTo>
                    <a:pt x="56" y="146"/>
                  </a:lnTo>
                  <a:lnTo>
                    <a:pt x="56" y="145"/>
                  </a:lnTo>
                  <a:lnTo>
                    <a:pt x="58" y="145"/>
                  </a:lnTo>
                  <a:lnTo>
                    <a:pt x="58" y="146"/>
                  </a:lnTo>
                  <a:lnTo>
                    <a:pt x="59" y="146"/>
                  </a:lnTo>
                  <a:lnTo>
                    <a:pt x="61" y="148"/>
                  </a:lnTo>
                  <a:lnTo>
                    <a:pt x="61" y="151"/>
                  </a:lnTo>
                  <a:lnTo>
                    <a:pt x="63" y="152"/>
                  </a:lnTo>
                  <a:lnTo>
                    <a:pt x="66" y="153"/>
                  </a:lnTo>
                  <a:lnTo>
                    <a:pt x="69" y="155"/>
                  </a:lnTo>
                  <a:lnTo>
                    <a:pt x="75" y="155"/>
                  </a:lnTo>
                  <a:lnTo>
                    <a:pt x="78" y="152"/>
                  </a:lnTo>
                  <a:lnTo>
                    <a:pt x="78" y="151"/>
                  </a:lnTo>
                  <a:lnTo>
                    <a:pt x="81" y="148"/>
                  </a:lnTo>
                  <a:lnTo>
                    <a:pt x="81" y="146"/>
                  </a:lnTo>
                  <a:lnTo>
                    <a:pt x="81" y="145"/>
                  </a:lnTo>
                  <a:lnTo>
                    <a:pt x="82" y="143"/>
                  </a:lnTo>
                  <a:lnTo>
                    <a:pt x="85" y="142"/>
                  </a:lnTo>
                  <a:lnTo>
                    <a:pt x="86" y="141"/>
                  </a:lnTo>
                  <a:lnTo>
                    <a:pt x="93" y="141"/>
                  </a:lnTo>
                  <a:lnTo>
                    <a:pt x="95" y="141"/>
                  </a:lnTo>
                  <a:lnTo>
                    <a:pt x="101" y="142"/>
                  </a:lnTo>
                  <a:lnTo>
                    <a:pt x="104" y="141"/>
                  </a:lnTo>
                  <a:lnTo>
                    <a:pt x="109" y="141"/>
                  </a:lnTo>
                  <a:lnTo>
                    <a:pt x="114" y="142"/>
                  </a:lnTo>
                  <a:lnTo>
                    <a:pt x="115" y="142"/>
                  </a:lnTo>
                  <a:lnTo>
                    <a:pt x="115" y="143"/>
                  </a:lnTo>
                  <a:lnTo>
                    <a:pt x="116" y="143"/>
                  </a:lnTo>
                  <a:lnTo>
                    <a:pt x="121" y="143"/>
                  </a:lnTo>
                  <a:lnTo>
                    <a:pt x="124" y="142"/>
                  </a:lnTo>
                  <a:lnTo>
                    <a:pt x="141" y="138"/>
                  </a:lnTo>
                  <a:lnTo>
                    <a:pt x="142" y="138"/>
                  </a:lnTo>
                  <a:lnTo>
                    <a:pt x="142" y="139"/>
                  </a:lnTo>
                  <a:lnTo>
                    <a:pt x="142" y="141"/>
                  </a:lnTo>
                  <a:lnTo>
                    <a:pt x="141" y="142"/>
                  </a:lnTo>
                  <a:lnTo>
                    <a:pt x="139" y="142"/>
                  </a:lnTo>
                  <a:lnTo>
                    <a:pt x="138" y="143"/>
                  </a:lnTo>
                  <a:lnTo>
                    <a:pt x="137" y="143"/>
                  </a:lnTo>
                  <a:lnTo>
                    <a:pt x="137" y="145"/>
                  </a:lnTo>
                  <a:lnTo>
                    <a:pt x="137" y="148"/>
                  </a:lnTo>
                  <a:lnTo>
                    <a:pt x="138" y="151"/>
                  </a:lnTo>
                  <a:lnTo>
                    <a:pt x="139" y="153"/>
                  </a:lnTo>
                  <a:lnTo>
                    <a:pt x="139" y="155"/>
                  </a:lnTo>
                  <a:lnTo>
                    <a:pt x="141" y="155"/>
                  </a:lnTo>
                  <a:lnTo>
                    <a:pt x="145" y="158"/>
                  </a:lnTo>
                  <a:lnTo>
                    <a:pt x="148" y="168"/>
                  </a:lnTo>
                  <a:lnTo>
                    <a:pt x="148" y="169"/>
                  </a:lnTo>
                  <a:lnTo>
                    <a:pt x="149" y="169"/>
                  </a:lnTo>
                  <a:lnTo>
                    <a:pt x="151" y="171"/>
                  </a:lnTo>
                  <a:lnTo>
                    <a:pt x="158" y="174"/>
                  </a:lnTo>
                  <a:lnTo>
                    <a:pt x="159" y="174"/>
                  </a:lnTo>
                  <a:lnTo>
                    <a:pt x="161" y="174"/>
                  </a:lnTo>
                  <a:lnTo>
                    <a:pt x="164" y="175"/>
                  </a:lnTo>
                  <a:lnTo>
                    <a:pt x="168" y="175"/>
                  </a:lnTo>
                  <a:lnTo>
                    <a:pt x="171" y="178"/>
                  </a:lnTo>
                  <a:lnTo>
                    <a:pt x="172" y="178"/>
                  </a:lnTo>
                  <a:lnTo>
                    <a:pt x="192" y="184"/>
                  </a:lnTo>
                  <a:lnTo>
                    <a:pt x="198" y="185"/>
                  </a:lnTo>
                  <a:lnTo>
                    <a:pt x="208" y="186"/>
                  </a:lnTo>
                  <a:lnTo>
                    <a:pt x="218" y="189"/>
                  </a:lnTo>
                  <a:lnTo>
                    <a:pt x="221" y="191"/>
                  </a:lnTo>
                  <a:lnTo>
                    <a:pt x="223" y="192"/>
                  </a:lnTo>
                  <a:lnTo>
                    <a:pt x="224" y="192"/>
                  </a:lnTo>
                  <a:lnTo>
                    <a:pt x="225" y="192"/>
                  </a:lnTo>
                  <a:lnTo>
                    <a:pt x="225" y="191"/>
                  </a:lnTo>
                  <a:lnTo>
                    <a:pt x="228" y="191"/>
                  </a:lnTo>
                  <a:lnTo>
                    <a:pt x="230" y="192"/>
                  </a:lnTo>
                  <a:lnTo>
                    <a:pt x="238" y="195"/>
                  </a:lnTo>
                  <a:lnTo>
                    <a:pt x="240" y="195"/>
                  </a:lnTo>
                  <a:lnTo>
                    <a:pt x="241" y="195"/>
                  </a:lnTo>
                  <a:lnTo>
                    <a:pt x="244" y="199"/>
                  </a:lnTo>
                  <a:lnTo>
                    <a:pt x="263" y="202"/>
                  </a:lnTo>
                  <a:lnTo>
                    <a:pt x="266" y="202"/>
                  </a:lnTo>
                  <a:lnTo>
                    <a:pt x="279" y="197"/>
                  </a:lnTo>
                  <a:lnTo>
                    <a:pt x="279" y="195"/>
                  </a:lnTo>
                  <a:lnTo>
                    <a:pt x="280" y="192"/>
                  </a:lnTo>
                  <a:lnTo>
                    <a:pt x="280" y="191"/>
                  </a:lnTo>
                  <a:lnTo>
                    <a:pt x="281" y="188"/>
                  </a:lnTo>
                  <a:lnTo>
                    <a:pt x="287" y="186"/>
                  </a:lnTo>
                  <a:lnTo>
                    <a:pt x="289" y="189"/>
                  </a:lnTo>
                  <a:lnTo>
                    <a:pt x="289" y="188"/>
                  </a:lnTo>
                  <a:lnTo>
                    <a:pt x="290" y="186"/>
                  </a:lnTo>
                  <a:lnTo>
                    <a:pt x="291" y="186"/>
                  </a:lnTo>
                  <a:lnTo>
                    <a:pt x="293" y="186"/>
                  </a:lnTo>
                  <a:lnTo>
                    <a:pt x="294" y="186"/>
                  </a:lnTo>
                  <a:lnTo>
                    <a:pt x="297" y="186"/>
                  </a:lnTo>
                  <a:lnTo>
                    <a:pt x="307" y="186"/>
                  </a:lnTo>
                  <a:lnTo>
                    <a:pt x="312" y="188"/>
                  </a:lnTo>
                  <a:lnTo>
                    <a:pt x="313" y="188"/>
                  </a:lnTo>
                  <a:lnTo>
                    <a:pt x="314" y="188"/>
                  </a:lnTo>
                  <a:lnTo>
                    <a:pt x="316" y="189"/>
                  </a:lnTo>
                  <a:lnTo>
                    <a:pt x="319" y="189"/>
                  </a:lnTo>
                  <a:lnTo>
                    <a:pt x="324" y="185"/>
                  </a:lnTo>
                  <a:lnTo>
                    <a:pt x="324" y="184"/>
                  </a:lnTo>
                  <a:lnTo>
                    <a:pt x="327" y="185"/>
                  </a:lnTo>
                  <a:lnTo>
                    <a:pt x="329" y="185"/>
                  </a:lnTo>
                  <a:lnTo>
                    <a:pt x="332" y="185"/>
                  </a:lnTo>
                  <a:lnTo>
                    <a:pt x="333" y="184"/>
                  </a:lnTo>
                  <a:lnTo>
                    <a:pt x="334" y="184"/>
                  </a:lnTo>
                  <a:lnTo>
                    <a:pt x="336" y="182"/>
                  </a:lnTo>
                  <a:lnTo>
                    <a:pt x="336" y="184"/>
                  </a:lnTo>
                  <a:lnTo>
                    <a:pt x="339" y="185"/>
                  </a:lnTo>
                  <a:lnTo>
                    <a:pt x="343" y="186"/>
                  </a:lnTo>
                  <a:lnTo>
                    <a:pt x="345" y="186"/>
                  </a:lnTo>
                  <a:lnTo>
                    <a:pt x="345" y="188"/>
                  </a:lnTo>
                  <a:lnTo>
                    <a:pt x="346" y="188"/>
                  </a:lnTo>
                  <a:lnTo>
                    <a:pt x="346" y="186"/>
                  </a:lnTo>
                  <a:lnTo>
                    <a:pt x="345" y="184"/>
                  </a:lnTo>
                  <a:lnTo>
                    <a:pt x="343" y="181"/>
                  </a:lnTo>
                  <a:lnTo>
                    <a:pt x="343" y="175"/>
                  </a:lnTo>
                  <a:lnTo>
                    <a:pt x="345" y="175"/>
                  </a:lnTo>
                  <a:lnTo>
                    <a:pt x="350" y="172"/>
                  </a:lnTo>
                  <a:lnTo>
                    <a:pt x="355" y="168"/>
                  </a:lnTo>
                  <a:lnTo>
                    <a:pt x="359" y="166"/>
                  </a:lnTo>
                  <a:lnTo>
                    <a:pt x="359" y="165"/>
                  </a:lnTo>
                  <a:lnTo>
                    <a:pt x="360" y="162"/>
                  </a:lnTo>
                  <a:lnTo>
                    <a:pt x="360" y="161"/>
                  </a:lnTo>
                  <a:lnTo>
                    <a:pt x="362" y="161"/>
                  </a:lnTo>
                  <a:lnTo>
                    <a:pt x="366" y="162"/>
                  </a:lnTo>
                  <a:lnTo>
                    <a:pt x="369" y="162"/>
                  </a:lnTo>
                  <a:lnTo>
                    <a:pt x="370" y="164"/>
                  </a:lnTo>
                  <a:lnTo>
                    <a:pt x="372" y="162"/>
                  </a:lnTo>
                  <a:lnTo>
                    <a:pt x="373" y="153"/>
                  </a:lnTo>
                  <a:lnTo>
                    <a:pt x="370" y="151"/>
                  </a:lnTo>
                  <a:lnTo>
                    <a:pt x="370" y="143"/>
                  </a:lnTo>
                  <a:lnTo>
                    <a:pt x="370" y="131"/>
                  </a:lnTo>
                  <a:lnTo>
                    <a:pt x="372" y="131"/>
                  </a:lnTo>
                  <a:lnTo>
                    <a:pt x="373" y="131"/>
                  </a:lnTo>
                  <a:lnTo>
                    <a:pt x="375" y="131"/>
                  </a:lnTo>
                  <a:lnTo>
                    <a:pt x="378" y="131"/>
                  </a:lnTo>
                  <a:lnTo>
                    <a:pt x="379" y="129"/>
                  </a:lnTo>
                  <a:lnTo>
                    <a:pt x="382" y="128"/>
                  </a:lnTo>
                  <a:lnTo>
                    <a:pt x="383" y="128"/>
                  </a:lnTo>
                  <a:lnTo>
                    <a:pt x="385" y="123"/>
                  </a:lnTo>
                  <a:lnTo>
                    <a:pt x="385" y="121"/>
                  </a:lnTo>
                  <a:lnTo>
                    <a:pt x="383" y="116"/>
                  </a:lnTo>
                  <a:lnTo>
                    <a:pt x="383" y="115"/>
                  </a:lnTo>
                  <a:lnTo>
                    <a:pt x="382" y="115"/>
                  </a:lnTo>
                  <a:lnTo>
                    <a:pt x="380" y="113"/>
                  </a:lnTo>
                  <a:lnTo>
                    <a:pt x="379" y="115"/>
                  </a:lnTo>
                  <a:lnTo>
                    <a:pt x="375" y="112"/>
                  </a:lnTo>
                  <a:lnTo>
                    <a:pt x="373" y="112"/>
                  </a:lnTo>
                  <a:lnTo>
                    <a:pt x="372" y="110"/>
                  </a:lnTo>
                  <a:lnTo>
                    <a:pt x="370" y="110"/>
                  </a:lnTo>
                  <a:lnTo>
                    <a:pt x="372" y="109"/>
                  </a:lnTo>
                  <a:lnTo>
                    <a:pt x="378" y="103"/>
                  </a:lnTo>
                  <a:lnTo>
                    <a:pt x="380" y="103"/>
                  </a:lnTo>
                  <a:lnTo>
                    <a:pt x="382" y="103"/>
                  </a:lnTo>
                  <a:lnTo>
                    <a:pt x="386" y="106"/>
                  </a:lnTo>
                  <a:lnTo>
                    <a:pt x="386" y="108"/>
                  </a:lnTo>
                  <a:lnTo>
                    <a:pt x="386" y="109"/>
                  </a:lnTo>
                  <a:lnTo>
                    <a:pt x="388" y="110"/>
                  </a:lnTo>
                  <a:lnTo>
                    <a:pt x="392" y="110"/>
                  </a:lnTo>
                  <a:lnTo>
                    <a:pt x="399" y="110"/>
                  </a:lnTo>
                  <a:lnTo>
                    <a:pt x="403" y="109"/>
                  </a:lnTo>
                  <a:lnTo>
                    <a:pt x="405" y="108"/>
                  </a:lnTo>
                  <a:lnTo>
                    <a:pt x="405" y="105"/>
                  </a:lnTo>
                  <a:lnTo>
                    <a:pt x="405" y="100"/>
                  </a:lnTo>
                  <a:lnTo>
                    <a:pt x="405" y="98"/>
                  </a:lnTo>
                  <a:lnTo>
                    <a:pt x="405" y="96"/>
                  </a:lnTo>
                  <a:lnTo>
                    <a:pt x="408" y="89"/>
                  </a:lnTo>
                  <a:lnTo>
                    <a:pt x="411" y="86"/>
                  </a:lnTo>
                  <a:lnTo>
                    <a:pt x="411" y="85"/>
                  </a:lnTo>
                  <a:lnTo>
                    <a:pt x="406" y="75"/>
                  </a:lnTo>
                  <a:lnTo>
                    <a:pt x="400" y="72"/>
                  </a:lnTo>
                  <a:close/>
                </a:path>
              </a:pathLst>
            </a:custGeom>
            <a:solidFill>
              <a:srgbClr val="0A4594"/>
            </a:solidFill>
            <a:ln w="12700">
              <a:solidFill>
                <a:srgbClr val="1572EF"/>
              </a:solidFill>
              <a:round/>
              <a:headEnd/>
              <a:tailEnd/>
            </a:ln>
          </p:spPr>
          <p:txBody>
            <a:bodyPr/>
            <a:lstStyle/>
            <a:p>
              <a:endParaRPr lang="hr-HR"/>
            </a:p>
          </p:txBody>
        </p:sp>
        <p:sp>
          <p:nvSpPr>
            <p:cNvPr id="12" name="Freeform 97"/>
            <p:cNvSpPr>
              <a:spLocks/>
            </p:cNvSpPr>
            <p:nvPr/>
          </p:nvSpPr>
          <p:spPr bwMode="auto">
            <a:xfrm>
              <a:off x="1866" y="2172"/>
              <a:ext cx="929" cy="501"/>
            </a:xfrm>
            <a:custGeom>
              <a:avLst/>
              <a:gdLst>
                <a:gd name="T0" fmla="*/ 268 w 295"/>
                <a:gd name="T1" fmla="*/ 30 h 146"/>
                <a:gd name="T2" fmla="*/ 266 w 295"/>
                <a:gd name="T3" fmla="*/ 24 h 146"/>
                <a:gd name="T4" fmla="*/ 255 w 295"/>
                <a:gd name="T5" fmla="*/ 17 h 146"/>
                <a:gd name="T6" fmla="*/ 239 w 295"/>
                <a:gd name="T7" fmla="*/ 13 h 146"/>
                <a:gd name="T8" fmla="*/ 232 w 295"/>
                <a:gd name="T9" fmla="*/ 13 h 146"/>
                <a:gd name="T10" fmla="*/ 218 w 295"/>
                <a:gd name="T11" fmla="*/ 14 h 146"/>
                <a:gd name="T12" fmla="*/ 213 w 295"/>
                <a:gd name="T13" fmla="*/ 23 h 146"/>
                <a:gd name="T14" fmla="*/ 200 w 295"/>
                <a:gd name="T15" fmla="*/ 18 h 146"/>
                <a:gd name="T16" fmla="*/ 199 w 295"/>
                <a:gd name="T17" fmla="*/ 14 h 146"/>
                <a:gd name="T18" fmla="*/ 186 w 295"/>
                <a:gd name="T19" fmla="*/ 15 h 146"/>
                <a:gd name="T20" fmla="*/ 172 w 295"/>
                <a:gd name="T21" fmla="*/ 23 h 146"/>
                <a:gd name="T22" fmla="*/ 167 w 295"/>
                <a:gd name="T23" fmla="*/ 33 h 146"/>
                <a:gd name="T24" fmla="*/ 165 w 295"/>
                <a:gd name="T25" fmla="*/ 33 h 146"/>
                <a:gd name="T26" fmla="*/ 152 w 295"/>
                <a:gd name="T27" fmla="*/ 31 h 146"/>
                <a:gd name="T28" fmla="*/ 150 w 295"/>
                <a:gd name="T29" fmla="*/ 30 h 146"/>
                <a:gd name="T30" fmla="*/ 153 w 295"/>
                <a:gd name="T31" fmla="*/ 18 h 146"/>
                <a:gd name="T32" fmla="*/ 144 w 295"/>
                <a:gd name="T33" fmla="*/ 15 h 146"/>
                <a:gd name="T34" fmla="*/ 139 w 295"/>
                <a:gd name="T35" fmla="*/ 4 h 146"/>
                <a:gd name="T36" fmla="*/ 124 w 295"/>
                <a:gd name="T37" fmla="*/ 5 h 146"/>
                <a:gd name="T38" fmla="*/ 122 w 295"/>
                <a:gd name="T39" fmla="*/ 14 h 146"/>
                <a:gd name="T40" fmla="*/ 110 w 295"/>
                <a:gd name="T41" fmla="*/ 15 h 146"/>
                <a:gd name="T42" fmla="*/ 110 w 295"/>
                <a:gd name="T43" fmla="*/ 7 h 146"/>
                <a:gd name="T44" fmla="*/ 97 w 295"/>
                <a:gd name="T45" fmla="*/ 5 h 146"/>
                <a:gd name="T46" fmla="*/ 81 w 295"/>
                <a:gd name="T47" fmla="*/ 20 h 146"/>
                <a:gd name="T48" fmla="*/ 71 w 295"/>
                <a:gd name="T49" fmla="*/ 40 h 146"/>
                <a:gd name="T50" fmla="*/ 51 w 295"/>
                <a:gd name="T51" fmla="*/ 50 h 146"/>
                <a:gd name="T52" fmla="*/ 28 w 295"/>
                <a:gd name="T53" fmla="*/ 64 h 146"/>
                <a:gd name="T54" fmla="*/ 18 w 295"/>
                <a:gd name="T55" fmla="*/ 56 h 146"/>
                <a:gd name="T56" fmla="*/ 7 w 295"/>
                <a:gd name="T57" fmla="*/ 64 h 146"/>
                <a:gd name="T58" fmla="*/ 2 w 295"/>
                <a:gd name="T59" fmla="*/ 81 h 146"/>
                <a:gd name="T60" fmla="*/ 2 w 295"/>
                <a:gd name="T61" fmla="*/ 109 h 146"/>
                <a:gd name="T62" fmla="*/ 18 w 295"/>
                <a:gd name="T63" fmla="*/ 122 h 146"/>
                <a:gd name="T64" fmla="*/ 23 w 295"/>
                <a:gd name="T65" fmla="*/ 125 h 146"/>
                <a:gd name="T66" fmla="*/ 28 w 295"/>
                <a:gd name="T67" fmla="*/ 133 h 146"/>
                <a:gd name="T68" fmla="*/ 47 w 295"/>
                <a:gd name="T69" fmla="*/ 145 h 146"/>
                <a:gd name="T70" fmla="*/ 56 w 295"/>
                <a:gd name="T71" fmla="*/ 143 h 146"/>
                <a:gd name="T72" fmla="*/ 73 w 295"/>
                <a:gd name="T73" fmla="*/ 146 h 146"/>
                <a:gd name="T74" fmla="*/ 80 w 295"/>
                <a:gd name="T75" fmla="*/ 143 h 146"/>
                <a:gd name="T76" fmla="*/ 93 w 295"/>
                <a:gd name="T77" fmla="*/ 145 h 146"/>
                <a:gd name="T78" fmla="*/ 101 w 295"/>
                <a:gd name="T79" fmla="*/ 140 h 146"/>
                <a:gd name="T80" fmla="*/ 111 w 295"/>
                <a:gd name="T81" fmla="*/ 120 h 146"/>
                <a:gd name="T82" fmla="*/ 123 w 295"/>
                <a:gd name="T83" fmla="*/ 120 h 146"/>
                <a:gd name="T84" fmla="*/ 132 w 295"/>
                <a:gd name="T85" fmla="*/ 119 h 146"/>
                <a:gd name="T86" fmla="*/ 137 w 295"/>
                <a:gd name="T87" fmla="*/ 110 h 146"/>
                <a:gd name="T88" fmla="*/ 144 w 295"/>
                <a:gd name="T89" fmla="*/ 107 h 146"/>
                <a:gd name="T90" fmla="*/ 157 w 295"/>
                <a:gd name="T91" fmla="*/ 114 h 146"/>
                <a:gd name="T92" fmla="*/ 170 w 295"/>
                <a:gd name="T93" fmla="*/ 109 h 146"/>
                <a:gd name="T94" fmla="*/ 182 w 295"/>
                <a:gd name="T95" fmla="*/ 102 h 146"/>
                <a:gd name="T96" fmla="*/ 186 w 295"/>
                <a:gd name="T97" fmla="*/ 92 h 146"/>
                <a:gd name="T98" fmla="*/ 200 w 295"/>
                <a:gd name="T99" fmla="*/ 81 h 146"/>
                <a:gd name="T100" fmla="*/ 208 w 295"/>
                <a:gd name="T101" fmla="*/ 81 h 146"/>
                <a:gd name="T102" fmla="*/ 223 w 295"/>
                <a:gd name="T103" fmla="*/ 84 h 146"/>
                <a:gd name="T104" fmla="*/ 238 w 295"/>
                <a:gd name="T105" fmla="*/ 80 h 146"/>
                <a:gd name="T106" fmla="*/ 248 w 295"/>
                <a:gd name="T107" fmla="*/ 87 h 146"/>
                <a:gd name="T108" fmla="*/ 253 w 295"/>
                <a:gd name="T109" fmla="*/ 97 h 146"/>
                <a:gd name="T110" fmla="*/ 261 w 295"/>
                <a:gd name="T111" fmla="*/ 96 h 146"/>
                <a:gd name="T112" fmla="*/ 272 w 295"/>
                <a:gd name="T113" fmla="*/ 94 h 146"/>
                <a:gd name="T114" fmla="*/ 276 w 295"/>
                <a:gd name="T115" fmla="*/ 92 h 146"/>
                <a:gd name="T116" fmla="*/ 276 w 295"/>
                <a:gd name="T117" fmla="*/ 79 h 146"/>
                <a:gd name="T118" fmla="*/ 285 w 295"/>
                <a:gd name="T119" fmla="*/ 69 h 146"/>
                <a:gd name="T120" fmla="*/ 295 w 295"/>
                <a:gd name="T121" fmla="*/ 43 h 14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295" h="146">
                  <a:moveTo>
                    <a:pt x="294" y="38"/>
                  </a:moveTo>
                  <a:lnTo>
                    <a:pt x="285" y="36"/>
                  </a:lnTo>
                  <a:lnTo>
                    <a:pt x="278" y="33"/>
                  </a:lnTo>
                  <a:lnTo>
                    <a:pt x="269" y="30"/>
                  </a:lnTo>
                  <a:lnTo>
                    <a:pt x="268" y="30"/>
                  </a:lnTo>
                  <a:lnTo>
                    <a:pt x="266" y="28"/>
                  </a:lnTo>
                  <a:lnTo>
                    <a:pt x="266" y="27"/>
                  </a:lnTo>
                  <a:lnTo>
                    <a:pt x="266" y="24"/>
                  </a:lnTo>
                  <a:lnTo>
                    <a:pt x="264" y="20"/>
                  </a:lnTo>
                  <a:lnTo>
                    <a:pt x="264" y="18"/>
                  </a:lnTo>
                  <a:lnTo>
                    <a:pt x="255" y="17"/>
                  </a:lnTo>
                  <a:lnTo>
                    <a:pt x="249" y="14"/>
                  </a:lnTo>
                  <a:lnTo>
                    <a:pt x="246" y="13"/>
                  </a:lnTo>
                  <a:lnTo>
                    <a:pt x="245" y="13"/>
                  </a:lnTo>
                  <a:lnTo>
                    <a:pt x="242" y="13"/>
                  </a:lnTo>
                  <a:lnTo>
                    <a:pt x="239" y="13"/>
                  </a:lnTo>
                  <a:lnTo>
                    <a:pt x="239" y="14"/>
                  </a:lnTo>
                  <a:lnTo>
                    <a:pt x="238" y="14"/>
                  </a:lnTo>
                  <a:lnTo>
                    <a:pt x="236" y="14"/>
                  </a:lnTo>
                  <a:lnTo>
                    <a:pt x="232" y="13"/>
                  </a:lnTo>
                  <a:lnTo>
                    <a:pt x="231" y="11"/>
                  </a:lnTo>
                  <a:lnTo>
                    <a:pt x="229" y="11"/>
                  </a:lnTo>
                  <a:lnTo>
                    <a:pt x="228" y="11"/>
                  </a:lnTo>
                  <a:lnTo>
                    <a:pt x="219" y="14"/>
                  </a:lnTo>
                  <a:lnTo>
                    <a:pt x="218" y="14"/>
                  </a:lnTo>
                  <a:lnTo>
                    <a:pt x="218" y="15"/>
                  </a:lnTo>
                  <a:lnTo>
                    <a:pt x="216" y="15"/>
                  </a:lnTo>
                  <a:lnTo>
                    <a:pt x="216" y="18"/>
                  </a:lnTo>
                  <a:lnTo>
                    <a:pt x="213" y="23"/>
                  </a:lnTo>
                  <a:lnTo>
                    <a:pt x="212" y="24"/>
                  </a:lnTo>
                  <a:lnTo>
                    <a:pt x="209" y="24"/>
                  </a:lnTo>
                  <a:lnTo>
                    <a:pt x="205" y="21"/>
                  </a:lnTo>
                  <a:lnTo>
                    <a:pt x="202" y="18"/>
                  </a:lnTo>
                  <a:lnTo>
                    <a:pt x="200" y="18"/>
                  </a:lnTo>
                  <a:lnTo>
                    <a:pt x="200" y="17"/>
                  </a:lnTo>
                  <a:lnTo>
                    <a:pt x="200" y="15"/>
                  </a:lnTo>
                  <a:lnTo>
                    <a:pt x="199" y="14"/>
                  </a:lnTo>
                  <a:lnTo>
                    <a:pt x="195" y="15"/>
                  </a:lnTo>
                  <a:lnTo>
                    <a:pt x="189" y="17"/>
                  </a:lnTo>
                  <a:lnTo>
                    <a:pt x="187" y="15"/>
                  </a:lnTo>
                  <a:lnTo>
                    <a:pt x="186" y="15"/>
                  </a:lnTo>
                  <a:lnTo>
                    <a:pt x="182" y="17"/>
                  </a:lnTo>
                  <a:lnTo>
                    <a:pt x="179" y="17"/>
                  </a:lnTo>
                  <a:lnTo>
                    <a:pt x="173" y="21"/>
                  </a:lnTo>
                  <a:lnTo>
                    <a:pt x="172" y="23"/>
                  </a:lnTo>
                  <a:lnTo>
                    <a:pt x="170" y="23"/>
                  </a:lnTo>
                  <a:lnTo>
                    <a:pt x="170" y="24"/>
                  </a:lnTo>
                  <a:lnTo>
                    <a:pt x="167" y="28"/>
                  </a:lnTo>
                  <a:lnTo>
                    <a:pt x="167" y="30"/>
                  </a:lnTo>
                  <a:lnTo>
                    <a:pt x="167" y="33"/>
                  </a:lnTo>
                  <a:lnTo>
                    <a:pt x="167" y="34"/>
                  </a:lnTo>
                  <a:lnTo>
                    <a:pt x="166" y="34"/>
                  </a:lnTo>
                  <a:lnTo>
                    <a:pt x="166" y="33"/>
                  </a:lnTo>
                  <a:lnTo>
                    <a:pt x="165" y="33"/>
                  </a:lnTo>
                  <a:lnTo>
                    <a:pt x="163" y="31"/>
                  </a:lnTo>
                  <a:lnTo>
                    <a:pt x="156" y="31"/>
                  </a:lnTo>
                  <a:lnTo>
                    <a:pt x="155" y="33"/>
                  </a:lnTo>
                  <a:lnTo>
                    <a:pt x="152" y="31"/>
                  </a:lnTo>
                  <a:lnTo>
                    <a:pt x="150" y="31"/>
                  </a:lnTo>
                  <a:lnTo>
                    <a:pt x="150" y="30"/>
                  </a:lnTo>
                  <a:lnTo>
                    <a:pt x="152" y="28"/>
                  </a:lnTo>
                  <a:lnTo>
                    <a:pt x="153" y="26"/>
                  </a:lnTo>
                  <a:lnTo>
                    <a:pt x="155" y="26"/>
                  </a:lnTo>
                  <a:lnTo>
                    <a:pt x="153" y="18"/>
                  </a:lnTo>
                  <a:lnTo>
                    <a:pt x="152" y="15"/>
                  </a:lnTo>
                  <a:lnTo>
                    <a:pt x="147" y="17"/>
                  </a:lnTo>
                  <a:lnTo>
                    <a:pt x="144" y="15"/>
                  </a:lnTo>
                  <a:lnTo>
                    <a:pt x="142" y="11"/>
                  </a:lnTo>
                  <a:lnTo>
                    <a:pt x="139" y="7"/>
                  </a:lnTo>
                  <a:lnTo>
                    <a:pt x="139" y="5"/>
                  </a:lnTo>
                  <a:lnTo>
                    <a:pt x="139" y="4"/>
                  </a:lnTo>
                  <a:lnTo>
                    <a:pt x="139" y="3"/>
                  </a:lnTo>
                  <a:lnTo>
                    <a:pt x="137" y="3"/>
                  </a:lnTo>
                  <a:lnTo>
                    <a:pt x="136" y="0"/>
                  </a:lnTo>
                  <a:lnTo>
                    <a:pt x="134" y="0"/>
                  </a:lnTo>
                  <a:lnTo>
                    <a:pt x="124" y="5"/>
                  </a:lnTo>
                  <a:lnTo>
                    <a:pt x="124" y="7"/>
                  </a:lnTo>
                  <a:lnTo>
                    <a:pt x="123" y="7"/>
                  </a:lnTo>
                  <a:lnTo>
                    <a:pt x="122" y="13"/>
                  </a:lnTo>
                  <a:lnTo>
                    <a:pt x="122" y="14"/>
                  </a:lnTo>
                  <a:lnTo>
                    <a:pt x="122" y="15"/>
                  </a:lnTo>
                  <a:lnTo>
                    <a:pt x="120" y="15"/>
                  </a:lnTo>
                  <a:lnTo>
                    <a:pt x="113" y="17"/>
                  </a:lnTo>
                  <a:lnTo>
                    <a:pt x="111" y="15"/>
                  </a:lnTo>
                  <a:lnTo>
                    <a:pt x="110" y="15"/>
                  </a:lnTo>
                  <a:lnTo>
                    <a:pt x="110" y="10"/>
                  </a:lnTo>
                  <a:lnTo>
                    <a:pt x="110" y="8"/>
                  </a:lnTo>
                  <a:lnTo>
                    <a:pt x="110" y="7"/>
                  </a:lnTo>
                  <a:lnTo>
                    <a:pt x="109" y="7"/>
                  </a:lnTo>
                  <a:lnTo>
                    <a:pt x="104" y="7"/>
                  </a:lnTo>
                  <a:lnTo>
                    <a:pt x="97" y="5"/>
                  </a:lnTo>
                  <a:lnTo>
                    <a:pt x="93" y="7"/>
                  </a:lnTo>
                  <a:lnTo>
                    <a:pt x="90" y="11"/>
                  </a:lnTo>
                  <a:lnTo>
                    <a:pt x="89" y="15"/>
                  </a:lnTo>
                  <a:lnTo>
                    <a:pt x="86" y="18"/>
                  </a:lnTo>
                  <a:lnTo>
                    <a:pt x="81" y="20"/>
                  </a:lnTo>
                  <a:lnTo>
                    <a:pt x="77" y="23"/>
                  </a:lnTo>
                  <a:lnTo>
                    <a:pt x="74" y="26"/>
                  </a:lnTo>
                  <a:lnTo>
                    <a:pt x="73" y="30"/>
                  </a:lnTo>
                  <a:lnTo>
                    <a:pt x="71" y="36"/>
                  </a:lnTo>
                  <a:lnTo>
                    <a:pt x="71" y="40"/>
                  </a:lnTo>
                  <a:lnTo>
                    <a:pt x="68" y="44"/>
                  </a:lnTo>
                  <a:lnTo>
                    <a:pt x="64" y="46"/>
                  </a:lnTo>
                  <a:lnTo>
                    <a:pt x="60" y="46"/>
                  </a:lnTo>
                  <a:lnTo>
                    <a:pt x="54" y="47"/>
                  </a:lnTo>
                  <a:lnTo>
                    <a:pt x="51" y="50"/>
                  </a:lnTo>
                  <a:lnTo>
                    <a:pt x="48" y="54"/>
                  </a:lnTo>
                  <a:lnTo>
                    <a:pt x="45" y="57"/>
                  </a:lnTo>
                  <a:lnTo>
                    <a:pt x="38" y="63"/>
                  </a:lnTo>
                  <a:lnTo>
                    <a:pt x="34" y="64"/>
                  </a:lnTo>
                  <a:lnTo>
                    <a:pt x="28" y="64"/>
                  </a:lnTo>
                  <a:lnTo>
                    <a:pt x="25" y="61"/>
                  </a:lnTo>
                  <a:lnTo>
                    <a:pt x="23" y="60"/>
                  </a:lnTo>
                  <a:lnTo>
                    <a:pt x="23" y="57"/>
                  </a:lnTo>
                  <a:lnTo>
                    <a:pt x="20" y="56"/>
                  </a:lnTo>
                  <a:lnTo>
                    <a:pt x="18" y="56"/>
                  </a:lnTo>
                  <a:lnTo>
                    <a:pt x="15" y="56"/>
                  </a:lnTo>
                  <a:lnTo>
                    <a:pt x="10" y="61"/>
                  </a:lnTo>
                  <a:lnTo>
                    <a:pt x="8" y="63"/>
                  </a:lnTo>
                  <a:lnTo>
                    <a:pt x="7" y="64"/>
                  </a:lnTo>
                  <a:lnTo>
                    <a:pt x="7" y="67"/>
                  </a:lnTo>
                  <a:lnTo>
                    <a:pt x="5" y="70"/>
                  </a:lnTo>
                  <a:lnTo>
                    <a:pt x="2" y="74"/>
                  </a:lnTo>
                  <a:lnTo>
                    <a:pt x="2" y="81"/>
                  </a:lnTo>
                  <a:lnTo>
                    <a:pt x="0" y="96"/>
                  </a:lnTo>
                  <a:lnTo>
                    <a:pt x="1" y="102"/>
                  </a:lnTo>
                  <a:lnTo>
                    <a:pt x="2" y="106"/>
                  </a:lnTo>
                  <a:lnTo>
                    <a:pt x="2" y="107"/>
                  </a:lnTo>
                  <a:lnTo>
                    <a:pt x="2" y="109"/>
                  </a:lnTo>
                  <a:lnTo>
                    <a:pt x="8" y="112"/>
                  </a:lnTo>
                  <a:lnTo>
                    <a:pt x="13" y="122"/>
                  </a:lnTo>
                  <a:lnTo>
                    <a:pt x="18" y="122"/>
                  </a:lnTo>
                  <a:lnTo>
                    <a:pt x="18" y="123"/>
                  </a:lnTo>
                  <a:lnTo>
                    <a:pt x="21" y="123"/>
                  </a:lnTo>
                  <a:lnTo>
                    <a:pt x="23" y="123"/>
                  </a:lnTo>
                  <a:lnTo>
                    <a:pt x="23" y="125"/>
                  </a:lnTo>
                  <a:lnTo>
                    <a:pt x="25" y="127"/>
                  </a:lnTo>
                  <a:lnTo>
                    <a:pt x="27" y="129"/>
                  </a:lnTo>
                  <a:lnTo>
                    <a:pt x="27" y="132"/>
                  </a:lnTo>
                  <a:lnTo>
                    <a:pt x="28" y="132"/>
                  </a:lnTo>
                  <a:lnTo>
                    <a:pt x="28" y="133"/>
                  </a:lnTo>
                  <a:lnTo>
                    <a:pt x="30" y="133"/>
                  </a:lnTo>
                  <a:lnTo>
                    <a:pt x="41" y="142"/>
                  </a:lnTo>
                  <a:lnTo>
                    <a:pt x="41" y="143"/>
                  </a:lnTo>
                  <a:lnTo>
                    <a:pt x="45" y="145"/>
                  </a:lnTo>
                  <a:lnTo>
                    <a:pt x="47" y="145"/>
                  </a:lnTo>
                  <a:lnTo>
                    <a:pt x="51" y="145"/>
                  </a:lnTo>
                  <a:lnTo>
                    <a:pt x="53" y="145"/>
                  </a:lnTo>
                  <a:lnTo>
                    <a:pt x="54" y="143"/>
                  </a:lnTo>
                  <a:lnTo>
                    <a:pt x="56" y="143"/>
                  </a:lnTo>
                  <a:lnTo>
                    <a:pt x="61" y="145"/>
                  </a:lnTo>
                  <a:lnTo>
                    <a:pt x="64" y="145"/>
                  </a:lnTo>
                  <a:lnTo>
                    <a:pt x="66" y="145"/>
                  </a:lnTo>
                  <a:lnTo>
                    <a:pt x="73" y="146"/>
                  </a:lnTo>
                  <a:lnTo>
                    <a:pt x="74" y="146"/>
                  </a:lnTo>
                  <a:lnTo>
                    <a:pt x="77" y="145"/>
                  </a:lnTo>
                  <a:lnTo>
                    <a:pt x="78" y="145"/>
                  </a:lnTo>
                  <a:lnTo>
                    <a:pt x="80" y="143"/>
                  </a:lnTo>
                  <a:lnTo>
                    <a:pt x="86" y="145"/>
                  </a:lnTo>
                  <a:lnTo>
                    <a:pt x="89" y="145"/>
                  </a:lnTo>
                  <a:lnTo>
                    <a:pt x="91" y="145"/>
                  </a:lnTo>
                  <a:lnTo>
                    <a:pt x="93" y="145"/>
                  </a:lnTo>
                  <a:lnTo>
                    <a:pt x="94" y="142"/>
                  </a:lnTo>
                  <a:lnTo>
                    <a:pt x="96" y="142"/>
                  </a:lnTo>
                  <a:lnTo>
                    <a:pt x="96" y="140"/>
                  </a:lnTo>
                  <a:lnTo>
                    <a:pt x="101" y="140"/>
                  </a:lnTo>
                  <a:lnTo>
                    <a:pt x="99" y="136"/>
                  </a:lnTo>
                  <a:lnTo>
                    <a:pt x="99" y="126"/>
                  </a:lnTo>
                  <a:lnTo>
                    <a:pt x="101" y="123"/>
                  </a:lnTo>
                  <a:lnTo>
                    <a:pt x="110" y="120"/>
                  </a:lnTo>
                  <a:lnTo>
                    <a:pt x="111" y="120"/>
                  </a:lnTo>
                  <a:lnTo>
                    <a:pt x="116" y="122"/>
                  </a:lnTo>
                  <a:lnTo>
                    <a:pt x="123" y="122"/>
                  </a:lnTo>
                  <a:lnTo>
                    <a:pt x="123" y="120"/>
                  </a:lnTo>
                  <a:lnTo>
                    <a:pt x="124" y="120"/>
                  </a:lnTo>
                  <a:lnTo>
                    <a:pt x="129" y="119"/>
                  </a:lnTo>
                  <a:lnTo>
                    <a:pt x="130" y="119"/>
                  </a:lnTo>
                  <a:lnTo>
                    <a:pt x="132" y="119"/>
                  </a:lnTo>
                  <a:lnTo>
                    <a:pt x="134" y="119"/>
                  </a:lnTo>
                  <a:lnTo>
                    <a:pt x="136" y="119"/>
                  </a:lnTo>
                  <a:lnTo>
                    <a:pt x="136" y="114"/>
                  </a:lnTo>
                  <a:lnTo>
                    <a:pt x="137" y="110"/>
                  </a:lnTo>
                  <a:lnTo>
                    <a:pt x="137" y="109"/>
                  </a:lnTo>
                  <a:lnTo>
                    <a:pt x="139" y="109"/>
                  </a:lnTo>
                  <a:lnTo>
                    <a:pt x="143" y="107"/>
                  </a:lnTo>
                  <a:lnTo>
                    <a:pt x="144" y="107"/>
                  </a:lnTo>
                  <a:lnTo>
                    <a:pt x="150" y="110"/>
                  </a:lnTo>
                  <a:lnTo>
                    <a:pt x="152" y="110"/>
                  </a:lnTo>
                  <a:lnTo>
                    <a:pt x="152" y="112"/>
                  </a:lnTo>
                  <a:lnTo>
                    <a:pt x="157" y="114"/>
                  </a:lnTo>
                  <a:lnTo>
                    <a:pt x="162" y="114"/>
                  </a:lnTo>
                  <a:lnTo>
                    <a:pt x="166" y="113"/>
                  </a:lnTo>
                  <a:lnTo>
                    <a:pt x="169" y="109"/>
                  </a:lnTo>
                  <a:lnTo>
                    <a:pt x="170" y="109"/>
                  </a:lnTo>
                  <a:lnTo>
                    <a:pt x="177" y="106"/>
                  </a:lnTo>
                  <a:lnTo>
                    <a:pt x="179" y="106"/>
                  </a:lnTo>
                  <a:lnTo>
                    <a:pt x="180" y="104"/>
                  </a:lnTo>
                  <a:lnTo>
                    <a:pt x="182" y="103"/>
                  </a:lnTo>
                  <a:lnTo>
                    <a:pt x="182" y="102"/>
                  </a:lnTo>
                  <a:lnTo>
                    <a:pt x="183" y="97"/>
                  </a:lnTo>
                  <a:lnTo>
                    <a:pt x="185" y="94"/>
                  </a:lnTo>
                  <a:lnTo>
                    <a:pt x="186" y="92"/>
                  </a:lnTo>
                  <a:lnTo>
                    <a:pt x="189" y="87"/>
                  </a:lnTo>
                  <a:lnTo>
                    <a:pt x="192" y="84"/>
                  </a:lnTo>
                  <a:lnTo>
                    <a:pt x="196" y="81"/>
                  </a:lnTo>
                  <a:lnTo>
                    <a:pt x="198" y="81"/>
                  </a:lnTo>
                  <a:lnTo>
                    <a:pt x="200" y="81"/>
                  </a:lnTo>
                  <a:lnTo>
                    <a:pt x="205" y="80"/>
                  </a:lnTo>
                  <a:lnTo>
                    <a:pt x="206" y="81"/>
                  </a:lnTo>
                  <a:lnTo>
                    <a:pt x="208" y="81"/>
                  </a:lnTo>
                  <a:lnTo>
                    <a:pt x="208" y="83"/>
                  </a:lnTo>
                  <a:lnTo>
                    <a:pt x="212" y="84"/>
                  </a:lnTo>
                  <a:lnTo>
                    <a:pt x="213" y="84"/>
                  </a:lnTo>
                  <a:lnTo>
                    <a:pt x="220" y="86"/>
                  </a:lnTo>
                  <a:lnTo>
                    <a:pt x="223" y="84"/>
                  </a:lnTo>
                  <a:lnTo>
                    <a:pt x="228" y="84"/>
                  </a:lnTo>
                  <a:lnTo>
                    <a:pt x="231" y="83"/>
                  </a:lnTo>
                  <a:lnTo>
                    <a:pt x="232" y="83"/>
                  </a:lnTo>
                  <a:lnTo>
                    <a:pt x="238" y="80"/>
                  </a:lnTo>
                  <a:lnTo>
                    <a:pt x="239" y="80"/>
                  </a:lnTo>
                  <a:lnTo>
                    <a:pt x="242" y="83"/>
                  </a:lnTo>
                  <a:lnTo>
                    <a:pt x="248" y="86"/>
                  </a:lnTo>
                  <a:lnTo>
                    <a:pt x="248" y="87"/>
                  </a:lnTo>
                  <a:lnTo>
                    <a:pt x="248" y="89"/>
                  </a:lnTo>
                  <a:lnTo>
                    <a:pt x="248" y="90"/>
                  </a:lnTo>
                  <a:lnTo>
                    <a:pt x="252" y="97"/>
                  </a:lnTo>
                  <a:lnTo>
                    <a:pt x="253" y="97"/>
                  </a:lnTo>
                  <a:lnTo>
                    <a:pt x="256" y="99"/>
                  </a:lnTo>
                  <a:lnTo>
                    <a:pt x="259" y="97"/>
                  </a:lnTo>
                  <a:lnTo>
                    <a:pt x="259" y="96"/>
                  </a:lnTo>
                  <a:lnTo>
                    <a:pt x="261" y="96"/>
                  </a:lnTo>
                  <a:lnTo>
                    <a:pt x="265" y="94"/>
                  </a:lnTo>
                  <a:lnTo>
                    <a:pt x="269" y="94"/>
                  </a:lnTo>
                  <a:lnTo>
                    <a:pt x="271" y="94"/>
                  </a:lnTo>
                  <a:lnTo>
                    <a:pt x="272" y="94"/>
                  </a:lnTo>
                  <a:lnTo>
                    <a:pt x="274" y="94"/>
                  </a:lnTo>
                  <a:lnTo>
                    <a:pt x="275" y="93"/>
                  </a:lnTo>
                  <a:lnTo>
                    <a:pt x="276" y="92"/>
                  </a:lnTo>
                  <a:lnTo>
                    <a:pt x="276" y="83"/>
                  </a:lnTo>
                  <a:lnTo>
                    <a:pt x="275" y="80"/>
                  </a:lnTo>
                  <a:lnTo>
                    <a:pt x="275" y="79"/>
                  </a:lnTo>
                  <a:lnTo>
                    <a:pt x="276" y="79"/>
                  </a:lnTo>
                  <a:lnTo>
                    <a:pt x="276" y="77"/>
                  </a:lnTo>
                  <a:lnTo>
                    <a:pt x="279" y="76"/>
                  </a:lnTo>
                  <a:lnTo>
                    <a:pt x="284" y="70"/>
                  </a:lnTo>
                  <a:lnTo>
                    <a:pt x="285" y="69"/>
                  </a:lnTo>
                  <a:lnTo>
                    <a:pt x="286" y="61"/>
                  </a:lnTo>
                  <a:lnTo>
                    <a:pt x="289" y="54"/>
                  </a:lnTo>
                  <a:lnTo>
                    <a:pt x="291" y="50"/>
                  </a:lnTo>
                  <a:lnTo>
                    <a:pt x="292" y="46"/>
                  </a:lnTo>
                  <a:lnTo>
                    <a:pt x="295" y="43"/>
                  </a:lnTo>
                  <a:lnTo>
                    <a:pt x="295" y="38"/>
                  </a:lnTo>
                  <a:lnTo>
                    <a:pt x="294" y="38"/>
                  </a:lnTo>
                  <a:close/>
                </a:path>
              </a:pathLst>
            </a:custGeom>
            <a:solidFill>
              <a:srgbClr val="0A4594"/>
            </a:solidFill>
            <a:ln w="12700">
              <a:solidFill>
                <a:srgbClr val="1572EF"/>
              </a:solidFill>
              <a:round/>
              <a:headEnd/>
              <a:tailEnd/>
            </a:ln>
          </p:spPr>
          <p:txBody>
            <a:bodyPr/>
            <a:lstStyle/>
            <a:p>
              <a:endParaRPr lang="hr-HR"/>
            </a:p>
          </p:txBody>
        </p:sp>
        <p:sp>
          <p:nvSpPr>
            <p:cNvPr id="13" name="Freeform 98"/>
            <p:cNvSpPr>
              <a:spLocks/>
            </p:cNvSpPr>
            <p:nvPr/>
          </p:nvSpPr>
          <p:spPr bwMode="auto">
            <a:xfrm>
              <a:off x="1444" y="3456"/>
              <a:ext cx="0" cy="7"/>
            </a:xfrm>
            <a:custGeom>
              <a:avLst/>
              <a:gdLst>
                <a:gd name="T0" fmla="*/ 2 h 2"/>
                <a:gd name="T1" fmla="*/ 0 h 2"/>
                <a:gd name="T2" fmla="*/ 2 h 2"/>
                <a:gd name="T3" fmla="*/ 0 60000 65536"/>
                <a:gd name="T4" fmla="*/ 0 60000 65536"/>
                <a:gd name="T5" fmla="*/ 0 60000 65536"/>
              </a:gdLst>
              <a:ahLst/>
              <a:cxnLst>
                <a:cxn ang="T3">
                  <a:pos x="0" y="T0"/>
                </a:cxn>
                <a:cxn ang="T4">
                  <a:pos x="0" y="T1"/>
                </a:cxn>
                <a:cxn ang="T5">
                  <a:pos x="0" y="T2"/>
                </a:cxn>
              </a:cxnLst>
              <a:rect l="0" t="0" r="r" b="b"/>
              <a:pathLst>
                <a:path h="2">
                  <a:moveTo>
                    <a:pt x="0" y="2"/>
                  </a:moveTo>
                  <a:lnTo>
                    <a:pt x="0" y="0"/>
                  </a:lnTo>
                  <a:lnTo>
                    <a:pt x="0" y="2"/>
                  </a:lnTo>
                  <a:close/>
                </a:path>
              </a:pathLst>
            </a:custGeom>
            <a:solidFill>
              <a:srgbClr val="0A4594"/>
            </a:solidFill>
            <a:ln w="12700">
              <a:solidFill>
                <a:srgbClr val="1572EF"/>
              </a:solidFill>
              <a:round/>
              <a:headEnd/>
              <a:tailEnd/>
            </a:ln>
          </p:spPr>
          <p:txBody>
            <a:bodyPr/>
            <a:lstStyle/>
            <a:p>
              <a:endParaRPr lang="hr-HR"/>
            </a:p>
          </p:txBody>
        </p:sp>
        <p:sp>
          <p:nvSpPr>
            <p:cNvPr id="14" name="Line 99"/>
            <p:cNvSpPr>
              <a:spLocks noChangeShapeType="1"/>
            </p:cNvSpPr>
            <p:nvPr/>
          </p:nvSpPr>
          <p:spPr bwMode="auto">
            <a:xfrm flipV="1">
              <a:off x="1444" y="3456"/>
              <a:ext cx="0" cy="7"/>
            </a:xfrm>
            <a:prstGeom prst="line">
              <a:avLst/>
            </a:prstGeom>
            <a:noFill/>
            <a:ln w="12700">
              <a:solidFill>
                <a:srgbClr val="1572EF"/>
              </a:solidFill>
              <a:round/>
              <a:headEnd/>
              <a:tailEnd/>
            </a:ln>
            <a:extLst>
              <a:ext uri="{909E8E84-426E-40DD-AFC4-6F175D3DCCD1}">
                <a14:hiddenFill xmlns:a14="http://schemas.microsoft.com/office/drawing/2010/main">
                  <a:noFill/>
                </a14:hiddenFill>
              </a:ext>
            </a:extLst>
          </p:spPr>
          <p:txBody>
            <a:bodyPr/>
            <a:lstStyle/>
            <a:p>
              <a:endParaRPr lang="hr-HR"/>
            </a:p>
          </p:txBody>
        </p:sp>
        <p:sp>
          <p:nvSpPr>
            <p:cNvPr id="15" name="Freeform 100"/>
            <p:cNvSpPr>
              <a:spLocks/>
            </p:cNvSpPr>
            <p:nvPr/>
          </p:nvSpPr>
          <p:spPr bwMode="auto">
            <a:xfrm>
              <a:off x="1545" y="3714"/>
              <a:ext cx="12" cy="10"/>
            </a:xfrm>
            <a:custGeom>
              <a:avLst/>
              <a:gdLst>
                <a:gd name="T0" fmla="*/ 4 w 4"/>
                <a:gd name="T1" fmla="*/ 3 h 3"/>
                <a:gd name="T2" fmla="*/ 3 w 4"/>
                <a:gd name="T3" fmla="*/ 3 h 3"/>
                <a:gd name="T4" fmla="*/ 1 w 4"/>
                <a:gd name="T5" fmla="*/ 1 h 3"/>
                <a:gd name="T6" fmla="*/ 0 w 4"/>
                <a:gd name="T7" fmla="*/ 1 h 3"/>
                <a:gd name="T8" fmla="*/ 0 w 4"/>
                <a:gd name="T9" fmla="*/ 1 h 3"/>
                <a:gd name="T10" fmla="*/ 0 w 4"/>
                <a:gd name="T11" fmla="*/ 0 h 3"/>
                <a:gd name="T12" fmla="*/ 4 w 4"/>
                <a:gd name="T13" fmla="*/ 3 h 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4" h="3">
                  <a:moveTo>
                    <a:pt x="4" y="3"/>
                  </a:moveTo>
                  <a:lnTo>
                    <a:pt x="3" y="3"/>
                  </a:lnTo>
                  <a:lnTo>
                    <a:pt x="1" y="1"/>
                  </a:lnTo>
                  <a:lnTo>
                    <a:pt x="0" y="1"/>
                  </a:lnTo>
                  <a:lnTo>
                    <a:pt x="0" y="0"/>
                  </a:lnTo>
                  <a:lnTo>
                    <a:pt x="4" y="3"/>
                  </a:lnTo>
                  <a:close/>
                </a:path>
              </a:pathLst>
            </a:custGeom>
            <a:solidFill>
              <a:srgbClr val="0A4594"/>
            </a:solidFill>
            <a:ln w="12700">
              <a:solidFill>
                <a:srgbClr val="1572EF"/>
              </a:solidFill>
              <a:round/>
              <a:headEnd/>
              <a:tailEnd/>
            </a:ln>
          </p:spPr>
          <p:txBody>
            <a:bodyPr/>
            <a:lstStyle/>
            <a:p>
              <a:endParaRPr lang="hr-HR"/>
            </a:p>
          </p:txBody>
        </p:sp>
        <p:sp>
          <p:nvSpPr>
            <p:cNvPr id="16" name="Freeform 101"/>
            <p:cNvSpPr>
              <a:spLocks/>
            </p:cNvSpPr>
            <p:nvPr/>
          </p:nvSpPr>
          <p:spPr bwMode="auto">
            <a:xfrm>
              <a:off x="1545" y="3714"/>
              <a:ext cx="12" cy="10"/>
            </a:xfrm>
            <a:custGeom>
              <a:avLst/>
              <a:gdLst>
                <a:gd name="T0" fmla="*/ 4 w 4"/>
                <a:gd name="T1" fmla="*/ 3 h 3"/>
                <a:gd name="T2" fmla="*/ 3 w 4"/>
                <a:gd name="T3" fmla="*/ 3 h 3"/>
                <a:gd name="T4" fmla="*/ 1 w 4"/>
                <a:gd name="T5" fmla="*/ 1 h 3"/>
                <a:gd name="T6" fmla="*/ 0 w 4"/>
                <a:gd name="T7" fmla="*/ 1 h 3"/>
                <a:gd name="T8" fmla="*/ 0 w 4"/>
                <a:gd name="T9" fmla="*/ 1 h 3"/>
                <a:gd name="T10" fmla="*/ 0 w 4"/>
                <a:gd name="T11" fmla="*/ 0 h 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 h="3">
                  <a:moveTo>
                    <a:pt x="4" y="3"/>
                  </a:moveTo>
                  <a:lnTo>
                    <a:pt x="3" y="3"/>
                  </a:lnTo>
                  <a:lnTo>
                    <a:pt x="1" y="1"/>
                  </a:lnTo>
                  <a:lnTo>
                    <a:pt x="0" y="1"/>
                  </a:lnTo>
                  <a:lnTo>
                    <a:pt x="0" y="0"/>
                  </a:lnTo>
                </a:path>
              </a:pathLst>
            </a:custGeom>
            <a:solidFill>
              <a:srgbClr val="0A4594"/>
            </a:solidFill>
            <a:ln w="12700">
              <a:solidFill>
                <a:srgbClr val="1572EF"/>
              </a:solidFill>
              <a:round/>
              <a:headEnd/>
              <a:tailEnd/>
            </a:ln>
          </p:spPr>
          <p:txBody>
            <a:bodyPr/>
            <a:lstStyle/>
            <a:p>
              <a:endParaRPr lang="hr-HR"/>
            </a:p>
          </p:txBody>
        </p:sp>
        <p:sp>
          <p:nvSpPr>
            <p:cNvPr id="17" name="Freeform 102"/>
            <p:cNvSpPr>
              <a:spLocks/>
            </p:cNvSpPr>
            <p:nvPr/>
          </p:nvSpPr>
          <p:spPr bwMode="auto">
            <a:xfrm>
              <a:off x="1690" y="3827"/>
              <a:ext cx="31" cy="17"/>
            </a:xfrm>
            <a:custGeom>
              <a:avLst/>
              <a:gdLst>
                <a:gd name="T0" fmla="*/ 16 w 10"/>
                <a:gd name="T1" fmla="*/ 14 h 5"/>
                <a:gd name="T2" fmla="*/ 22 w 10"/>
                <a:gd name="T3" fmla="*/ 17 h 5"/>
                <a:gd name="T4" fmla="*/ 31 w 10"/>
                <a:gd name="T5" fmla="*/ 17 h 5"/>
                <a:gd name="T6" fmla="*/ 31 w 10"/>
                <a:gd name="T7" fmla="*/ 17 h 5"/>
                <a:gd name="T8" fmla="*/ 22 w 10"/>
                <a:gd name="T9" fmla="*/ 3 h 5"/>
                <a:gd name="T10" fmla="*/ 22 w 10"/>
                <a:gd name="T11" fmla="*/ 3 h 5"/>
                <a:gd name="T12" fmla="*/ 12 w 10"/>
                <a:gd name="T13" fmla="*/ 0 h 5"/>
                <a:gd name="T14" fmla="*/ 9 w 10"/>
                <a:gd name="T15" fmla="*/ 0 h 5"/>
                <a:gd name="T16" fmla="*/ 3 w 10"/>
                <a:gd name="T17" fmla="*/ 0 h 5"/>
                <a:gd name="T18" fmla="*/ 0 w 10"/>
                <a:gd name="T19" fmla="*/ 0 h 5"/>
                <a:gd name="T20" fmla="*/ 0 w 10"/>
                <a:gd name="T21" fmla="*/ 0 h 5"/>
                <a:gd name="T22" fmla="*/ 0 w 10"/>
                <a:gd name="T23" fmla="*/ 0 h 5"/>
                <a:gd name="T24" fmla="*/ 0 w 10"/>
                <a:gd name="T25" fmla="*/ 3 h 5"/>
                <a:gd name="T26" fmla="*/ 16 w 10"/>
                <a:gd name="T27" fmla="*/ 14 h 5"/>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0"/>
                <a:gd name="T43" fmla="*/ 0 h 5"/>
                <a:gd name="T44" fmla="*/ 10 w 10"/>
                <a:gd name="T45" fmla="*/ 5 h 5"/>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0" h="5">
                  <a:moveTo>
                    <a:pt x="5" y="4"/>
                  </a:moveTo>
                  <a:lnTo>
                    <a:pt x="7" y="5"/>
                  </a:lnTo>
                  <a:lnTo>
                    <a:pt x="10" y="5"/>
                  </a:lnTo>
                  <a:lnTo>
                    <a:pt x="7" y="1"/>
                  </a:lnTo>
                  <a:lnTo>
                    <a:pt x="4" y="0"/>
                  </a:lnTo>
                  <a:lnTo>
                    <a:pt x="3" y="0"/>
                  </a:lnTo>
                  <a:lnTo>
                    <a:pt x="1" y="0"/>
                  </a:lnTo>
                  <a:lnTo>
                    <a:pt x="0" y="0"/>
                  </a:lnTo>
                  <a:lnTo>
                    <a:pt x="0" y="1"/>
                  </a:lnTo>
                  <a:lnTo>
                    <a:pt x="5" y="4"/>
                  </a:lnTo>
                  <a:close/>
                </a:path>
              </a:pathLst>
            </a:custGeom>
            <a:solidFill>
              <a:schemeClr val="bg1"/>
            </a:solidFill>
            <a:ln w="12700">
              <a:solidFill>
                <a:schemeClr val="bg1"/>
              </a:solidFill>
              <a:round/>
              <a:headEnd/>
              <a:tailEnd/>
            </a:ln>
          </p:spPr>
          <p:txBody>
            <a:bodyPr/>
            <a:lstStyle/>
            <a:p>
              <a:endParaRPr lang="hr-HR"/>
            </a:p>
          </p:txBody>
        </p:sp>
        <p:sp>
          <p:nvSpPr>
            <p:cNvPr id="18" name="Freeform 103"/>
            <p:cNvSpPr>
              <a:spLocks/>
            </p:cNvSpPr>
            <p:nvPr/>
          </p:nvSpPr>
          <p:spPr bwMode="auto">
            <a:xfrm>
              <a:off x="1658" y="3916"/>
              <a:ext cx="35" cy="14"/>
            </a:xfrm>
            <a:custGeom>
              <a:avLst/>
              <a:gdLst>
                <a:gd name="T0" fmla="*/ 0 w 11"/>
                <a:gd name="T1" fmla="*/ 0 h 4"/>
                <a:gd name="T2" fmla="*/ 0 w 11"/>
                <a:gd name="T3" fmla="*/ 14 h 4"/>
                <a:gd name="T4" fmla="*/ 6 w 11"/>
                <a:gd name="T5" fmla="*/ 14 h 4"/>
                <a:gd name="T6" fmla="*/ 16 w 11"/>
                <a:gd name="T7" fmla="*/ 14 h 4"/>
                <a:gd name="T8" fmla="*/ 25 w 11"/>
                <a:gd name="T9" fmla="*/ 14 h 4"/>
                <a:gd name="T10" fmla="*/ 35 w 11"/>
                <a:gd name="T11" fmla="*/ 4 h 4"/>
                <a:gd name="T12" fmla="*/ 35 w 11"/>
                <a:gd name="T13" fmla="*/ 4 h 4"/>
                <a:gd name="T14" fmla="*/ 35 w 11"/>
                <a:gd name="T15" fmla="*/ 0 h 4"/>
                <a:gd name="T16" fmla="*/ 32 w 11"/>
                <a:gd name="T17" fmla="*/ 0 h 4"/>
                <a:gd name="T18" fmla="*/ 25 w 11"/>
                <a:gd name="T19" fmla="*/ 0 h 4"/>
                <a:gd name="T20" fmla="*/ 13 w 11"/>
                <a:gd name="T21" fmla="*/ 0 h 4"/>
                <a:gd name="T22" fmla="*/ 6 w 11"/>
                <a:gd name="T23" fmla="*/ 0 h 4"/>
                <a:gd name="T24" fmla="*/ 3 w 11"/>
                <a:gd name="T25" fmla="*/ 0 h 4"/>
                <a:gd name="T26" fmla="*/ 0 w 11"/>
                <a:gd name="T27" fmla="*/ 0 h 4"/>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1"/>
                <a:gd name="T43" fmla="*/ 0 h 4"/>
                <a:gd name="T44" fmla="*/ 11 w 11"/>
                <a:gd name="T45" fmla="*/ 4 h 4"/>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1" h="4">
                  <a:moveTo>
                    <a:pt x="0" y="0"/>
                  </a:moveTo>
                  <a:lnTo>
                    <a:pt x="0" y="4"/>
                  </a:lnTo>
                  <a:lnTo>
                    <a:pt x="2" y="4"/>
                  </a:lnTo>
                  <a:lnTo>
                    <a:pt x="5" y="4"/>
                  </a:lnTo>
                  <a:lnTo>
                    <a:pt x="8" y="4"/>
                  </a:lnTo>
                  <a:lnTo>
                    <a:pt x="11" y="1"/>
                  </a:lnTo>
                  <a:lnTo>
                    <a:pt x="11" y="0"/>
                  </a:lnTo>
                  <a:lnTo>
                    <a:pt x="10" y="0"/>
                  </a:lnTo>
                  <a:lnTo>
                    <a:pt x="8" y="0"/>
                  </a:lnTo>
                  <a:lnTo>
                    <a:pt x="4" y="0"/>
                  </a:lnTo>
                  <a:lnTo>
                    <a:pt x="2" y="0"/>
                  </a:lnTo>
                  <a:lnTo>
                    <a:pt x="1" y="0"/>
                  </a:lnTo>
                  <a:lnTo>
                    <a:pt x="0" y="0"/>
                  </a:lnTo>
                  <a:close/>
                </a:path>
              </a:pathLst>
            </a:custGeom>
            <a:solidFill>
              <a:schemeClr val="bg1"/>
            </a:solidFill>
            <a:ln w="12700">
              <a:solidFill>
                <a:schemeClr val="bg1"/>
              </a:solidFill>
              <a:round/>
              <a:headEnd/>
              <a:tailEnd/>
            </a:ln>
          </p:spPr>
          <p:txBody>
            <a:bodyPr/>
            <a:lstStyle/>
            <a:p>
              <a:endParaRPr lang="hr-HR"/>
            </a:p>
          </p:txBody>
        </p:sp>
        <p:sp>
          <p:nvSpPr>
            <p:cNvPr id="19" name="Freeform 104"/>
            <p:cNvSpPr>
              <a:spLocks/>
            </p:cNvSpPr>
            <p:nvPr/>
          </p:nvSpPr>
          <p:spPr bwMode="auto">
            <a:xfrm>
              <a:off x="1690" y="3796"/>
              <a:ext cx="31" cy="10"/>
            </a:xfrm>
            <a:custGeom>
              <a:avLst/>
              <a:gdLst>
                <a:gd name="T0" fmla="*/ 31 w 10"/>
                <a:gd name="T1" fmla="*/ 10 h 3"/>
                <a:gd name="T2" fmla="*/ 22 w 10"/>
                <a:gd name="T3" fmla="*/ 0 h 3"/>
                <a:gd name="T4" fmla="*/ 16 w 10"/>
                <a:gd name="T5" fmla="*/ 0 h 3"/>
                <a:gd name="T6" fmla="*/ 16 w 10"/>
                <a:gd name="T7" fmla="*/ 0 h 3"/>
                <a:gd name="T8" fmla="*/ 9 w 10"/>
                <a:gd name="T9" fmla="*/ 0 h 3"/>
                <a:gd name="T10" fmla="*/ 3 w 10"/>
                <a:gd name="T11" fmla="*/ 7 h 3"/>
                <a:gd name="T12" fmla="*/ 0 w 10"/>
                <a:gd name="T13" fmla="*/ 7 h 3"/>
                <a:gd name="T14" fmla="*/ 0 w 10"/>
                <a:gd name="T15" fmla="*/ 10 h 3"/>
                <a:gd name="T16" fmla="*/ 9 w 10"/>
                <a:gd name="T17" fmla="*/ 10 h 3"/>
                <a:gd name="T18" fmla="*/ 9 w 10"/>
                <a:gd name="T19" fmla="*/ 10 h 3"/>
                <a:gd name="T20" fmla="*/ 22 w 10"/>
                <a:gd name="T21" fmla="*/ 10 h 3"/>
                <a:gd name="T22" fmla="*/ 25 w 10"/>
                <a:gd name="T23" fmla="*/ 10 h 3"/>
                <a:gd name="T24" fmla="*/ 31 w 10"/>
                <a:gd name="T25" fmla="*/ 10 h 3"/>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0"/>
                <a:gd name="T40" fmla="*/ 0 h 3"/>
                <a:gd name="T41" fmla="*/ 10 w 10"/>
                <a:gd name="T42" fmla="*/ 3 h 3"/>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0" h="3">
                  <a:moveTo>
                    <a:pt x="10" y="3"/>
                  </a:moveTo>
                  <a:lnTo>
                    <a:pt x="7" y="0"/>
                  </a:lnTo>
                  <a:lnTo>
                    <a:pt x="5" y="0"/>
                  </a:lnTo>
                  <a:lnTo>
                    <a:pt x="3" y="0"/>
                  </a:lnTo>
                  <a:lnTo>
                    <a:pt x="1" y="2"/>
                  </a:lnTo>
                  <a:lnTo>
                    <a:pt x="0" y="2"/>
                  </a:lnTo>
                  <a:lnTo>
                    <a:pt x="0" y="3"/>
                  </a:lnTo>
                  <a:lnTo>
                    <a:pt x="3" y="3"/>
                  </a:lnTo>
                  <a:lnTo>
                    <a:pt x="7" y="3"/>
                  </a:lnTo>
                  <a:lnTo>
                    <a:pt x="8" y="3"/>
                  </a:lnTo>
                  <a:lnTo>
                    <a:pt x="10" y="3"/>
                  </a:lnTo>
                  <a:close/>
                </a:path>
              </a:pathLst>
            </a:custGeom>
            <a:solidFill>
              <a:schemeClr val="bg1"/>
            </a:solidFill>
            <a:ln w="12700">
              <a:solidFill>
                <a:schemeClr val="bg1"/>
              </a:solidFill>
              <a:round/>
              <a:headEnd/>
              <a:tailEnd/>
            </a:ln>
          </p:spPr>
          <p:txBody>
            <a:bodyPr/>
            <a:lstStyle/>
            <a:p>
              <a:endParaRPr lang="hr-HR"/>
            </a:p>
          </p:txBody>
        </p:sp>
        <p:sp>
          <p:nvSpPr>
            <p:cNvPr id="20" name="Freeform 105"/>
            <p:cNvSpPr>
              <a:spLocks/>
            </p:cNvSpPr>
            <p:nvPr/>
          </p:nvSpPr>
          <p:spPr bwMode="auto">
            <a:xfrm>
              <a:off x="1730" y="3830"/>
              <a:ext cx="79" cy="42"/>
            </a:xfrm>
            <a:custGeom>
              <a:avLst/>
              <a:gdLst>
                <a:gd name="T0" fmla="*/ 0 w 25"/>
                <a:gd name="T1" fmla="*/ 21 h 12"/>
                <a:gd name="T2" fmla="*/ 0 w 25"/>
                <a:gd name="T3" fmla="*/ 25 h 12"/>
                <a:gd name="T4" fmla="*/ 6 w 25"/>
                <a:gd name="T5" fmla="*/ 32 h 12"/>
                <a:gd name="T6" fmla="*/ 6 w 25"/>
                <a:gd name="T7" fmla="*/ 32 h 12"/>
                <a:gd name="T8" fmla="*/ 13 w 25"/>
                <a:gd name="T9" fmla="*/ 35 h 12"/>
                <a:gd name="T10" fmla="*/ 25 w 25"/>
                <a:gd name="T11" fmla="*/ 35 h 12"/>
                <a:gd name="T12" fmla="*/ 35 w 25"/>
                <a:gd name="T13" fmla="*/ 42 h 12"/>
                <a:gd name="T14" fmla="*/ 44 w 25"/>
                <a:gd name="T15" fmla="*/ 42 h 12"/>
                <a:gd name="T16" fmla="*/ 76 w 25"/>
                <a:gd name="T17" fmla="*/ 42 h 12"/>
                <a:gd name="T18" fmla="*/ 79 w 25"/>
                <a:gd name="T19" fmla="*/ 35 h 12"/>
                <a:gd name="T20" fmla="*/ 79 w 25"/>
                <a:gd name="T21" fmla="*/ 32 h 12"/>
                <a:gd name="T22" fmla="*/ 79 w 25"/>
                <a:gd name="T23" fmla="*/ 25 h 12"/>
                <a:gd name="T24" fmla="*/ 79 w 25"/>
                <a:gd name="T25" fmla="*/ 25 h 12"/>
                <a:gd name="T26" fmla="*/ 79 w 25"/>
                <a:gd name="T27" fmla="*/ 25 h 12"/>
                <a:gd name="T28" fmla="*/ 66 w 25"/>
                <a:gd name="T29" fmla="*/ 14 h 12"/>
                <a:gd name="T30" fmla="*/ 63 w 25"/>
                <a:gd name="T31" fmla="*/ 14 h 12"/>
                <a:gd name="T32" fmla="*/ 47 w 25"/>
                <a:gd name="T33" fmla="*/ 11 h 12"/>
                <a:gd name="T34" fmla="*/ 38 w 25"/>
                <a:gd name="T35" fmla="*/ 7 h 12"/>
                <a:gd name="T36" fmla="*/ 32 w 25"/>
                <a:gd name="T37" fmla="*/ 7 h 12"/>
                <a:gd name="T38" fmla="*/ 3 w 25"/>
                <a:gd name="T39" fmla="*/ 0 h 12"/>
                <a:gd name="T40" fmla="*/ 0 w 25"/>
                <a:gd name="T41" fmla="*/ 0 h 12"/>
                <a:gd name="T42" fmla="*/ 0 w 25"/>
                <a:gd name="T43" fmla="*/ 21 h 12"/>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25"/>
                <a:gd name="T67" fmla="*/ 0 h 12"/>
                <a:gd name="T68" fmla="*/ 25 w 25"/>
                <a:gd name="T69" fmla="*/ 12 h 12"/>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25" h="12">
                  <a:moveTo>
                    <a:pt x="0" y="6"/>
                  </a:moveTo>
                  <a:lnTo>
                    <a:pt x="0" y="7"/>
                  </a:lnTo>
                  <a:lnTo>
                    <a:pt x="2" y="9"/>
                  </a:lnTo>
                  <a:lnTo>
                    <a:pt x="4" y="10"/>
                  </a:lnTo>
                  <a:lnTo>
                    <a:pt x="8" y="10"/>
                  </a:lnTo>
                  <a:lnTo>
                    <a:pt x="11" y="12"/>
                  </a:lnTo>
                  <a:lnTo>
                    <a:pt x="14" y="12"/>
                  </a:lnTo>
                  <a:lnTo>
                    <a:pt x="24" y="12"/>
                  </a:lnTo>
                  <a:lnTo>
                    <a:pt x="25" y="10"/>
                  </a:lnTo>
                  <a:lnTo>
                    <a:pt x="25" y="9"/>
                  </a:lnTo>
                  <a:lnTo>
                    <a:pt x="25" y="7"/>
                  </a:lnTo>
                  <a:lnTo>
                    <a:pt x="21" y="4"/>
                  </a:lnTo>
                  <a:lnTo>
                    <a:pt x="20" y="4"/>
                  </a:lnTo>
                  <a:lnTo>
                    <a:pt x="15" y="3"/>
                  </a:lnTo>
                  <a:lnTo>
                    <a:pt x="12" y="2"/>
                  </a:lnTo>
                  <a:lnTo>
                    <a:pt x="10" y="2"/>
                  </a:lnTo>
                  <a:lnTo>
                    <a:pt x="1" y="0"/>
                  </a:lnTo>
                  <a:lnTo>
                    <a:pt x="0" y="0"/>
                  </a:lnTo>
                  <a:lnTo>
                    <a:pt x="0" y="6"/>
                  </a:lnTo>
                  <a:close/>
                </a:path>
              </a:pathLst>
            </a:custGeom>
            <a:solidFill>
              <a:schemeClr val="bg1"/>
            </a:solidFill>
            <a:ln w="12700">
              <a:solidFill>
                <a:schemeClr val="bg1"/>
              </a:solidFill>
              <a:round/>
              <a:headEnd/>
              <a:tailEnd/>
            </a:ln>
          </p:spPr>
          <p:txBody>
            <a:bodyPr/>
            <a:lstStyle/>
            <a:p>
              <a:endParaRPr lang="hr-HR"/>
            </a:p>
          </p:txBody>
        </p:sp>
        <p:sp>
          <p:nvSpPr>
            <p:cNvPr id="21" name="Freeform 106"/>
            <p:cNvSpPr>
              <a:spLocks/>
            </p:cNvSpPr>
            <p:nvPr/>
          </p:nvSpPr>
          <p:spPr bwMode="auto">
            <a:xfrm>
              <a:off x="1494" y="3611"/>
              <a:ext cx="63" cy="79"/>
            </a:xfrm>
            <a:custGeom>
              <a:avLst/>
              <a:gdLst>
                <a:gd name="T0" fmla="*/ 60 w 20"/>
                <a:gd name="T1" fmla="*/ 79 h 23"/>
                <a:gd name="T2" fmla="*/ 63 w 20"/>
                <a:gd name="T3" fmla="*/ 79 h 23"/>
                <a:gd name="T4" fmla="*/ 63 w 20"/>
                <a:gd name="T5" fmla="*/ 79 h 23"/>
                <a:gd name="T6" fmla="*/ 63 w 20"/>
                <a:gd name="T7" fmla="*/ 79 h 23"/>
                <a:gd name="T8" fmla="*/ 54 w 20"/>
                <a:gd name="T9" fmla="*/ 52 h 23"/>
                <a:gd name="T10" fmla="*/ 19 w 20"/>
                <a:gd name="T11" fmla="*/ 17 h 23"/>
                <a:gd name="T12" fmla="*/ 13 w 20"/>
                <a:gd name="T13" fmla="*/ 14 h 23"/>
                <a:gd name="T14" fmla="*/ 9 w 20"/>
                <a:gd name="T15" fmla="*/ 7 h 23"/>
                <a:gd name="T16" fmla="*/ 3 w 20"/>
                <a:gd name="T17" fmla="*/ 3 h 23"/>
                <a:gd name="T18" fmla="*/ 0 w 20"/>
                <a:gd name="T19" fmla="*/ 0 h 23"/>
                <a:gd name="T20" fmla="*/ 0 w 20"/>
                <a:gd name="T21" fmla="*/ 0 h 23"/>
                <a:gd name="T22" fmla="*/ 0 w 20"/>
                <a:gd name="T23" fmla="*/ 0 h 23"/>
                <a:gd name="T24" fmla="*/ 0 w 20"/>
                <a:gd name="T25" fmla="*/ 0 h 23"/>
                <a:gd name="T26" fmla="*/ 3 w 20"/>
                <a:gd name="T27" fmla="*/ 7 h 23"/>
                <a:gd name="T28" fmla="*/ 3 w 20"/>
                <a:gd name="T29" fmla="*/ 14 h 23"/>
                <a:gd name="T30" fmla="*/ 9 w 20"/>
                <a:gd name="T31" fmla="*/ 17 h 23"/>
                <a:gd name="T32" fmla="*/ 13 w 20"/>
                <a:gd name="T33" fmla="*/ 24 h 23"/>
                <a:gd name="T34" fmla="*/ 13 w 20"/>
                <a:gd name="T35" fmla="*/ 24 h 23"/>
                <a:gd name="T36" fmla="*/ 22 w 20"/>
                <a:gd name="T37" fmla="*/ 34 h 23"/>
                <a:gd name="T38" fmla="*/ 60 w 20"/>
                <a:gd name="T39" fmla="*/ 79 h 23"/>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20"/>
                <a:gd name="T61" fmla="*/ 0 h 23"/>
                <a:gd name="T62" fmla="*/ 20 w 20"/>
                <a:gd name="T63" fmla="*/ 23 h 23"/>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20" h="23">
                  <a:moveTo>
                    <a:pt x="19" y="23"/>
                  </a:moveTo>
                  <a:lnTo>
                    <a:pt x="20" y="23"/>
                  </a:lnTo>
                  <a:lnTo>
                    <a:pt x="17" y="15"/>
                  </a:lnTo>
                  <a:lnTo>
                    <a:pt x="6" y="5"/>
                  </a:lnTo>
                  <a:lnTo>
                    <a:pt x="4" y="4"/>
                  </a:lnTo>
                  <a:lnTo>
                    <a:pt x="3" y="2"/>
                  </a:lnTo>
                  <a:lnTo>
                    <a:pt x="1" y="1"/>
                  </a:lnTo>
                  <a:lnTo>
                    <a:pt x="0" y="0"/>
                  </a:lnTo>
                  <a:lnTo>
                    <a:pt x="1" y="2"/>
                  </a:lnTo>
                  <a:lnTo>
                    <a:pt x="1" y="4"/>
                  </a:lnTo>
                  <a:lnTo>
                    <a:pt x="3" y="5"/>
                  </a:lnTo>
                  <a:lnTo>
                    <a:pt x="4" y="7"/>
                  </a:lnTo>
                  <a:lnTo>
                    <a:pt x="7" y="10"/>
                  </a:lnTo>
                  <a:lnTo>
                    <a:pt x="19" y="23"/>
                  </a:lnTo>
                  <a:close/>
                </a:path>
              </a:pathLst>
            </a:custGeom>
            <a:solidFill>
              <a:schemeClr val="bg1"/>
            </a:solidFill>
            <a:ln w="12700">
              <a:solidFill>
                <a:schemeClr val="bg1"/>
              </a:solidFill>
              <a:round/>
              <a:headEnd/>
              <a:tailEnd/>
            </a:ln>
          </p:spPr>
          <p:txBody>
            <a:bodyPr/>
            <a:lstStyle/>
            <a:p>
              <a:endParaRPr lang="hr-HR"/>
            </a:p>
          </p:txBody>
        </p:sp>
        <p:sp>
          <p:nvSpPr>
            <p:cNvPr id="22" name="Freeform 107"/>
            <p:cNvSpPr>
              <a:spLocks/>
            </p:cNvSpPr>
            <p:nvPr/>
          </p:nvSpPr>
          <p:spPr bwMode="auto">
            <a:xfrm>
              <a:off x="1762" y="3944"/>
              <a:ext cx="104" cy="24"/>
            </a:xfrm>
            <a:custGeom>
              <a:avLst/>
              <a:gdLst>
                <a:gd name="T0" fmla="*/ 104 w 33"/>
                <a:gd name="T1" fmla="*/ 21 h 7"/>
                <a:gd name="T2" fmla="*/ 95 w 33"/>
                <a:gd name="T3" fmla="*/ 14 h 7"/>
                <a:gd name="T4" fmla="*/ 95 w 33"/>
                <a:gd name="T5" fmla="*/ 10 h 7"/>
                <a:gd name="T6" fmla="*/ 88 w 33"/>
                <a:gd name="T7" fmla="*/ 10 h 7"/>
                <a:gd name="T8" fmla="*/ 76 w 33"/>
                <a:gd name="T9" fmla="*/ 7 h 7"/>
                <a:gd name="T10" fmla="*/ 72 w 33"/>
                <a:gd name="T11" fmla="*/ 7 h 7"/>
                <a:gd name="T12" fmla="*/ 63 w 33"/>
                <a:gd name="T13" fmla="*/ 7 h 7"/>
                <a:gd name="T14" fmla="*/ 57 w 33"/>
                <a:gd name="T15" fmla="*/ 7 h 7"/>
                <a:gd name="T16" fmla="*/ 47 w 33"/>
                <a:gd name="T17" fmla="*/ 7 h 7"/>
                <a:gd name="T18" fmla="*/ 47 w 33"/>
                <a:gd name="T19" fmla="*/ 10 h 7"/>
                <a:gd name="T20" fmla="*/ 44 w 33"/>
                <a:gd name="T21" fmla="*/ 10 h 7"/>
                <a:gd name="T22" fmla="*/ 44 w 33"/>
                <a:gd name="T23" fmla="*/ 10 h 7"/>
                <a:gd name="T24" fmla="*/ 35 w 33"/>
                <a:gd name="T25" fmla="*/ 10 h 7"/>
                <a:gd name="T26" fmla="*/ 25 w 33"/>
                <a:gd name="T27" fmla="*/ 7 h 7"/>
                <a:gd name="T28" fmla="*/ 22 w 33"/>
                <a:gd name="T29" fmla="*/ 0 h 7"/>
                <a:gd name="T30" fmla="*/ 16 w 33"/>
                <a:gd name="T31" fmla="*/ 0 h 7"/>
                <a:gd name="T32" fmla="*/ 16 w 33"/>
                <a:gd name="T33" fmla="*/ 0 h 7"/>
                <a:gd name="T34" fmla="*/ 16 w 33"/>
                <a:gd name="T35" fmla="*/ 0 h 7"/>
                <a:gd name="T36" fmla="*/ 6 w 33"/>
                <a:gd name="T37" fmla="*/ 0 h 7"/>
                <a:gd name="T38" fmla="*/ 3 w 33"/>
                <a:gd name="T39" fmla="*/ 0 h 7"/>
                <a:gd name="T40" fmla="*/ 0 w 33"/>
                <a:gd name="T41" fmla="*/ 0 h 7"/>
                <a:gd name="T42" fmla="*/ 6 w 33"/>
                <a:gd name="T43" fmla="*/ 21 h 7"/>
                <a:gd name="T44" fmla="*/ 41 w 33"/>
                <a:gd name="T45" fmla="*/ 24 h 7"/>
                <a:gd name="T46" fmla="*/ 44 w 33"/>
                <a:gd name="T47" fmla="*/ 24 h 7"/>
                <a:gd name="T48" fmla="*/ 88 w 33"/>
                <a:gd name="T49" fmla="*/ 24 h 7"/>
                <a:gd name="T50" fmla="*/ 104 w 33"/>
                <a:gd name="T51" fmla="*/ 21 h 7"/>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33"/>
                <a:gd name="T79" fmla="*/ 0 h 7"/>
                <a:gd name="T80" fmla="*/ 33 w 33"/>
                <a:gd name="T81" fmla="*/ 7 h 7"/>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33" h="7">
                  <a:moveTo>
                    <a:pt x="33" y="6"/>
                  </a:moveTo>
                  <a:lnTo>
                    <a:pt x="30" y="4"/>
                  </a:lnTo>
                  <a:lnTo>
                    <a:pt x="30" y="3"/>
                  </a:lnTo>
                  <a:lnTo>
                    <a:pt x="28" y="3"/>
                  </a:lnTo>
                  <a:lnTo>
                    <a:pt x="24" y="2"/>
                  </a:lnTo>
                  <a:lnTo>
                    <a:pt x="23" y="2"/>
                  </a:lnTo>
                  <a:lnTo>
                    <a:pt x="20" y="2"/>
                  </a:lnTo>
                  <a:lnTo>
                    <a:pt x="18" y="2"/>
                  </a:lnTo>
                  <a:lnTo>
                    <a:pt x="15" y="2"/>
                  </a:lnTo>
                  <a:lnTo>
                    <a:pt x="15" y="3"/>
                  </a:lnTo>
                  <a:lnTo>
                    <a:pt x="14" y="3"/>
                  </a:lnTo>
                  <a:lnTo>
                    <a:pt x="11" y="3"/>
                  </a:lnTo>
                  <a:lnTo>
                    <a:pt x="8" y="2"/>
                  </a:lnTo>
                  <a:lnTo>
                    <a:pt x="7" y="0"/>
                  </a:lnTo>
                  <a:lnTo>
                    <a:pt x="5" y="0"/>
                  </a:lnTo>
                  <a:lnTo>
                    <a:pt x="2" y="0"/>
                  </a:lnTo>
                  <a:lnTo>
                    <a:pt x="1" y="0"/>
                  </a:lnTo>
                  <a:lnTo>
                    <a:pt x="0" y="0"/>
                  </a:lnTo>
                  <a:lnTo>
                    <a:pt x="2" y="6"/>
                  </a:lnTo>
                  <a:lnTo>
                    <a:pt x="13" y="7"/>
                  </a:lnTo>
                  <a:lnTo>
                    <a:pt x="14" y="7"/>
                  </a:lnTo>
                  <a:lnTo>
                    <a:pt x="28" y="7"/>
                  </a:lnTo>
                  <a:lnTo>
                    <a:pt x="33" y="6"/>
                  </a:lnTo>
                  <a:close/>
                </a:path>
              </a:pathLst>
            </a:custGeom>
            <a:solidFill>
              <a:schemeClr val="bg1"/>
            </a:solidFill>
            <a:ln w="12700">
              <a:solidFill>
                <a:schemeClr val="bg1"/>
              </a:solidFill>
              <a:round/>
              <a:headEnd/>
              <a:tailEnd/>
            </a:ln>
          </p:spPr>
          <p:txBody>
            <a:bodyPr/>
            <a:lstStyle/>
            <a:p>
              <a:endParaRPr lang="hr-HR"/>
            </a:p>
          </p:txBody>
        </p:sp>
        <p:sp>
          <p:nvSpPr>
            <p:cNvPr id="23" name="Freeform 108"/>
            <p:cNvSpPr>
              <a:spLocks/>
            </p:cNvSpPr>
            <p:nvPr/>
          </p:nvSpPr>
          <p:spPr bwMode="auto">
            <a:xfrm>
              <a:off x="1721" y="3878"/>
              <a:ext cx="145" cy="38"/>
            </a:xfrm>
            <a:custGeom>
              <a:avLst/>
              <a:gdLst>
                <a:gd name="T0" fmla="*/ 120 w 46"/>
                <a:gd name="T1" fmla="*/ 38 h 11"/>
                <a:gd name="T2" fmla="*/ 139 w 46"/>
                <a:gd name="T3" fmla="*/ 38 h 11"/>
                <a:gd name="T4" fmla="*/ 139 w 46"/>
                <a:gd name="T5" fmla="*/ 31 h 11"/>
                <a:gd name="T6" fmla="*/ 145 w 46"/>
                <a:gd name="T7" fmla="*/ 31 h 11"/>
                <a:gd name="T8" fmla="*/ 145 w 46"/>
                <a:gd name="T9" fmla="*/ 31 h 11"/>
                <a:gd name="T10" fmla="*/ 139 w 46"/>
                <a:gd name="T11" fmla="*/ 31 h 11"/>
                <a:gd name="T12" fmla="*/ 139 w 46"/>
                <a:gd name="T13" fmla="*/ 28 h 11"/>
                <a:gd name="T14" fmla="*/ 95 w 46"/>
                <a:gd name="T15" fmla="*/ 21 h 11"/>
                <a:gd name="T16" fmla="*/ 82 w 46"/>
                <a:gd name="T17" fmla="*/ 21 h 11"/>
                <a:gd name="T18" fmla="*/ 76 w 46"/>
                <a:gd name="T19" fmla="*/ 17 h 11"/>
                <a:gd name="T20" fmla="*/ 76 w 46"/>
                <a:gd name="T21" fmla="*/ 21 h 11"/>
                <a:gd name="T22" fmla="*/ 57 w 46"/>
                <a:gd name="T23" fmla="*/ 17 h 11"/>
                <a:gd name="T24" fmla="*/ 57 w 46"/>
                <a:gd name="T25" fmla="*/ 17 h 11"/>
                <a:gd name="T26" fmla="*/ 47 w 46"/>
                <a:gd name="T27" fmla="*/ 7 h 11"/>
                <a:gd name="T28" fmla="*/ 47 w 46"/>
                <a:gd name="T29" fmla="*/ 0 h 11"/>
                <a:gd name="T30" fmla="*/ 47 w 46"/>
                <a:gd name="T31" fmla="*/ 0 h 11"/>
                <a:gd name="T32" fmla="*/ 44 w 46"/>
                <a:gd name="T33" fmla="*/ 0 h 11"/>
                <a:gd name="T34" fmla="*/ 16 w 46"/>
                <a:gd name="T35" fmla="*/ 0 h 11"/>
                <a:gd name="T36" fmla="*/ 13 w 46"/>
                <a:gd name="T37" fmla="*/ 0 h 11"/>
                <a:gd name="T38" fmla="*/ 0 w 46"/>
                <a:gd name="T39" fmla="*/ 7 h 11"/>
                <a:gd name="T40" fmla="*/ 0 w 46"/>
                <a:gd name="T41" fmla="*/ 7 h 11"/>
                <a:gd name="T42" fmla="*/ 0 w 46"/>
                <a:gd name="T43" fmla="*/ 7 h 11"/>
                <a:gd name="T44" fmla="*/ 9 w 46"/>
                <a:gd name="T45" fmla="*/ 17 h 11"/>
                <a:gd name="T46" fmla="*/ 35 w 46"/>
                <a:gd name="T47" fmla="*/ 21 h 11"/>
                <a:gd name="T48" fmla="*/ 88 w 46"/>
                <a:gd name="T49" fmla="*/ 31 h 11"/>
                <a:gd name="T50" fmla="*/ 98 w 46"/>
                <a:gd name="T51" fmla="*/ 31 h 11"/>
                <a:gd name="T52" fmla="*/ 120 w 46"/>
                <a:gd name="T53" fmla="*/ 38 h 11"/>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46"/>
                <a:gd name="T82" fmla="*/ 0 h 11"/>
                <a:gd name="T83" fmla="*/ 46 w 46"/>
                <a:gd name="T84" fmla="*/ 11 h 11"/>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46" h="11">
                  <a:moveTo>
                    <a:pt x="38" y="11"/>
                  </a:moveTo>
                  <a:lnTo>
                    <a:pt x="44" y="11"/>
                  </a:lnTo>
                  <a:lnTo>
                    <a:pt x="44" y="9"/>
                  </a:lnTo>
                  <a:lnTo>
                    <a:pt x="46" y="9"/>
                  </a:lnTo>
                  <a:lnTo>
                    <a:pt x="44" y="9"/>
                  </a:lnTo>
                  <a:lnTo>
                    <a:pt x="44" y="8"/>
                  </a:lnTo>
                  <a:lnTo>
                    <a:pt x="30" y="6"/>
                  </a:lnTo>
                  <a:lnTo>
                    <a:pt x="26" y="6"/>
                  </a:lnTo>
                  <a:lnTo>
                    <a:pt x="24" y="5"/>
                  </a:lnTo>
                  <a:lnTo>
                    <a:pt x="24" y="6"/>
                  </a:lnTo>
                  <a:lnTo>
                    <a:pt x="18" y="5"/>
                  </a:lnTo>
                  <a:lnTo>
                    <a:pt x="15" y="2"/>
                  </a:lnTo>
                  <a:lnTo>
                    <a:pt x="15" y="0"/>
                  </a:lnTo>
                  <a:lnTo>
                    <a:pt x="14" y="0"/>
                  </a:lnTo>
                  <a:lnTo>
                    <a:pt x="5" y="0"/>
                  </a:lnTo>
                  <a:lnTo>
                    <a:pt x="4" y="0"/>
                  </a:lnTo>
                  <a:lnTo>
                    <a:pt x="0" y="2"/>
                  </a:lnTo>
                  <a:lnTo>
                    <a:pt x="3" y="5"/>
                  </a:lnTo>
                  <a:lnTo>
                    <a:pt x="11" y="6"/>
                  </a:lnTo>
                  <a:lnTo>
                    <a:pt x="28" y="9"/>
                  </a:lnTo>
                  <a:lnTo>
                    <a:pt x="31" y="9"/>
                  </a:lnTo>
                  <a:lnTo>
                    <a:pt x="38" y="11"/>
                  </a:lnTo>
                  <a:close/>
                </a:path>
              </a:pathLst>
            </a:custGeom>
            <a:solidFill>
              <a:schemeClr val="bg1"/>
            </a:solidFill>
            <a:ln w="12700">
              <a:solidFill>
                <a:schemeClr val="bg1"/>
              </a:solidFill>
              <a:round/>
              <a:headEnd/>
              <a:tailEnd/>
            </a:ln>
          </p:spPr>
          <p:txBody>
            <a:bodyPr/>
            <a:lstStyle/>
            <a:p>
              <a:endParaRPr lang="hr-HR"/>
            </a:p>
          </p:txBody>
        </p:sp>
        <p:sp>
          <p:nvSpPr>
            <p:cNvPr id="24" name="Freeform 109"/>
            <p:cNvSpPr>
              <a:spLocks/>
            </p:cNvSpPr>
            <p:nvPr/>
          </p:nvSpPr>
          <p:spPr bwMode="auto">
            <a:xfrm>
              <a:off x="1888" y="3999"/>
              <a:ext cx="76" cy="34"/>
            </a:xfrm>
            <a:custGeom>
              <a:avLst/>
              <a:gdLst>
                <a:gd name="T0" fmla="*/ 76 w 24"/>
                <a:gd name="T1" fmla="*/ 31 h 10"/>
                <a:gd name="T2" fmla="*/ 73 w 24"/>
                <a:gd name="T3" fmla="*/ 31 h 10"/>
                <a:gd name="T4" fmla="*/ 63 w 24"/>
                <a:gd name="T5" fmla="*/ 20 h 10"/>
                <a:gd name="T6" fmla="*/ 22 w 24"/>
                <a:gd name="T7" fmla="*/ 3 h 10"/>
                <a:gd name="T8" fmla="*/ 19 w 24"/>
                <a:gd name="T9" fmla="*/ 3 h 10"/>
                <a:gd name="T10" fmla="*/ 19 w 24"/>
                <a:gd name="T11" fmla="*/ 3 h 10"/>
                <a:gd name="T12" fmla="*/ 13 w 24"/>
                <a:gd name="T13" fmla="*/ 3 h 10"/>
                <a:gd name="T14" fmla="*/ 10 w 24"/>
                <a:gd name="T15" fmla="*/ 0 h 10"/>
                <a:gd name="T16" fmla="*/ 3 w 24"/>
                <a:gd name="T17" fmla="*/ 0 h 10"/>
                <a:gd name="T18" fmla="*/ 0 w 24"/>
                <a:gd name="T19" fmla="*/ 3 h 10"/>
                <a:gd name="T20" fmla="*/ 0 w 24"/>
                <a:gd name="T21" fmla="*/ 3 h 10"/>
                <a:gd name="T22" fmla="*/ 0 w 24"/>
                <a:gd name="T23" fmla="*/ 10 h 10"/>
                <a:gd name="T24" fmla="*/ 3 w 24"/>
                <a:gd name="T25" fmla="*/ 10 h 10"/>
                <a:gd name="T26" fmla="*/ 10 w 24"/>
                <a:gd name="T27" fmla="*/ 10 h 10"/>
                <a:gd name="T28" fmla="*/ 25 w 24"/>
                <a:gd name="T29" fmla="*/ 20 h 10"/>
                <a:gd name="T30" fmla="*/ 76 w 24"/>
                <a:gd name="T31" fmla="*/ 34 h 10"/>
                <a:gd name="T32" fmla="*/ 76 w 24"/>
                <a:gd name="T33" fmla="*/ 34 h 10"/>
                <a:gd name="T34" fmla="*/ 76 w 24"/>
                <a:gd name="T35" fmla="*/ 31 h 10"/>
                <a:gd name="T36" fmla="*/ 76 w 24"/>
                <a:gd name="T37" fmla="*/ 31 h 10"/>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4"/>
                <a:gd name="T58" fmla="*/ 0 h 10"/>
                <a:gd name="T59" fmla="*/ 24 w 24"/>
                <a:gd name="T60" fmla="*/ 10 h 10"/>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4" h="10">
                  <a:moveTo>
                    <a:pt x="24" y="9"/>
                  </a:moveTo>
                  <a:lnTo>
                    <a:pt x="23" y="9"/>
                  </a:lnTo>
                  <a:lnTo>
                    <a:pt x="20" y="6"/>
                  </a:lnTo>
                  <a:lnTo>
                    <a:pt x="7" y="1"/>
                  </a:lnTo>
                  <a:lnTo>
                    <a:pt x="6" y="1"/>
                  </a:lnTo>
                  <a:lnTo>
                    <a:pt x="4" y="1"/>
                  </a:lnTo>
                  <a:lnTo>
                    <a:pt x="3" y="0"/>
                  </a:lnTo>
                  <a:lnTo>
                    <a:pt x="1" y="0"/>
                  </a:lnTo>
                  <a:lnTo>
                    <a:pt x="0" y="1"/>
                  </a:lnTo>
                  <a:lnTo>
                    <a:pt x="0" y="3"/>
                  </a:lnTo>
                  <a:lnTo>
                    <a:pt x="1" y="3"/>
                  </a:lnTo>
                  <a:lnTo>
                    <a:pt x="3" y="3"/>
                  </a:lnTo>
                  <a:lnTo>
                    <a:pt x="8" y="6"/>
                  </a:lnTo>
                  <a:lnTo>
                    <a:pt x="24" y="10"/>
                  </a:lnTo>
                  <a:lnTo>
                    <a:pt x="24" y="9"/>
                  </a:lnTo>
                  <a:close/>
                </a:path>
              </a:pathLst>
            </a:custGeom>
            <a:solidFill>
              <a:schemeClr val="bg1"/>
            </a:solidFill>
            <a:ln w="12700">
              <a:solidFill>
                <a:schemeClr val="bg1"/>
              </a:solidFill>
              <a:round/>
              <a:headEnd/>
              <a:tailEnd/>
            </a:ln>
          </p:spPr>
          <p:txBody>
            <a:bodyPr/>
            <a:lstStyle/>
            <a:p>
              <a:endParaRPr lang="hr-HR"/>
            </a:p>
          </p:txBody>
        </p:sp>
        <p:sp>
          <p:nvSpPr>
            <p:cNvPr id="25" name="Freeform 110"/>
            <p:cNvSpPr>
              <a:spLocks/>
            </p:cNvSpPr>
            <p:nvPr/>
          </p:nvSpPr>
          <p:spPr bwMode="auto">
            <a:xfrm>
              <a:off x="1793" y="4002"/>
              <a:ext cx="23" cy="10"/>
            </a:xfrm>
            <a:custGeom>
              <a:avLst/>
              <a:gdLst>
                <a:gd name="T0" fmla="*/ 0 w 7"/>
                <a:gd name="T1" fmla="*/ 7 h 3"/>
                <a:gd name="T2" fmla="*/ 0 w 7"/>
                <a:gd name="T3" fmla="*/ 10 h 3"/>
                <a:gd name="T4" fmla="*/ 3 w 7"/>
                <a:gd name="T5" fmla="*/ 10 h 3"/>
                <a:gd name="T6" fmla="*/ 3 w 7"/>
                <a:gd name="T7" fmla="*/ 10 h 3"/>
                <a:gd name="T8" fmla="*/ 13 w 7"/>
                <a:gd name="T9" fmla="*/ 10 h 3"/>
                <a:gd name="T10" fmla="*/ 16 w 7"/>
                <a:gd name="T11" fmla="*/ 10 h 3"/>
                <a:gd name="T12" fmla="*/ 16 w 7"/>
                <a:gd name="T13" fmla="*/ 10 h 3"/>
                <a:gd name="T14" fmla="*/ 23 w 7"/>
                <a:gd name="T15" fmla="*/ 10 h 3"/>
                <a:gd name="T16" fmla="*/ 23 w 7"/>
                <a:gd name="T17" fmla="*/ 7 h 3"/>
                <a:gd name="T18" fmla="*/ 23 w 7"/>
                <a:gd name="T19" fmla="*/ 0 h 3"/>
                <a:gd name="T20" fmla="*/ 23 w 7"/>
                <a:gd name="T21" fmla="*/ 0 h 3"/>
                <a:gd name="T22" fmla="*/ 16 w 7"/>
                <a:gd name="T23" fmla="*/ 0 h 3"/>
                <a:gd name="T24" fmla="*/ 13 w 7"/>
                <a:gd name="T25" fmla="*/ 0 h 3"/>
                <a:gd name="T26" fmla="*/ 10 w 7"/>
                <a:gd name="T27" fmla="*/ 0 h 3"/>
                <a:gd name="T28" fmla="*/ 3 w 7"/>
                <a:gd name="T29" fmla="*/ 0 h 3"/>
                <a:gd name="T30" fmla="*/ 0 w 7"/>
                <a:gd name="T31" fmla="*/ 0 h 3"/>
                <a:gd name="T32" fmla="*/ 0 w 7"/>
                <a:gd name="T33" fmla="*/ 7 h 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7"/>
                <a:gd name="T52" fmla="*/ 0 h 3"/>
                <a:gd name="T53" fmla="*/ 7 w 7"/>
                <a:gd name="T54" fmla="*/ 3 h 3"/>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7" h="3">
                  <a:moveTo>
                    <a:pt x="0" y="2"/>
                  </a:moveTo>
                  <a:lnTo>
                    <a:pt x="0" y="3"/>
                  </a:lnTo>
                  <a:lnTo>
                    <a:pt x="1" y="3"/>
                  </a:lnTo>
                  <a:lnTo>
                    <a:pt x="4" y="3"/>
                  </a:lnTo>
                  <a:lnTo>
                    <a:pt x="5" y="3"/>
                  </a:lnTo>
                  <a:lnTo>
                    <a:pt x="7" y="3"/>
                  </a:lnTo>
                  <a:lnTo>
                    <a:pt x="7" y="2"/>
                  </a:lnTo>
                  <a:lnTo>
                    <a:pt x="7" y="0"/>
                  </a:lnTo>
                  <a:lnTo>
                    <a:pt x="5" y="0"/>
                  </a:lnTo>
                  <a:lnTo>
                    <a:pt x="4" y="0"/>
                  </a:lnTo>
                  <a:lnTo>
                    <a:pt x="3" y="0"/>
                  </a:lnTo>
                  <a:lnTo>
                    <a:pt x="1" y="0"/>
                  </a:lnTo>
                  <a:lnTo>
                    <a:pt x="0" y="0"/>
                  </a:lnTo>
                  <a:lnTo>
                    <a:pt x="0" y="2"/>
                  </a:lnTo>
                  <a:close/>
                </a:path>
              </a:pathLst>
            </a:custGeom>
            <a:solidFill>
              <a:schemeClr val="bg1"/>
            </a:solidFill>
            <a:ln w="12700">
              <a:solidFill>
                <a:schemeClr val="bg1"/>
              </a:solidFill>
              <a:round/>
              <a:headEnd/>
              <a:tailEnd/>
            </a:ln>
          </p:spPr>
          <p:txBody>
            <a:bodyPr/>
            <a:lstStyle/>
            <a:p>
              <a:endParaRPr lang="hr-HR"/>
            </a:p>
          </p:txBody>
        </p:sp>
        <p:sp>
          <p:nvSpPr>
            <p:cNvPr id="26" name="Freeform 111"/>
            <p:cNvSpPr>
              <a:spLocks/>
            </p:cNvSpPr>
            <p:nvPr/>
          </p:nvSpPr>
          <p:spPr bwMode="auto">
            <a:xfrm>
              <a:off x="1516" y="3690"/>
              <a:ext cx="29" cy="24"/>
            </a:xfrm>
            <a:custGeom>
              <a:avLst/>
              <a:gdLst>
                <a:gd name="T0" fmla="*/ 9 w 9"/>
                <a:gd name="T1" fmla="*/ 7 h 7"/>
                <a:gd name="T2" fmla="*/ 2 w 9"/>
                <a:gd name="T3" fmla="*/ 0 h 7"/>
                <a:gd name="T4" fmla="*/ 2 w 9"/>
                <a:gd name="T5" fmla="*/ 0 h 7"/>
                <a:gd name="T6" fmla="*/ 0 w 9"/>
                <a:gd name="T7" fmla="*/ 0 h 7"/>
                <a:gd name="T8" fmla="*/ 0 w 9"/>
                <a:gd name="T9" fmla="*/ 1 h 7"/>
                <a:gd name="T10" fmla="*/ 2 w 9"/>
                <a:gd name="T11" fmla="*/ 2 h 7"/>
                <a:gd name="T12" fmla="*/ 2 w 9"/>
                <a:gd name="T13" fmla="*/ 2 h 7"/>
                <a:gd name="T14" fmla="*/ 6 w 9"/>
                <a:gd name="T15" fmla="*/ 7 h 7"/>
                <a:gd name="T16" fmla="*/ 7 w 9"/>
                <a:gd name="T17" fmla="*/ 7 h 7"/>
                <a:gd name="T18" fmla="*/ 9 w 9"/>
                <a:gd name="T19" fmla="*/ 7 h 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9" h="7">
                  <a:moveTo>
                    <a:pt x="9" y="7"/>
                  </a:moveTo>
                  <a:lnTo>
                    <a:pt x="2" y="0"/>
                  </a:lnTo>
                  <a:lnTo>
                    <a:pt x="0" y="0"/>
                  </a:lnTo>
                  <a:lnTo>
                    <a:pt x="0" y="1"/>
                  </a:lnTo>
                  <a:lnTo>
                    <a:pt x="2" y="2"/>
                  </a:lnTo>
                  <a:lnTo>
                    <a:pt x="6" y="7"/>
                  </a:lnTo>
                  <a:lnTo>
                    <a:pt x="7" y="7"/>
                  </a:lnTo>
                  <a:lnTo>
                    <a:pt x="9" y="7"/>
                  </a:lnTo>
                  <a:close/>
                </a:path>
              </a:pathLst>
            </a:custGeom>
            <a:solidFill>
              <a:srgbClr val="0A4594"/>
            </a:solidFill>
            <a:ln w="12700">
              <a:solidFill>
                <a:srgbClr val="1572EF"/>
              </a:solidFill>
              <a:round/>
              <a:headEnd/>
              <a:tailEnd/>
            </a:ln>
          </p:spPr>
          <p:txBody>
            <a:bodyPr/>
            <a:lstStyle/>
            <a:p>
              <a:endParaRPr lang="hr-HR"/>
            </a:p>
          </p:txBody>
        </p:sp>
        <p:sp>
          <p:nvSpPr>
            <p:cNvPr id="27" name="Freeform 112"/>
            <p:cNvSpPr>
              <a:spLocks/>
            </p:cNvSpPr>
            <p:nvPr/>
          </p:nvSpPr>
          <p:spPr bwMode="auto">
            <a:xfrm>
              <a:off x="1516" y="3690"/>
              <a:ext cx="29" cy="24"/>
            </a:xfrm>
            <a:custGeom>
              <a:avLst/>
              <a:gdLst>
                <a:gd name="T0" fmla="*/ 29 w 9"/>
                <a:gd name="T1" fmla="*/ 24 h 7"/>
                <a:gd name="T2" fmla="*/ 6 w 9"/>
                <a:gd name="T3" fmla="*/ 0 h 7"/>
                <a:gd name="T4" fmla="*/ 6 w 9"/>
                <a:gd name="T5" fmla="*/ 0 h 7"/>
                <a:gd name="T6" fmla="*/ 0 w 9"/>
                <a:gd name="T7" fmla="*/ 0 h 7"/>
                <a:gd name="T8" fmla="*/ 0 w 9"/>
                <a:gd name="T9" fmla="*/ 3 h 7"/>
                <a:gd name="T10" fmla="*/ 6 w 9"/>
                <a:gd name="T11" fmla="*/ 7 h 7"/>
                <a:gd name="T12" fmla="*/ 6 w 9"/>
                <a:gd name="T13" fmla="*/ 7 h 7"/>
                <a:gd name="T14" fmla="*/ 19 w 9"/>
                <a:gd name="T15" fmla="*/ 24 h 7"/>
                <a:gd name="T16" fmla="*/ 23 w 9"/>
                <a:gd name="T17" fmla="*/ 24 h 7"/>
                <a:gd name="T18" fmla="*/ 29 w 9"/>
                <a:gd name="T19" fmla="*/ 24 h 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9"/>
                <a:gd name="T31" fmla="*/ 0 h 7"/>
                <a:gd name="T32" fmla="*/ 9 w 9"/>
                <a:gd name="T33" fmla="*/ 7 h 7"/>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9" h="7">
                  <a:moveTo>
                    <a:pt x="9" y="7"/>
                  </a:moveTo>
                  <a:lnTo>
                    <a:pt x="2" y="0"/>
                  </a:lnTo>
                  <a:lnTo>
                    <a:pt x="0" y="0"/>
                  </a:lnTo>
                  <a:lnTo>
                    <a:pt x="0" y="1"/>
                  </a:lnTo>
                  <a:lnTo>
                    <a:pt x="2" y="2"/>
                  </a:lnTo>
                  <a:lnTo>
                    <a:pt x="6" y="7"/>
                  </a:lnTo>
                  <a:lnTo>
                    <a:pt x="7" y="7"/>
                  </a:lnTo>
                  <a:lnTo>
                    <a:pt x="9" y="7"/>
                  </a:lnTo>
                </a:path>
              </a:pathLst>
            </a:custGeom>
            <a:solidFill>
              <a:schemeClr val="bg1"/>
            </a:solidFill>
            <a:ln w="12700">
              <a:solidFill>
                <a:schemeClr val="bg1"/>
              </a:solidFill>
              <a:round/>
              <a:headEnd/>
              <a:tailEnd/>
            </a:ln>
          </p:spPr>
          <p:txBody>
            <a:bodyPr/>
            <a:lstStyle/>
            <a:p>
              <a:endParaRPr lang="hr-HR"/>
            </a:p>
          </p:txBody>
        </p:sp>
        <p:sp>
          <p:nvSpPr>
            <p:cNvPr id="28" name="Freeform 113"/>
            <p:cNvSpPr>
              <a:spLocks/>
            </p:cNvSpPr>
            <p:nvPr/>
          </p:nvSpPr>
          <p:spPr bwMode="auto">
            <a:xfrm>
              <a:off x="1828" y="3930"/>
              <a:ext cx="277" cy="175"/>
            </a:xfrm>
            <a:custGeom>
              <a:avLst/>
              <a:gdLst>
                <a:gd name="T0" fmla="*/ 116 w 88"/>
                <a:gd name="T1" fmla="*/ 48 h 51"/>
                <a:gd name="T2" fmla="*/ 123 w 88"/>
                <a:gd name="T3" fmla="*/ 45 h 51"/>
                <a:gd name="T4" fmla="*/ 126 w 88"/>
                <a:gd name="T5" fmla="*/ 38 h 51"/>
                <a:gd name="T6" fmla="*/ 126 w 88"/>
                <a:gd name="T7" fmla="*/ 38 h 51"/>
                <a:gd name="T8" fmla="*/ 132 w 88"/>
                <a:gd name="T9" fmla="*/ 38 h 51"/>
                <a:gd name="T10" fmla="*/ 135 w 88"/>
                <a:gd name="T11" fmla="*/ 38 h 51"/>
                <a:gd name="T12" fmla="*/ 135 w 88"/>
                <a:gd name="T13" fmla="*/ 38 h 51"/>
                <a:gd name="T14" fmla="*/ 145 w 88"/>
                <a:gd name="T15" fmla="*/ 45 h 51"/>
                <a:gd name="T16" fmla="*/ 145 w 88"/>
                <a:gd name="T17" fmla="*/ 45 h 51"/>
                <a:gd name="T18" fmla="*/ 154 w 88"/>
                <a:gd name="T19" fmla="*/ 55 h 51"/>
                <a:gd name="T20" fmla="*/ 154 w 88"/>
                <a:gd name="T21" fmla="*/ 55 h 51"/>
                <a:gd name="T22" fmla="*/ 157 w 88"/>
                <a:gd name="T23" fmla="*/ 58 h 51"/>
                <a:gd name="T24" fmla="*/ 179 w 88"/>
                <a:gd name="T25" fmla="*/ 82 h 51"/>
                <a:gd name="T26" fmla="*/ 236 w 88"/>
                <a:gd name="T27" fmla="*/ 124 h 51"/>
                <a:gd name="T28" fmla="*/ 236 w 88"/>
                <a:gd name="T29" fmla="*/ 124 h 51"/>
                <a:gd name="T30" fmla="*/ 239 w 88"/>
                <a:gd name="T31" fmla="*/ 124 h 51"/>
                <a:gd name="T32" fmla="*/ 239 w 88"/>
                <a:gd name="T33" fmla="*/ 124 h 51"/>
                <a:gd name="T34" fmla="*/ 246 w 88"/>
                <a:gd name="T35" fmla="*/ 124 h 51"/>
                <a:gd name="T36" fmla="*/ 246 w 88"/>
                <a:gd name="T37" fmla="*/ 124 h 51"/>
                <a:gd name="T38" fmla="*/ 249 w 88"/>
                <a:gd name="T39" fmla="*/ 124 h 51"/>
                <a:gd name="T40" fmla="*/ 249 w 88"/>
                <a:gd name="T41" fmla="*/ 124 h 51"/>
                <a:gd name="T42" fmla="*/ 252 w 88"/>
                <a:gd name="T43" fmla="*/ 124 h 51"/>
                <a:gd name="T44" fmla="*/ 258 w 88"/>
                <a:gd name="T45" fmla="*/ 127 h 51"/>
                <a:gd name="T46" fmla="*/ 258 w 88"/>
                <a:gd name="T47" fmla="*/ 127 h 51"/>
                <a:gd name="T48" fmla="*/ 261 w 88"/>
                <a:gd name="T49" fmla="*/ 137 h 51"/>
                <a:gd name="T50" fmla="*/ 268 w 88"/>
                <a:gd name="T51" fmla="*/ 137 h 51"/>
                <a:gd name="T52" fmla="*/ 277 w 88"/>
                <a:gd name="T53" fmla="*/ 172 h 51"/>
                <a:gd name="T54" fmla="*/ 268 w 88"/>
                <a:gd name="T55" fmla="*/ 175 h 51"/>
                <a:gd name="T56" fmla="*/ 230 w 88"/>
                <a:gd name="T57" fmla="*/ 148 h 51"/>
                <a:gd name="T58" fmla="*/ 227 w 88"/>
                <a:gd name="T59" fmla="*/ 141 h 51"/>
                <a:gd name="T60" fmla="*/ 220 w 88"/>
                <a:gd name="T61" fmla="*/ 137 h 51"/>
                <a:gd name="T62" fmla="*/ 220 w 88"/>
                <a:gd name="T63" fmla="*/ 134 h 51"/>
                <a:gd name="T64" fmla="*/ 217 w 88"/>
                <a:gd name="T65" fmla="*/ 124 h 51"/>
                <a:gd name="T66" fmla="*/ 195 w 88"/>
                <a:gd name="T67" fmla="*/ 113 h 51"/>
                <a:gd name="T68" fmla="*/ 164 w 88"/>
                <a:gd name="T69" fmla="*/ 89 h 51"/>
                <a:gd name="T70" fmla="*/ 164 w 88"/>
                <a:gd name="T71" fmla="*/ 82 h 51"/>
                <a:gd name="T72" fmla="*/ 157 w 88"/>
                <a:gd name="T73" fmla="*/ 72 h 51"/>
                <a:gd name="T74" fmla="*/ 116 w 88"/>
                <a:gd name="T75" fmla="*/ 69 h 51"/>
                <a:gd name="T76" fmla="*/ 94 w 88"/>
                <a:gd name="T77" fmla="*/ 58 h 51"/>
                <a:gd name="T78" fmla="*/ 85 w 88"/>
                <a:gd name="T79" fmla="*/ 55 h 51"/>
                <a:gd name="T80" fmla="*/ 82 w 88"/>
                <a:gd name="T81" fmla="*/ 55 h 51"/>
                <a:gd name="T82" fmla="*/ 82 w 88"/>
                <a:gd name="T83" fmla="*/ 48 h 51"/>
                <a:gd name="T84" fmla="*/ 82 w 88"/>
                <a:gd name="T85" fmla="*/ 48 h 51"/>
                <a:gd name="T86" fmla="*/ 82 w 88"/>
                <a:gd name="T87" fmla="*/ 48 h 51"/>
                <a:gd name="T88" fmla="*/ 72 w 88"/>
                <a:gd name="T89" fmla="*/ 38 h 51"/>
                <a:gd name="T90" fmla="*/ 54 w 88"/>
                <a:gd name="T91" fmla="*/ 27 h 51"/>
                <a:gd name="T92" fmla="*/ 38 w 88"/>
                <a:gd name="T93" fmla="*/ 21 h 51"/>
                <a:gd name="T94" fmla="*/ 31 w 88"/>
                <a:gd name="T95" fmla="*/ 21 h 51"/>
                <a:gd name="T96" fmla="*/ 28 w 88"/>
                <a:gd name="T97" fmla="*/ 21 h 51"/>
                <a:gd name="T98" fmla="*/ 22 w 88"/>
                <a:gd name="T99" fmla="*/ 21 h 51"/>
                <a:gd name="T100" fmla="*/ 13 w 88"/>
                <a:gd name="T101" fmla="*/ 14 h 51"/>
                <a:gd name="T102" fmla="*/ 6 w 88"/>
                <a:gd name="T103" fmla="*/ 10 h 51"/>
                <a:gd name="T104" fmla="*/ 0 w 88"/>
                <a:gd name="T105" fmla="*/ 0 h 51"/>
                <a:gd name="T106" fmla="*/ 6 w 88"/>
                <a:gd name="T107" fmla="*/ 0 h 51"/>
                <a:gd name="T108" fmla="*/ 6 w 88"/>
                <a:gd name="T109" fmla="*/ 0 h 51"/>
                <a:gd name="T110" fmla="*/ 41 w 88"/>
                <a:gd name="T111" fmla="*/ 10 h 51"/>
                <a:gd name="T112" fmla="*/ 50 w 88"/>
                <a:gd name="T113" fmla="*/ 10 h 51"/>
                <a:gd name="T114" fmla="*/ 54 w 88"/>
                <a:gd name="T115" fmla="*/ 14 h 51"/>
                <a:gd name="T116" fmla="*/ 63 w 88"/>
                <a:gd name="T117" fmla="*/ 14 h 51"/>
                <a:gd name="T118" fmla="*/ 82 w 88"/>
                <a:gd name="T119" fmla="*/ 27 h 51"/>
                <a:gd name="T120" fmla="*/ 123 w 88"/>
                <a:gd name="T121" fmla="*/ 55 h 51"/>
                <a:gd name="T122" fmla="*/ 123 w 88"/>
                <a:gd name="T123" fmla="*/ 48 h 51"/>
                <a:gd name="T124" fmla="*/ 116 w 88"/>
                <a:gd name="T125" fmla="*/ 48 h 51"/>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88"/>
                <a:gd name="T190" fmla="*/ 0 h 51"/>
                <a:gd name="T191" fmla="*/ 88 w 88"/>
                <a:gd name="T192" fmla="*/ 51 h 51"/>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88" h="51">
                  <a:moveTo>
                    <a:pt x="37" y="14"/>
                  </a:moveTo>
                  <a:lnTo>
                    <a:pt x="39" y="13"/>
                  </a:lnTo>
                  <a:lnTo>
                    <a:pt x="40" y="11"/>
                  </a:lnTo>
                  <a:lnTo>
                    <a:pt x="42" y="11"/>
                  </a:lnTo>
                  <a:lnTo>
                    <a:pt x="43" y="11"/>
                  </a:lnTo>
                  <a:lnTo>
                    <a:pt x="46" y="13"/>
                  </a:lnTo>
                  <a:lnTo>
                    <a:pt x="49" y="16"/>
                  </a:lnTo>
                  <a:lnTo>
                    <a:pt x="50" y="17"/>
                  </a:lnTo>
                  <a:lnTo>
                    <a:pt x="57" y="24"/>
                  </a:lnTo>
                  <a:lnTo>
                    <a:pt x="75" y="36"/>
                  </a:lnTo>
                  <a:lnTo>
                    <a:pt x="76" y="36"/>
                  </a:lnTo>
                  <a:lnTo>
                    <a:pt x="78" y="36"/>
                  </a:lnTo>
                  <a:lnTo>
                    <a:pt x="79" y="36"/>
                  </a:lnTo>
                  <a:lnTo>
                    <a:pt x="80" y="36"/>
                  </a:lnTo>
                  <a:lnTo>
                    <a:pt x="82" y="37"/>
                  </a:lnTo>
                  <a:lnTo>
                    <a:pt x="83" y="40"/>
                  </a:lnTo>
                  <a:lnTo>
                    <a:pt x="85" y="40"/>
                  </a:lnTo>
                  <a:lnTo>
                    <a:pt x="88" y="50"/>
                  </a:lnTo>
                  <a:lnTo>
                    <a:pt x="85" y="51"/>
                  </a:lnTo>
                  <a:lnTo>
                    <a:pt x="73" y="43"/>
                  </a:lnTo>
                  <a:lnTo>
                    <a:pt x="72" y="41"/>
                  </a:lnTo>
                  <a:lnTo>
                    <a:pt x="70" y="40"/>
                  </a:lnTo>
                  <a:lnTo>
                    <a:pt x="70" y="39"/>
                  </a:lnTo>
                  <a:lnTo>
                    <a:pt x="69" y="36"/>
                  </a:lnTo>
                  <a:lnTo>
                    <a:pt x="62" y="33"/>
                  </a:lnTo>
                  <a:lnTo>
                    <a:pt x="52" y="26"/>
                  </a:lnTo>
                  <a:lnTo>
                    <a:pt x="52" y="24"/>
                  </a:lnTo>
                  <a:lnTo>
                    <a:pt x="50" y="21"/>
                  </a:lnTo>
                  <a:lnTo>
                    <a:pt x="37" y="20"/>
                  </a:lnTo>
                  <a:lnTo>
                    <a:pt x="30" y="17"/>
                  </a:lnTo>
                  <a:lnTo>
                    <a:pt x="27" y="16"/>
                  </a:lnTo>
                  <a:lnTo>
                    <a:pt x="26" y="16"/>
                  </a:lnTo>
                  <a:lnTo>
                    <a:pt x="26" y="14"/>
                  </a:lnTo>
                  <a:lnTo>
                    <a:pt x="23" y="11"/>
                  </a:lnTo>
                  <a:lnTo>
                    <a:pt x="17" y="8"/>
                  </a:lnTo>
                  <a:lnTo>
                    <a:pt x="12" y="6"/>
                  </a:lnTo>
                  <a:lnTo>
                    <a:pt x="10" y="6"/>
                  </a:lnTo>
                  <a:lnTo>
                    <a:pt x="9" y="6"/>
                  </a:lnTo>
                  <a:lnTo>
                    <a:pt x="7" y="6"/>
                  </a:lnTo>
                  <a:lnTo>
                    <a:pt x="4" y="4"/>
                  </a:lnTo>
                  <a:lnTo>
                    <a:pt x="2" y="3"/>
                  </a:lnTo>
                  <a:lnTo>
                    <a:pt x="0" y="0"/>
                  </a:lnTo>
                  <a:lnTo>
                    <a:pt x="2" y="0"/>
                  </a:lnTo>
                  <a:lnTo>
                    <a:pt x="13" y="3"/>
                  </a:lnTo>
                  <a:lnTo>
                    <a:pt x="16" y="3"/>
                  </a:lnTo>
                  <a:lnTo>
                    <a:pt x="17" y="4"/>
                  </a:lnTo>
                  <a:lnTo>
                    <a:pt x="20" y="4"/>
                  </a:lnTo>
                  <a:lnTo>
                    <a:pt x="26" y="8"/>
                  </a:lnTo>
                  <a:lnTo>
                    <a:pt x="39" y="16"/>
                  </a:lnTo>
                  <a:lnTo>
                    <a:pt x="39" y="14"/>
                  </a:lnTo>
                  <a:lnTo>
                    <a:pt x="37" y="14"/>
                  </a:lnTo>
                  <a:close/>
                </a:path>
              </a:pathLst>
            </a:custGeom>
            <a:solidFill>
              <a:srgbClr val="FFFFFF"/>
            </a:solidFill>
            <a:ln w="12700">
              <a:solidFill>
                <a:schemeClr val="bg1"/>
              </a:solidFill>
              <a:round/>
              <a:headEnd/>
              <a:tailEnd/>
            </a:ln>
          </p:spPr>
          <p:txBody>
            <a:bodyPr/>
            <a:lstStyle/>
            <a:p>
              <a:endParaRPr lang="hr-HR"/>
            </a:p>
          </p:txBody>
        </p:sp>
        <p:sp>
          <p:nvSpPr>
            <p:cNvPr id="29" name="Freeform 114"/>
            <p:cNvSpPr>
              <a:spLocks/>
            </p:cNvSpPr>
            <p:nvPr/>
          </p:nvSpPr>
          <p:spPr bwMode="auto">
            <a:xfrm>
              <a:off x="1371" y="3322"/>
              <a:ext cx="38" cy="158"/>
            </a:xfrm>
            <a:custGeom>
              <a:avLst/>
              <a:gdLst>
                <a:gd name="T0" fmla="*/ 3 w 12"/>
                <a:gd name="T1" fmla="*/ 39 h 46"/>
                <a:gd name="T2" fmla="*/ 7 w 12"/>
                <a:gd name="T3" fmla="*/ 45 h 46"/>
                <a:gd name="T4" fmla="*/ 9 w 12"/>
                <a:gd name="T5" fmla="*/ 46 h 46"/>
                <a:gd name="T6" fmla="*/ 9 w 12"/>
                <a:gd name="T7" fmla="*/ 46 h 46"/>
                <a:gd name="T8" fmla="*/ 9 w 12"/>
                <a:gd name="T9" fmla="*/ 46 h 46"/>
                <a:gd name="T10" fmla="*/ 10 w 12"/>
                <a:gd name="T11" fmla="*/ 46 h 46"/>
                <a:gd name="T12" fmla="*/ 12 w 12"/>
                <a:gd name="T13" fmla="*/ 45 h 46"/>
                <a:gd name="T14" fmla="*/ 7 w 12"/>
                <a:gd name="T15" fmla="*/ 25 h 46"/>
                <a:gd name="T16" fmla="*/ 5 w 12"/>
                <a:gd name="T17" fmla="*/ 10 h 46"/>
                <a:gd name="T18" fmla="*/ 5 w 12"/>
                <a:gd name="T19" fmla="*/ 6 h 46"/>
                <a:gd name="T20" fmla="*/ 5 w 12"/>
                <a:gd name="T21" fmla="*/ 6 h 46"/>
                <a:gd name="T22" fmla="*/ 5 w 12"/>
                <a:gd name="T23" fmla="*/ 2 h 46"/>
                <a:gd name="T24" fmla="*/ 5 w 12"/>
                <a:gd name="T25" fmla="*/ 2 h 46"/>
                <a:gd name="T26" fmla="*/ 3 w 12"/>
                <a:gd name="T27" fmla="*/ 0 h 46"/>
                <a:gd name="T28" fmla="*/ 2 w 12"/>
                <a:gd name="T29" fmla="*/ 0 h 46"/>
                <a:gd name="T30" fmla="*/ 2 w 12"/>
                <a:gd name="T31" fmla="*/ 2 h 46"/>
                <a:gd name="T32" fmla="*/ 0 w 12"/>
                <a:gd name="T33" fmla="*/ 5 h 46"/>
                <a:gd name="T34" fmla="*/ 0 w 12"/>
                <a:gd name="T35" fmla="*/ 5 h 46"/>
                <a:gd name="T36" fmla="*/ 0 w 12"/>
                <a:gd name="T37" fmla="*/ 6 h 46"/>
                <a:gd name="T38" fmla="*/ 2 w 12"/>
                <a:gd name="T39" fmla="*/ 9 h 46"/>
                <a:gd name="T40" fmla="*/ 2 w 12"/>
                <a:gd name="T41" fmla="*/ 9 h 46"/>
                <a:gd name="T42" fmla="*/ 5 w 12"/>
                <a:gd name="T43" fmla="*/ 13 h 46"/>
                <a:gd name="T44" fmla="*/ 6 w 12"/>
                <a:gd name="T45" fmla="*/ 19 h 46"/>
                <a:gd name="T46" fmla="*/ 6 w 12"/>
                <a:gd name="T47" fmla="*/ 22 h 46"/>
                <a:gd name="T48" fmla="*/ 6 w 12"/>
                <a:gd name="T49" fmla="*/ 22 h 46"/>
                <a:gd name="T50" fmla="*/ 5 w 12"/>
                <a:gd name="T51" fmla="*/ 22 h 46"/>
                <a:gd name="T52" fmla="*/ 5 w 12"/>
                <a:gd name="T53" fmla="*/ 22 h 46"/>
                <a:gd name="T54" fmla="*/ 3 w 12"/>
                <a:gd name="T55" fmla="*/ 22 h 46"/>
                <a:gd name="T56" fmla="*/ 2 w 12"/>
                <a:gd name="T57" fmla="*/ 20 h 46"/>
                <a:gd name="T58" fmla="*/ 2 w 12"/>
                <a:gd name="T59" fmla="*/ 19 h 46"/>
                <a:gd name="T60" fmla="*/ 3 w 12"/>
                <a:gd name="T61" fmla="*/ 39 h 4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12" h="46">
                  <a:moveTo>
                    <a:pt x="3" y="39"/>
                  </a:moveTo>
                  <a:lnTo>
                    <a:pt x="7" y="45"/>
                  </a:lnTo>
                  <a:lnTo>
                    <a:pt x="9" y="46"/>
                  </a:lnTo>
                  <a:lnTo>
                    <a:pt x="10" y="46"/>
                  </a:lnTo>
                  <a:lnTo>
                    <a:pt x="12" y="45"/>
                  </a:lnTo>
                  <a:lnTo>
                    <a:pt x="7" y="25"/>
                  </a:lnTo>
                  <a:lnTo>
                    <a:pt x="5" y="10"/>
                  </a:lnTo>
                  <a:lnTo>
                    <a:pt x="5" y="6"/>
                  </a:lnTo>
                  <a:lnTo>
                    <a:pt x="5" y="2"/>
                  </a:lnTo>
                  <a:lnTo>
                    <a:pt x="3" y="0"/>
                  </a:lnTo>
                  <a:lnTo>
                    <a:pt x="2" y="0"/>
                  </a:lnTo>
                  <a:lnTo>
                    <a:pt x="2" y="2"/>
                  </a:lnTo>
                  <a:lnTo>
                    <a:pt x="0" y="5"/>
                  </a:lnTo>
                  <a:lnTo>
                    <a:pt x="0" y="6"/>
                  </a:lnTo>
                  <a:lnTo>
                    <a:pt x="2" y="9"/>
                  </a:lnTo>
                  <a:lnTo>
                    <a:pt x="5" y="13"/>
                  </a:lnTo>
                  <a:lnTo>
                    <a:pt x="6" y="19"/>
                  </a:lnTo>
                  <a:lnTo>
                    <a:pt x="6" y="22"/>
                  </a:lnTo>
                  <a:lnTo>
                    <a:pt x="5" y="22"/>
                  </a:lnTo>
                  <a:lnTo>
                    <a:pt x="3" y="22"/>
                  </a:lnTo>
                  <a:lnTo>
                    <a:pt x="2" y="20"/>
                  </a:lnTo>
                  <a:lnTo>
                    <a:pt x="2" y="19"/>
                  </a:lnTo>
                  <a:lnTo>
                    <a:pt x="3" y="39"/>
                  </a:lnTo>
                  <a:close/>
                </a:path>
              </a:pathLst>
            </a:custGeom>
            <a:solidFill>
              <a:srgbClr val="0A4594"/>
            </a:solidFill>
            <a:ln w="12700">
              <a:solidFill>
                <a:srgbClr val="1572EF"/>
              </a:solidFill>
              <a:round/>
              <a:headEnd/>
              <a:tailEnd/>
            </a:ln>
          </p:spPr>
          <p:txBody>
            <a:bodyPr/>
            <a:lstStyle/>
            <a:p>
              <a:endParaRPr lang="hr-HR"/>
            </a:p>
          </p:txBody>
        </p:sp>
        <p:sp>
          <p:nvSpPr>
            <p:cNvPr id="30" name="Freeform 115"/>
            <p:cNvSpPr>
              <a:spLocks/>
            </p:cNvSpPr>
            <p:nvPr/>
          </p:nvSpPr>
          <p:spPr bwMode="auto">
            <a:xfrm>
              <a:off x="1371" y="3322"/>
              <a:ext cx="38" cy="158"/>
            </a:xfrm>
            <a:custGeom>
              <a:avLst/>
              <a:gdLst>
                <a:gd name="T0" fmla="*/ 10 w 12"/>
                <a:gd name="T1" fmla="*/ 134 h 46"/>
                <a:gd name="T2" fmla="*/ 22 w 12"/>
                <a:gd name="T3" fmla="*/ 155 h 46"/>
                <a:gd name="T4" fmla="*/ 29 w 12"/>
                <a:gd name="T5" fmla="*/ 158 h 46"/>
                <a:gd name="T6" fmla="*/ 29 w 12"/>
                <a:gd name="T7" fmla="*/ 158 h 46"/>
                <a:gd name="T8" fmla="*/ 29 w 12"/>
                <a:gd name="T9" fmla="*/ 158 h 46"/>
                <a:gd name="T10" fmla="*/ 32 w 12"/>
                <a:gd name="T11" fmla="*/ 158 h 46"/>
                <a:gd name="T12" fmla="*/ 38 w 12"/>
                <a:gd name="T13" fmla="*/ 155 h 46"/>
                <a:gd name="T14" fmla="*/ 22 w 12"/>
                <a:gd name="T15" fmla="*/ 86 h 46"/>
                <a:gd name="T16" fmla="*/ 16 w 12"/>
                <a:gd name="T17" fmla="*/ 34 h 46"/>
                <a:gd name="T18" fmla="*/ 16 w 12"/>
                <a:gd name="T19" fmla="*/ 21 h 46"/>
                <a:gd name="T20" fmla="*/ 16 w 12"/>
                <a:gd name="T21" fmla="*/ 21 h 46"/>
                <a:gd name="T22" fmla="*/ 16 w 12"/>
                <a:gd name="T23" fmla="*/ 7 h 46"/>
                <a:gd name="T24" fmla="*/ 16 w 12"/>
                <a:gd name="T25" fmla="*/ 7 h 46"/>
                <a:gd name="T26" fmla="*/ 10 w 12"/>
                <a:gd name="T27" fmla="*/ 0 h 46"/>
                <a:gd name="T28" fmla="*/ 6 w 12"/>
                <a:gd name="T29" fmla="*/ 0 h 46"/>
                <a:gd name="T30" fmla="*/ 6 w 12"/>
                <a:gd name="T31" fmla="*/ 7 h 46"/>
                <a:gd name="T32" fmla="*/ 0 w 12"/>
                <a:gd name="T33" fmla="*/ 17 h 46"/>
                <a:gd name="T34" fmla="*/ 0 w 12"/>
                <a:gd name="T35" fmla="*/ 17 h 46"/>
                <a:gd name="T36" fmla="*/ 0 w 12"/>
                <a:gd name="T37" fmla="*/ 21 h 46"/>
                <a:gd name="T38" fmla="*/ 6 w 12"/>
                <a:gd name="T39" fmla="*/ 31 h 46"/>
                <a:gd name="T40" fmla="*/ 6 w 12"/>
                <a:gd name="T41" fmla="*/ 31 h 46"/>
                <a:gd name="T42" fmla="*/ 16 w 12"/>
                <a:gd name="T43" fmla="*/ 45 h 46"/>
                <a:gd name="T44" fmla="*/ 19 w 12"/>
                <a:gd name="T45" fmla="*/ 65 h 46"/>
                <a:gd name="T46" fmla="*/ 19 w 12"/>
                <a:gd name="T47" fmla="*/ 76 h 46"/>
                <a:gd name="T48" fmla="*/ 19 w 12"/>
                <a:gd name="T49" fmla="*/ 76 h 46"/>
                <a:gd name="T50" fmla="*/ 16 w 12"/>
                <a:gd name="T51" fmla="*/ 76 h 46"/>
                <a:gd name="T52" fmla="*/ 16 w 12"/>
                <a:gd name="T53" fmla="*/ 76 h 46"/>
                <a:gd name="T54" fmla="*/ 10 w 12"/>
                <a:gd name="T55" fmla="*/ 76 h 46"/>
                <a:gd name="T56" fmla="*/ 6 w 12"/>
                <a:gd name="T57" fmla="*/ 69 h 46"/>
                <a:gd name="T58" fmla="*/ 6 w 12"/>
                <a:gd name="T59" fmla="*/ 65 h 46"/>
                <a:gd name="T60" fmla="*/ 10 w 12"/>
                <a:gd name="T61" fmla="*/ 134 h 4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12"/>
                <a:gd name="T94" fmla="*/ 0 h 46"/>
                <a:gd name="T95" fmla="*/ 12 w 12"/>
                <a:gd name="T96" fmla="*/ 46 h 4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12" h="46">
                  <a:moveTo>
                    <a:pt x="3" y="39"/>
                  </a:moveTo>
                  <a:lnTo>
                    <a:pt x="7" y="45"/>
                  </a:lnTo>
                  <a:lnTo>
                    <a:pt x="9" y="46"/>
                  </a:lnTo>
                  <a:lnTo>
                    <a:pt x="10" y="46"/>
                  </a:lnTo>
                  <a:lnTo>
                    <a:pt x="12" y="45"/>
                  </a:lnTo>
                  <a:lnTo>
                    <a:pt x="7" y="25"/>
                  </a:lnTo>
                  <a:lnTo>
                    <a:pt x="5" y="10"/>
                  </a:lnTo>
                  <a:lnTo>
                    <a:pt x="5" y="6"/>
                  </a:lnTo>
                  <a:lnTo>
                    <a:pt x="5" y="2"/>
                  </a:lnTo>
                  <a:lnTo>
                    <a:pt x="3" y="0"/>
                  </a:lnTo>
                  <a:lnTo>
                    <a:pt x="2" y="0"/>
                  </a:lnTo>
                  <a:lnTo>
                    <a:pt x="2" y="2"/>
                  </a:lnTo>
                  <a:lnTo>
                    <a:pt x="0" y="5"/>
                  </a:lnTo>
                  <a:lnTo>
                    <a:pt x="0" y="6"/>
                  </a:lnTo>
                  <a:lnTo>
                    <a:pt x="2" y="9"/>
                  </a:lnTo>
                  <a:lnTo>
                    <a:pt x="5" y="13"/>
                  </a:lnTo>
                  <a:lnTo>
                    <a:pt x="6" y="19"/>
                  </a:lnTo>
                  <a:lnTo>
                    <a:pt x="6" y="22"/>
                  </a:lnTo>
                  <a:lnTo>
                    <a:pt x="5" y="22"/>
                  </a:lnTo>
                  <a:lnTo>
                    <a:pt x="3" y="22"/>
                  </a:lnTo>
                  <a:lnTo>
                    <a:pt x="2" y="20"/>
                  </a:lnTo>
                  <a:lnTo>
                    <a:pt x="2" y="19"/>
                  </a:lnTo>
                  <a:lnTo>
                    <a:pt x="3" y="39"/>
                  </a:lnTo>
                </a:path>
              </a:pathLst>
            </a:custGeom>
            <a:solidFill>
              <a:schemeClr val="bg1"/>
            </a:solidFill>
            <a:ln w="12700">
              <a:solidFill>
                <a:schemeClr val="bg1"/>
              </a:solidFill>
              <a:round/>
              <a:headEnd/>
              <a:tailEnd/>
            </a:ln>
          </p:spPr>
          <p:txBody>
            <a:bodyPr/>
            <a:lstStyle/>
            <a:p>
              <a:endParaRPr lang="hr-HR"/>
            </a:p>
          </p:txBody>
        </p:sp>
        <p:sp>
          <p:nvSpPr>
            <p:cNvPr id="31" name="Freeform 116"/>
            <p:cNvSpPr>
              <a:spLocks/>
            </p:cNvSpPr>
            <p:nvPr/>
          </p:nvSpPr>
          <p:spPr bwMode="auto">
            <a:xfrm>
              <a:off x="1400" y="3319"/>
              <a:ext cx="63" cy="72"/>
            </a:xfrm>
            <a:custGeom>
              <a:avLst/>
              <a:gdLst>
                <a:gd name="T0" fmla="*/ 9 w 20"/>
                <a:gd name="T1" fmla="*/ 48 h 21"/>
                <a:gd name="T2" fmla="*/ 35 w 20"/>
                <a:gd name="T3" fmla="*/ 69 h 21"/>
                <a:gd name="T4" fmla="*/ 41 w 20"/>
                <a:gd name="T5" fmla="*/ 72 h 21"/>
                <a:gd name="T6" fmla="*/ 44 w 20"/>
                <a:gd name="T7" fmla="*/ 72 h 21"/>
                <a:gd name="T8" fmla="*/ 54 w 20"/>
                <a:gd name="T9" fmla="*/ 72 h 21"/>
                <a:gd name="T10" fmla="*/ 54 w 20"/>
                <a:gd name="T11" fmla="*/ 72 h 21"/>
                <a:gd name="T12" fmla="*/ 63 w 20"/>
                <a:gd name="T13" fmla="*/ 69 h 21"/>
                <a:gd name="T14" fmla="*/ 63 w 20"/>
                <a:gd name="T15" fmla="*/ 69 h 21"/>
                <a:gd name="T16" fmla="*/ 63 w 20"/>
                <a:gd name="T17" fmla="*/ 65 h 21"/>
                <a:gd name="T18" fmla="*/ 63 w 20"/>
                <a:gd name="T19" fmla="*/ 65 h 21"/>
                <a:gd name="T20" fmla="*/ 63 w 20"/>
                <a:gd name="T21" fmla="*/ 65 h 21"/>
                <a:gd name="T22" fmla="*/ 63 w 20"/>
                <a:gd name="T23" fmla="*/ 58 h 21"/>
                <a:gd name="T24" fmla="*/ 41 w 20"/>
                <a:gd name="T25" fmla="*/ 24 h 21"/>
                <a:gd name="T26" fmla="*/ 25 w 20"/>
                <a:gd name="T27" fmla="*/ 0 h 21"/>
                <a:gd name="T28" fmla="*/ 22 w 20"/>
                <a:gd name="T29" fmla="*/ 0 h 21"/>
                <a:gd name="T30" fmla="*/ 0 w 20"/>
                <a:gd name="T31" fmla="*/ 31 h 21"/>
                <a:gd name="T32" fmla="*/ 0 w 20"/>
                <a:gd name="T33" fmla="*/ 31 h 21"/>
                <a:gd name="T34" fmla="*/ 0 w 20"/>
                <a:gd name="T35" fmla="*/ 34 h 21"/>
                <a:gd name="T36" fmla="*/ 0 w 20"/>
                <a:gd name="T37" fmla="*/ 34 h 21"/>
                <a:gd name="T38" fmla="*/ 0 w 20"/>
                <a:gd name="T39" fmla="*/ 38 h 21"/>
                <a:gd name="T40" fmla="*/ 3 w 20"/>
                <a:gd name="T41" fmla="*/ 45 h 21"/>
                <a:gd name="T42" fmla="*/ 9 w 20"/>
                <a:gd name="T43" fmla="*/ 48 h 21"/>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20"/>
                <a:gd name="T67" fmla="*/ 0 h 21"/>
                <a:gd name="T68" fmla="*/ 20 w 20"/>
                <a:gd name="T69" fmla="*/ 21 h 21"/>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20" h="21">
                  <a:moveTo>
                    <a:pt x="3" y="14"/>
                  </a:moveTo>
                  <a:lnTo>
                    <a:pt x="11" y="20"/>
                  </a:lnTo>
                  <a:lnTo>
                    <a:pt x="13" y="21"/>
                  </a:lnTo>
                  <a:lnTo>
                    <a:pt x="14" y="21"/>
                  </a:lnTo>
                  <a:lnTo>
                    <a:pt x="17" y="21"/>
                  </a:lnTo>
                  <a:lnTo>
                    <a:pt x="20" y="20"/>
                  </a:lnTo>
                  <a:lnTo>
                    <a:pt x="20" y="19"/>
                  </a:lnTo>
                  <a:lnTo>
                    <a:pt x="20" y="17"/>
                  </a:lnTo>
                  <a:lnTo>
                    <a:pt x="13" y="7"/>
                  </a:lnTo>
                  <a:lnTo>
                    <a:pt x="8" y="0"/>
                  </a:lnTo>
                  <a:lnTo>
                    <a:pt x="7" y="0"/>
                  </a:lnTo>
                  <a:lnTo>
                    <a:pt x="0" y="9"/>
                  </a:lnTo>
                  <a:lnTo>
                    <a:pt x="0" y="10"/>
                  </a:lnTo>
                  <a:lnTo>
                    <a:pt x="0" y="11"/>
                  </a:lnTo>
                  <a:lnTo>
                    <a:pt x="1" y="13"/>
                  </a:lnTo>
                  <a:lnTo>
                    <a:pt x="3" y="14"/>
                  </a:lnTo>
                  <a:close/>
                </a:path>
              </a:pathLst>
            </a:custGeom>
            <a:solidFill>
              <a:schemeClr val="bg1"/>
            </a:solidFill>
            <a:ln w="12700">
              <a:solidFill>
                <a:schemeClr val="bg1"/>
              </a:solidFill>
              <a:round/>
              <a:headEnd/>
              <a:tailEnd/>
            </a:ln>
          </p:spPr>
          <p:txBody>
            <a:bodyPr/>
            <a:lstStyle/>
            <a:p>
              <a:endParaRPr lang="hr-HR"/>
            </a:p>
          </p:txBody>
        </p:sp>
        <p:sp>
          <p:nvSpPr>
            <p:cNvPr id="32" name="Freeform 117"/>
            <p:cNvSpPr>
              <a:spLocks/>
            </p:cNvSpPr>
            <p:nvPr/>
          </p:nvSpPr>
          <p:spPr bwMode="auto">
            <a:xfrm>
              <a:off x="1441" y="3418"/>
              <a:ext cx="25" cy="45"/>
            </a:xfrm>
            <a:custGeom>
              <a:avLst/>
              <a:gdLst>
                <a:gd name="T0" fmla="*/ 0 w 8"/>
                <a:gd name="T1" fmla="*/ 3 h 13"/>
                <a:gd name="T2" fmla="*/ 0 w 8"/>
                <a:gd name="T3" fmla="*/ 3 h 13"/>
                <a:gd name="T4" fmla="*/ 3 w 8"/>
                <a:gd name="T5" fmla="*/ 24 h 13"/>
                <a:gd name="T6" fmla="*/ 22 w 8"/>
                <a:gd name="T7" fmla="*/ 38 h 13"/>
                <a:gd name="T8" fmla="*/ 22 w 8"/>
                <a:gd name="T9" fmla="*/ 45 h 13"/>
                <a:gd name="T10" fmla="*/ 22 w 8"/>
                <a:gd name="T11" fmla="*/ 45 h 13"/>
                <a:gd name="T12" fmla="*/ 25 w 8"/>
                <a:gd name="T13" fmla="*/ 45 h 13"/>
                <a:gd name="T14" fmla="*/ 25 w 8"/>
                <a:gd name="T15" fmla="*/ 38 h 13"/>
                <a:gd name="T16" fmla="*/ 25 w 8"/>
                <a:gd name="T17" fmla="*/ 38 h 13"/>
                <a:gd name="T18" fmla="*/ 13 w 8"/>
                <a:gd name="T19" fmla="*/ 3 h 13"/>
                <a:gd name="T20" fmla="*/ 9 w 8"/>
                <a:gd name="T21" fmla="*/ 3 h 13"/>
                <a:gd name="T22" fmla="*/ 3 w 8"/>
                <a:gd name="T23" fmla="*/ 0 h 13"/>
                <a:gd name="T24" fmla="*/ 0 w 8"/>
                <a:gd name="T25" fmla="*/ 3 h 13"/>
                <a:gd name="T26" fmla="*/ 0 w 8"/>
                <a:gd name="T27" fmla="*/ 3 h 13"/>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8"/>
                <a:gd name="T43" fmla="*/ 0 h 13"/>
                <a:gd name="T44" fmla="*/ 8 w 8"/>
                <a:gd name="T45" fmla="*/ 13 h 13"/>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8" h="13">
                  <a:moveTo>
                    <a:pt x="0" y="1"/>
                  </a:moveTo>
                  <a:lnTo>
                    <a:pt x="0" y="1"/>
                  </a:lnTo>
                  <a:lnTo>
                    <a:pt x="1" y="7"/>
                  </a:lnTo>
                  <a:lnTo>
                    <a:pt x="7" y="11"/>
                  </a:lnTo>
                  <a:lnTo>
                    <a:pt x="7" y="13"/>
                  </a:lnTo>
                  <a:lnTo>
                    <a:pt x="8" y="13"/>
                  </a:lnTo>
                  <a:lnTo>
                    <a:pt x="8" y="11"/>
                  </a:lnTo>
                  <a:lnTo>
                    <a:pt x="4" y="1"/>
                  </a:lnTo>
                  <a:lnTo>
                    <a:pt x="3" y="1"/>
                  </a:lnTo>
                  <a:lnTo>
                    <a:pt x="1" y="0"/>
                  </a:lnTo>
                  <a:lnTo>
                    <a:pt x="0" y="1"/>
                  </a:lnTo>
                  <a:close/>
                </a:path>
              </a:pathLst>
            </a:custGeom>
            <a:solidFill>
              <a:schemeClr val="bg1"/>
            </a:solidFill>
            <a:ln w="12700">
              <a:solidFill>
                <a:schemeClr val="bg1"/>
              </a:solidFill>
              <a:round/>
              <a:headEnd/>
              <a:tailEnd/>
            </a:ln>
          </p:spPr>
          <p:txBody>
            <a:bodyPr/>
            <a:lstStyle/>
            <a:p>
              <a:endParaRPr lang="hr-HR"/>
            </a:p>
          </p:txBody>
        </p:sp>
        <p:sp>
          <p:nvSpPr>
            <p:cNvPr id="33" name="Freeform 118"/>
            <p:cNvSpPr>
              <a:spLocks/>
            </p:cNvSpPr>
            <p:nvPr/>
          </p:nvSpPr>
          <p:spPr bwMode="auto">
            <a:xfrm>
              <a:off x="1491" y="3566"/>
              <a:ext cx="16" cy="10"/>
            </a:xfrm>
            <a:custGeom>
              <a:avLst/>
              <a:gdLst>
                <a:gd name="T0" fmla="*/ 5 w 5"/>
                <a:gd name="T1" fmla="*/ 3 h 3"/>
                <a:gd name="T2" fmla="*/ 5 w 5"/>
                <a:gd name="T3" fmla="*/ 3 h 3"/>
                <a:gd name="T4" fmla="*/ 4 w 5"/>
                <a:gd name="T5" fmla="*/ 1 h 3"/>
                <a:gd name="T6" fmla="*/ 1 w 5"/>
                <a:gd name="T7" fmla="*/ 0 h 3"/>
                <a:gd name="T8" fmla="*/ 0 w 5"/>
                <a:gd name="T9" fmla="*/ 0 h 3"/>
                <a:gd name="T10" fmla="*/ 0 w 5"/>
                <a:gd name="T11" fmla="*/ 0 h 3"/>
                <a:gd name="T12" fmla="*/ 0 w 5"/>
                <a:gd name="T13" fmla="*/ 0 h 3"/>
                <a:gd name="T14" fmla="*/ 1 w 5"/>
                <a:gd name="T15" fmla="*/ 1 h 3"/>
                <a:gd name="T16" fmla="*/ 1 w 5"/>
                <a:gd name="T17" fmla="*/ 1 h 3"/>
                <a:gd name="T18" fmla="*/ 5 w 5"/>
                <a:gd name="T19" fmla="*/ 3 h 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5" h="3">
                  <a:moveTo>
                    <a:pt x="5" y="3"/>
                  </a:moveTo>
                  <a:lnTo>
                    <a:pt x="5" y="3"/>
                  </a:lnTo>
                  <a:lnTo>
                    <a:pt x="4" y="1"/>
                  </a:lnTo>
                  <a:lnTo>
                    <a:pt x="1" y="0"/>
                  </a:lnTo>
                  <a:lnTo>
                    <a:pt x="0" y="0"/>
                  </a:lnTo>
                  <a:lnTo>
                    <a:pt x="1" y="1"/>
                  </a:lnTo>
                  <a:lnTo>
                    <a:pt x="5" y="3"/>
                  </a:lnTo>
                  <a:close/>
                </a:path>
              </a:pathLst>
            </a:custGeom>
            <a:solidFill>
              <a:srgbClr val="0A4594"/>
            </a:solidFill>
            <a:ln w="12700">
              <a:solidFill>
                <a:srgbClr val="1572EF"/>
              </a:solidFill>
              <a:round/>
              <a:headEnd/>
              <a:tailEnd/>
            </a:ln>
          </p:spPr>
          <p:txBody>
            <a:bodyPr/>
            <a:lstStyle/>
            <a:p>
              <a:endParaRPr lang="hr-HR"/>
            </a:p>
          </p:txBody>
        </p:sp>
        <p:sp>
          <p:nvSpPr>
            <p:cNvPr id="34" name="Freeform 119"/>
            <p:cNvSpPr>
              <a:spLocks/>
            </p:cNvSpPr>
            <p:nvPr/>
          </p:nvSpPr>
          <p:spPr bwMode="auto">
            <a:xfrm>
              <a:off x="1371" y="3453"/>
              <a:ext cx="32" cy="61"/>
            </a:xfrm>
            <a:custGeom>
              <a:avLst/>
              <a:gdLst>
                <a:gd name="T0" fmla="*/ 3 w 10"/>
                <a:gd name="T1" fmla="*/ 1 h 18"/>
                <a:gd name="T2" fmla="*/ 3 w 10"/>
                <a:gd name="T3" fmla="*/ 1 h 18"/>
                <a:gd name="T4" fmla="*/ 2 w 10"/>
                <a:gd name="T5" fmla="*/ 0 h 18"/>
                <a:gd name="T6" fmla="*/ 0 w 10"/>
                <a:gd name="T7" fmla="*/ 0 h 18"/>
                <a:gd name="T8" fmla="*/ 0 w 10"/>
                <a:gd name="T9" fmla="*/ 0 h 18"/>
                <a:gd name="T10" fmla="*/ 2 w 10"/>
                <a:gd name="T11" fmla="*/ 4 h 18"/>
                <a:gd name="T12" fmla="*/ 2 w 10"/>
                <a:gd name="T13" fmla="*/ 4 h 18"/>
                <a:gd name="T14" fmla="*/ 3 w 10"/>
                <a:gd name="T15" fmla="*/ 8 h 18"/>
                <a:gd name="T16" fmla="*/ 6 w 10"/>
                <a:gd name="T17" fmla="*/ 14 h 18"/>
                <a:gd name="T18" fmla="*/ 9 w 10"/>
                <a:gd name="T19" fmla="*/ 18 h 18"/>
                <a:gd name="T20" fmla="*/ 10 w 10"/>
                <a:gd name="T21" fmla="*/ 18 h 18"/>
                <a:gd name="T22" fmla="*/ 10 w 10"/>
                <a:gd name="T23" fmla="*/ 18 h 18"/>
                <a:gd name="T24" fmla="*/ 10 w 10"/>
                <a:gd name="T25" fmla="*/ 18 h 18"/>
                <a:gd name="T26" fmla="*/ 10 w 10"/>
                <a:gd name="T27" fmla="*/ 17 h 18"/>
                <a:gd name="T28" fmla="*/ 10 w 10"/>
                <a:gd name="T29" fmla="*/ 15 h 18"/>
                <a:gd name="T30" fmla="*/ 9 w 10"/>
                <a:gd name="T31" fmla="*/ 14 h 18"/>
                <a:gd name="T32" fmla="*/ 7 w 10"/>
                <a:gd name="T33" fmla="*/ 13 h 18"/>
                <a:gd name="T34" fmla="*/ 5 w 10"/>
                <a:gd name="T35" fmla="*/ 10 h 18"/>
                <a:gd name="T36" fmla="*/ 5 w 10"/>
                <a:gd name="T37" fmla="*/ 8 h 18"/>
                <a:gd name="T38" fmla="*/ 5 w 10"/>
                <a:gd name="T39" fmla="*/ 8 h 18"/>
                <a:gd name="T40" fmla="*/ 3 w 10"/>
                <a:gd name="T41" fmla="*/ 7 h 18"/>
                <a:gd name="T42" fmla="*/ 3 w 10"/>
                <a:gd name="T43" fmla="*/ 5 h 18"/>
                <a:gd name="T44" fmla="*/ 3 w 10"/>
                <a:gd name="T45" fmla="*/ 4 h 18"/>
                <a:gd name="T46" fmla="*/ 5 w 10"/>
                <a:gd name="T47" fmla="*/ 3 h 18"/>
                <a:gd name="T48" fmla="*/ 5 w 10"/>
                <a:gd name="T49" fmla="*/ 1 h 18"/>
                <a:gd name="T50" fmla="*/ 3 w 10"/>
                <a:gd name="T51" fmla="*/ 1 h 18"/>
                <a:gd name="T52" fmla="*/ 3 w 10"/>
                <a:gd name="T53" fmla="*/ 1 h 18"/>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10" h="18">
                  <a:moveTo>
                    <a:pt x="3" y="1"/>
                  </a:moveTo>
                  <a:lnTo>
                    <a:pt x="3" y="1"/>
                  </a:lnTo>
                  <a:lnTo>
                    <a:pt x="2" y="0"/>
                  </a:lnTo>
                  <a:lnTo>
                    <a:pt x="0" y="0"/>
                  </a:lnTo>
                  <a:lnTo>
                    <a:pt x="2" y="4"/>
                  </a:lnTo>
                  <a:lnTo>
                    <a:pt x="3" y="8"/>
                  </a:lnTo>
                  <a:lnTo>
                    <a:pt x="6" y="14"/>
                  </a:lnTo>
                  <a:lnTo>
                    <a:pt x="9" y="18"/>
                  </a:lnTo>
                  <a:lnTo>
                    <a:pt x="10" y="18"/>
                  </a:lnTo>
                  <a:lnTo>
                    <a:pt x="10" y="17"/>
                  </a:lnTo>
                  <a:lnTo>
                    <a:pt x="10" y="15"/>
                  </a:lnTo>
                  <a:lnTo>
                    <a:pt x="9" y="14"/>
                  </a:lnTo>
                  <a:lnTo>
                    <a:pt x="7" y="13"/>
                  </a:lnTo>
                  <a:lnTo>
                    <a:pt x="5" y="10"/>
                  </a:lnTo>
                  <a:lnTo>
                    <a:pt x="5" y="8"/>
                  </a:lnTo>
                  <a:lnTo>
                    <a:pt x="3" y="7"/>
                  </a:lnTo>
                  <a:lnTo>
                    <a:pt x="3" y="5"/>
                  </a:lnTo>
                  <a:lnTo>
                    <a:pt x="3" y="4"/>
                  </a:lnTo>
                  <a:lnTo>
                    <a:pt x="5" y="3"/>
                  </a:lnTo>
                  <a:lnTo>
                    <a:pt x="5" y="1"/>
                  </a:lnTo>
                  <a:lnTo>
                    <a:pt x="3" y="1"/>
                  </a:lnTo>
                  <a:close/>
                </a:path>
              </a:pathLst>
            </a:custGeom>
            <a:solidFill>
              <a:srgbClr val="0A4594"/>
            </a:solidFill>
            <a:ln w="12700">
              <a:solidFill>
                <a:srgbClr val="1572EF"/>
              </a:solidFill>
              <a:round/>
              <a:headEnd/>
              <a:tailEnd/>
            </a:ln>
          </p:spPr>
          <p:txBody>
            <a:bodyPr/>
            <a:lstStyle/>
            <a:p>
              <a:endParaRPr lang="hr-HR"/>
            </a:p>
          </p:txBody>
        </p:sp>
        <p:sp>
          <p:nvSpPr>
            <p:cNvPr id="35" name="Freeform 120"/>
            <p:cNvSpPr>
              <a:spLocks/>
            </p:cNvSpPr>
            <p:nvPr/>
          </p:nvSpPr>
          <p:spPr bwMode="auto">
            <a:xfrm>
              <a:off x="1371" y="3453"/>
              <a:ext cx="32" cy="61"/>
            </a:xfrm>
            <a:custGeom>
              <a:avLst/>
              <a:gdLst>
                <a:gd name="T0" fmla="*/ 10 w 10"/>
                <a:gd name="T1" fmla="*/ 3 h 18"/>
                <a:gd name="T2" fmla="*/ 10 w 10"/>
                <a:gd name="T3" fmla="*/ 3 h 18"/>
                <a:gd name="T4" fmla="*/ 6 w 10"/>
                <a:gd name="T5" fmla="*/ 0 h 18"/>
                <a:gd name="T6" fmla="*/ 0 w 10"/>
                <a:gd name="T7" fmla="*/ 0 h 18"/>
                <a:gd name="T8" fmla="*/ 0 w 10"/>
                <a:gd name="T9" fmla="*/ 0 h 18"/>
                <a:gd name="T10" fmla="*/ 6 w 10"/>
                <a:gd name="T11" fmla="*/ 14 h 18"/>
                <a:gd name="T12" fmla="*/ 6 w 10"/>
                <a:gd name="T13" fmla="*/ 14 h 18"/>
                <a:gd name="T14" fmla="*/ 10 w 10"/>
                <a:gd name="T15" fmla="*/ 27 h 18"/>
                <a:gd name="T16" fmla="*/ 19 w 10"/>
                <a:gd name="T17" fmla="*/ 47 h 18"/>
                <a:gd name="T18" fmla="*/ 29 w 10"/>
                <a:gd name="T19" fmla="*/ 61 h 18"/>
                <a:gd name="T20" fmla="*/ 32 w 10"/>
                <a:gd name="T21" fmla="*/ 61 h 18"/>
                <a:gd name="T22" fmla="*/ 32 w 10"/>
                <a:gd name="T23" fmla="*/ 61 h 18"/>
                <a:gd name="T24" fmla="*/ 32 w 10"/>
                <a:gd name="T25" fmla="*/ 61 h 18"/>
                <a:gd name="T26" fmla="*/ 32 w 10"/>
                <a:gd name="T27" fmla="*/ 58 h 18"/>
                <a:gd name="T28" fmla="*/ 32 w 10"/>
                <a:gd name="T29" fmla="*/ 51 h 18"/>
                <a:gd name="T30" fmla="*/ 29 w 10"/>
                <a:gd name="T31" fmla="*/ 47 h 18"/>
                <a:gd name="T32" fmla="*/ 22 w 10"/>
                <a:gd name="T33" fmla="*/ 44 h 18"/>
                <a:gd name="T34" fmla="*/ 16 w 10"/>
                <a:gd name="T35" fmla="*/ 34 h 18"/>
                <a:gd name="T36" fmla="*/ 16 w 10"/>
                <a:gd name="T37" fmla="*/ 27 h 18"/>
                <a:gd name="T38" fmla="*/ 16 w 10"/>
                <a:gd name="T39" fmla="*/ 27 h 18"/>
                <a:gd name="T40" fmla="*/ 10 w 10"/>
                <a:gd name="T41" fmla="*/ 24 h 18"/>
                <a:gd name="T42" fmla="*/ 10 w 10"/>
                <a:gd name="T43" fmla="*/ 17 h 18"/>
                <a:gd name="T44" fmla="*/ 10 w 10"/>
                <a:gd name="T45" fmla="*/ 14 h 18"/>
                <a:gd name="T46" fmla="*/ 16 w 10"/>
                <a:gd name="T47" fmla="*/ 10 h 18"/>
                <a:gd name="T48" fmla="*/ 16 w 10"/>
                <a:gd name="T49" fmla="*/ 3 h 18"/>
                <a:gd name="T50" fmla="*/ 10 w 10"/>
                <a:gd name="T51" fmla="*/ 3 h 18"/>
                <a:gd name="T52" fmla="*/ 10 w 10"/>
                <a:gd name="T53" fmla="*/ 3 h 18"/>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10"/>
                <a:gd name="T82" fmla="*/ 0 h 18"/>
                <a:gd name="T83" fmla="*/ 10 w 10"/>
                <a:gd name="T84" fmla="*/ 18 h 18"/>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10" h="18">
                  <a:moveTo>
                    <a:pt x="3" y="1"/>
                  </a:moveTo>
                  <a:lnTo>
                    <a:pt x="3" y="1"/>
                  </a:lnTo>
                  <a:lnTo>
                    <a:pt x="2" y="0"/>
                  </a:lnTo>
                  <a:lnTo>
                    <a:pt x="0" y="0"/>
                  </a:lnTo>
                  <a:lnTo>
                    <a:pt x="2" y="4"/>
                  </a:lnTo>
                  <a:lnTo>
                    <a:pt x="3" y="8"/>
                  </a:lnTo>
                  <a:lnTo>
                    <a:pt x="6" y="14"/>
                  </a:lnTo>
                  <a:lnTo>
                    <a:pt x="9" y="18"/>
                  </a:lnTo>
                  <a:lnTo>
                    <a:pt x="10" y="18"/>
                  </a:lnTo>
                  <a:lnTo>
                    <a:pt x="10" y="17"/>
                  </a:lnTo>
                  <a:lnTo>
                    <a:pt x="10" y="15"/>
                  </a:lnTo>
                  <a:lnTo>
                    <a:pt x="9" y="14"/>
                  </a:lnTo>
                  <a:lnTo>
                    <a:pt x="7" y="13"/>
                  </a:lnTo>
                  <a:lnTo>
                    <a:pt x="5" y="10"/>
                  </a:lnTo>
                  <a:lnTo>
                    <a:pt x="5" y="8"/>
                  </a:lnTo>
                  <a:lnTo>
                    <a:pt x="3" y="7"/>
                  </a:lnTo>
                  <a:lnTo>
                    <a:pt x="3" y="5"/>
                  </a:lnTo>
                  <a:lnTo>
                    <a:pt x="3" y="4"/>
                  </a:lnTo>
                  <a:lnTo>
                    <a:pt x="5" y="3"/>
                  </a:lnTo>
                  <a:lnTo>
                    <a:pt x="5" y="1"/>
                  </a:lnTo>
                  <a:lnTo>
                    <a:pt x="3" y="1"/>
                  </a:lnTo>
                </a:path>
              </a:pathLst>
            </a:custGeom>
            <a:solidFill>
              <a:schemeClr val="bg1"/>
            </a:solidFill>
            <a:ln w="12700">
              <a:solidFill>
                <a:schemeClr val="bg1"/>
              </a:solidFill>
              <a:round/>
              <a:headEnd/>
              <a:tailEnd/>
            </a:ln>
          </p:spPr>
          <p:txBody>
            <a:bodyPr/>
            <a:lstStyle/>
            <a:p>
              <a:endParaRPr lang="hr-HR"/>
            </a:p>
          </p:txBody>
        </p:sp>
        <p:sp>
          <p:nvSpPr>
            <p:cNvPr id="36" name="Freeform 121"/>
            <p:cNvSpPr>
              <a:spLocks/>
            </p:cNvSpPr>
            <p:nvPr/>
          </p:nvSpPr>
          <p:spPr bwMode="auto">
            <a:xfrm>
              <a:off x="1444" y="3463"/>
              <a:ext cx="85" cy="113"/>
            </a:xfrm>
            <a:custGeom>
              <a:avLst/>
              <a:gdLst>
                <a:gd name="T0" fmla="*/ 0 w 27"/>
                <a:gd name="T1" fmla="*/ 0 h 33"/>
                <a:gd name="T2" fmla="*/ 0 w 27"/>
                <a:gd name="T3" fmla="*/ 0 h 33"/>
                <a:gd name="T4" fmla="*/ 0 w 27"/>
                <a:gd name="T5" fmla="*/ 1 h 33"/>
                <a:gd name="T6" fmla="*/ 0 w 27"/>
                <a:gd name="T7" fmla="*/ 1 h 33"/>
                <a:gd name="T8" fmla="*/ 9 w 27"/>
                <a:gd name="T9" fmla="*/ 15 h 33"/>
                <a:gd name="T10" fmla="*/ 17 w 27"/>
                <a:gd name="T11" fmla="*/ 24 h 33"/>
                <a:gd name="T12" fmla="*/ 19 w 27"/>
                <a:gd name="T13" fmla="*/ 27 h 33"/>
                <a:gd name="T14" fmla="*/ 19 w 27"/>
                <a:gd name="T15" fmla="*/ 27 h 33"/>
                <a:gd name="T16" fmla="*/ 19 w 27"/>
                <a:gd name="T17" fmla="*/ 28 h 33"/>
                <a:gd name="T18" fmla="*/ 19 w 27"/>
                <a:gd name="T19" fmla="*/ 30 h 33"/>
                <a:gd name="T20" fmla="*/ 19 w 27"/>
                <a:gd name="T21" fmla="*/ 30 h 33"/>
                <a:gd name="T22" fmla="*/ 20 w 27"/>
                <a:gd name="T23" fmla="*/ 31 h 33"/>
                <a:gd name="T24" fmla="*/ 20 w 27"/>
                <a:gd name="T25" fmla="*/ 31 h 33"/>
                <a:gd name="T26" fmla="*/ 23 w 27"/>
                <a:gd name="T27" fmla="*/ 33 h 33"/>
                <a:gd name="T28" fmla="*/ 26 w 27"/>
                <a:gd name="T29" fmla="*/ 31 h 33"/>
                <a:gd name="T30" fmla="*/ 27 w 27"/>
                <a:gd name="T31" fmla="*/ 30 h 33"/>
                <a:gd name="T32" fmla="*/ 27 w 27"/>
                <a:gd name="T33" fmla="*/ 30 h 33"/>
                <a:gd name="T34" fmla="*/ 27 w 27"/>
                <a:gd name="T35" fmla="*/ 28 h 33"/>
                <a:gd name="T36" fmla="*/ 12 w 27"/>
                <a:gd name="T37" fmla="*/ 10 h 33"/>
                <a:gd name="T38" fmla="*/ 9 w 27"/>
                <a:gd name="T39" fmla="*/ 7 h 33"/>
                <a:gd name="T40" fmla="*/ 7 w 27"/>
                <a:gd name="T41" fmla="*/ 7 h 33"/>
                <a:gd name="T42" fmla="*/ 0 w 27"/>
                <a:gd name="T43" fmla="*/ 0 h 33"/>
                <a:gd name="T44" fmla="*/ 0 w 27"/>
                <a:gd name="T45" fmla="*/ 0 h 33"/>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27" h="33">
                  <a:moveTo>
                    <a:pt x="0" y="0"/>
                  </a:moveTo>
                  <a:lnTo>
                    <a:pt x="0" y="0"/>
                  </a:lnTo>
                  <a:lnTo>
                    <a:pt x="0" y="1"/>
                  </a:lnTo>
                  <a:lnTo>
                    <a:pt x="9" y="15"/>
                  </a:lnTo>
                  <a:lnTo>
                    <a:pt x="17" y="24"/>
                  </a:lnTo>
                  <a:lnTo>
                    <a:pt x="19" y="27"/>
                  </a:lnTo>
                  <a:lnTo>
                    <a:pt x="19" y="28"/>
                  </a:lnTo>
                  <a:lnTo>
                    <a:pt x="19" y="30"/>
                  </a:lnTo>
                  <a:lnTo>
                    <a:pt x="20" y="31"/>
                  </a:lnTo>
                  <a:lnTo>
                    <a:pt x="23" y="33"/>
                  </a:lnTo>
                  <a:lnTo>
                    <a:pt x="26" y="31"/>
                  </a:lnTo>
                  <a:lnTo>
                    <a:pt x="27" y="30"/>
                  </a:lnTo>
                  <a:lnTo>
                    <a:pt x="27" y="28"/>
                  </a:lnTo>
                  <a:lnTo>
                    <a:pt x="12" y="10"/>
                  </a:lnTo>
                  <a:lnTo>
                    <a:pt x="9" y="7"/>
                  </a:lnTo>
                  <a:lnTo>
                    <a:pt x="7" y="7"/>
                  </a:lnTo>
                  <a:lnTo>
                    <a:pt x="0" y="0"/>
                  </a:lnTo>
                  <a:close/>
                </a:path>
              </a:pathLst>
            </a:custGeom>
            <a:solidFill>
              <a:srgbClr val="0A4594"/>
            </a:solidFill>
            <a:ln w="12700">
              <a:solidFill>
                <a:srgbClr val="1572EF"/>
              </a:solidFill>
              <a:round/>
              <a:headEnd/>
              <a:tailEnd/>
            </a:ln>
          </p:spPr>
          <p:txBody>
            <a:bodyPr/>
            <a:lstStyle/>
            <a:p>
              <a:endParaRPr lang="hr-HR"/>
            </a:p>
          </p:txBody>
        </p:sp>
        <p:sp>
          <p:nvSpPr>
            <p:cNvPr id="37" name="Freeform 122"/>
            <p:cNvSpPr>
              <a:spLocks/>
            </p:cNvSpPr>
            <p:nvPr/>
          </p:nvSpPr>
          <p:spPr bwMode="auto">
            <a:xfrm>
              <a:off x="1444" y="3463"/>
              <a:ext cx="85" cy="113"/>
            </a:xfrm>
            <a:custGeom>
              <a:avLst/>
              <a:gdLst>
                <a:gd name="T0" fmla="*/ 0 w 27"/>
                <a:gd name="T1" fmla="*/ 0 h 33"/>
                <a:gd name="T2" fmla="*/ 0 w 27"/>
                <a:gd name="T3" fmla="*/ 0 h 33"/>
                <a:gd name="T4" fmla="*/ 0 w 27"/>
                <a:gd name="T5" fmla="*/ 3 h 33"/>
                <a:gd name="T6" fmla="*/ 0 w 27"/>
                <a:gd name="T7" fmla="*/ 3 h 33"/>
                <a:gd name="T8" fmla="*/ 28 w 27"/>
                <a:gd name="T9" fmla="*/ 51 h 33"/>
                <a:gd name="T10" fmla="*/ 54 w 27"/>
                <a:gd name="T11" fmla="*/ 82 h 33"/>
                <a:gd name="T12" fmla="*/ 60 w 27"/>
                <a:gd name="T13" fmla="*/ 92 h 33"/>
                <a:gd name="T14" fmla="*/ 60 w 27"/>
                <a:gd name="T15" fmla="*/ 92 h 33"/>
                <a:gd name="T16" fmla="*/ 60 w 27"/>
                <a:gd name="T17" fmla="*/ 96 h 33"/>
                <a:gd name="T18" fmla="*/ 60 w 27"/>
                <a:gd name="T19" fmla="*/ 103 h 33"/>
                <a:gd name="T20" fmla="*/ 60 w 27"/>
                <a:gd name="T21" fmla="*/ 103 h 33"/>
                <a:gd name="T22" fmla="*/ 63 w 27"/>
                <a:gd name="T23" fmla="*/ 106 h 33"/>
                <a:gd name="T24" fmla="*/ 63 w 27"/>
                <a:gd name="T25" fmla="*/ 106 h 33"/>
                <a:gd name="T26" fmla="*/ 72 w 27"/>
                <a:gd name="T27" fmla="*/ 113 h 33"/>
                <a:gd name="T28" fmla="*/ 82 w 27"/>
                <a:gd name="T29" fmla="*/ 106 h 33"/>
                <a:gd name="T30" fmla="*/ 85 w 27"/>
                <a:gd name="T31" fmla="*/ 103 h 33"/>
                <a:gd name="T32" fmla="*/ 85 w 27"/>
                <a:gd name="T33" fmla="*/ 103 h 33"/>
                <a:gd name="T34" fmla="*/ 85 w 27"/>
                <a:gd name="T35" fmla="*/ 96 h 33"/>
                <a:gd name="T36" fmla="*/ 38 w 27"/>
                <a:gd name="T37" fmla="*/ 34 h 33"/>
                <a:gd name="T38" fmla="*/ 28 w 27"/>
                <a:gd name="T39" fmla="*/ 24 h 33"/>
                <a:gd name="T40" fmla="*/ 22 w 27"/>
                <a:gd name="T41" fmla="*/ 24 h 33"/>
                <a:gd name="T42" fmla="*/ 0 w 27"/>
                <a:gd name="T43" fmla="*/ 0 h 33"/>
                <a:gd name="T44" fmla="*/ 0 w 27"/>
                <a:gd name="T45" fmla="*/ 0 h 33"/>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27"/>
                <a:gd name="T70" fmla="*/ 0 h 33"/>
                <a:gd name="T71" fmla="*/ 27 w 27"/>
                <a:gd name="T72" fmla="*/ 33 h 33"/>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27" h="33">
                  <a:moveTo>
                    <a:pt x="0" y="0"/>
                  </a:moveTo>
                  <a:lnTo>
                    <a:pt x="0" y="0"/>
                  </a:lnTo>
                  <a:lnTo>
                    <a:pt x="0" y="1"/>
                  </a:lnTo>
                  <a:lnTo>
                    <a:pt x="9" y="15"/>
                  </a:lnTo>
                  <a:lnTo>
                    <a:pt x="17" y="24"/>
                  </a:lnTo>
                  <a:lnTo>
                    <a:pt x="19" y="27"/>
                  </a:lnTo>
                  <a:lnTo>
                    <a:pt x="19" y="28"/>
                  </a:lnTo>
                  <a:lnTo>
                    <a:pt x="19" y="30"/>
                  </a:lnTo>
                  <a:lnTo>
                    <a:pt x="20" y="31"/>
                  </a:lnTo>
                  <a:lnTo>
                    <a:pt x="23" y="33"/>
                  </a:lnTo>
                  <a:lnTo>
                    <a:pt x="26" y="31"/>
                  </a:lnTo>
                  <a:lnTo>
                    <a:pt x="27" y="30"/>
                  </a:lnTo>
                  <a:lnTo>
                    <a:pt x="27" y="28"/>
                  </a:lnTo>
                  <a:lnTo>
                    <a:pt x="12" y="10"/>
                  </a:lnTo>
                  <a:lnTo>
                    <a:pt x="9" y="7"/>
                  </a:lnTo>
                  <a:lnTo>
                    <a:pt x="7" y="7"/>
                  </a:lnTo>
                  <a:lnTo>
                    <a:pt x="0" y="0"/>
                  </a:lnTo>
                </a:path>
              </a:pathLst>
            </a:custGeom>
            <a:solidFill>
              <a:schemeClr val="bg1"/>
            </a:solidFill>
            <a:ln w="12700">
              <a:solidFill>
                <a:schemeClr val="bg1"/>
              </a:solidFill>
              <a:round/>
              <a:headEnd/>
              <a:tailEnd/>
            </a:ln>
          </p:spPr>
          <p:txBody>
            <a:bodyPr/>
            <a:lstStyle/>
            <a:p>
              <a:endParaRPr lang="hr-HR"/>
            </a:p>
          </p:txBody>
        </p:sp>
        <p:sp>
          <p:nvSpPr>
            <p:cNvPr id="38" name="Freeform 123"/>
            <p:cNvSpPr>
              <a:spLocks/>
            </p:cNvSpPr>
            <p:nvPr/>
          </p:nvSpPr>
          <p:spPr bwMode="auto">
            <a:xfrm>
              <a:off x="1494" y="3635"/>
              <a:ext cx="13" cy="20"/>
            </a:xfrm>
            <a:custGeom>
              <a:avLst/>
              <a:gdLst>
                <a:gd name="T0" fmla="*/ 0 w 4"/>
                <a:gd name="T1" fmla="*/ 0 h 6"/>
                <a:gd name="T2" fmla="*/ 3 w 4"/>
                <a:gd name="T3" fmla="*/ 10 h 6"/>
                <a:gd name="T4" fmla="*/ 10 w 4"/>
                <a:gd name="T5" fmla="*/ 13 h 6"/>
                <a:gd name="T6" fmla="*/ 10 w 4"/>
                <a:gd name="T7" fmla="*/ 13 h 6"/>
                <a:gd name="T8" fmla="*/ 13 w 4"/>
                <a:gd name="T9" fmla="*/ 20 h 6"/>
                <a:gd name="T10" fmla="*/ 13 w 4"/>
                <a:gd name="T11" fmla="*/ 13 h 6"/>
                <a:gd name="T12" fmla="*/ 3 w 4"/>
                <a:gd name="T13" fmla="*/ 0 h 6"/>
                <a:gd name="T14" fmla="*/ 3 w 4"/>
                <a:gd name="T15" fmla="*/ 0 h 6"/>
                <a:gd name="T16" fmla="*/ 0 w 4"/>
                <a:gd name="T17" fmla="*/ 0 h 6"/>
                <a:gd name="T18" fmla="*/ 0 w 4"/>
                <a:gd name="T19" fmla="*/ 0 h 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4"/>
                <a:gd name="T31" fmla="*/ 0 h 6"/>
                <a:gd name="T32" fmla="*/ 4 w 4"/>
                <a:gd name="T33" fmla="*/ 6 h 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4" h="6">
                  <a:moveTo>
                    <a:pt x="0" y="0"/>
                  </a:moveTo>
                  <a:lnTo>
                    <a:pt x="1" y="3"/>
                  </a:lnTo>
                  <a:lnTo>
                    <a:pt x="3" y="4"/>
                  </a:lnTo>
                  <a:lnTo>
                    <a:pt x="4" y="6"/>
                  </a:lnTo>
                  <a:lnTo>
                    <a:pt x="4" y="4"/>
                  </a:lnTo>
                  <a:lnTo>
                    <a:pt x="1" y="0"/>
                  </a:lnTo>
                  <a:lnTo>
                    <a:pt x="0" y="0"/>
                  </a:lnTo>
                  <a:close/>
                </a:path>
              </a:pathLst>
            </a:custGeom>
            <a:solidFill>
              <a:schemeClr val="bg1"/>
            </a:solidFill>
            <a:ln w="12700">
              <a:solidFill>
                <a:srgbClr val="1572EF"/>
              </a:solidFill>
              <a:round/>
              <a:headEnd/>
              <a:tailEnd/>
            </a:ln>
          </p:spPr>
          <p:txBody>
            <a:bodyPr/>
            <a:lstStyle/>
            <a:p>
              <a:endParaRPr lang="hr-HR"/>
            </a:p>
          </p:txBody>
        </p:sp>
        <p:sp>
          <p:nvSpPr>
            <p:cNvPr id="39" name="Freeform 124"/>
            <p:cNvSpPr>
              <a:spLocks/>
            </p:cNvSpPr>
            <p:nvPr/>
          </p:nvSpPr>
          <p:spPr bwMode="auto">
            <a:xfrm>
              <a:off x="1474" y="3612"/>
              <a:ext cx="67" cy="86"/>
            </a:xfrm>
            <a:custGeom>
              <a:avLst/>
              <a:gdLst>
                <a:gd name="T0" fmla="*/ 0 w 21"/>
                <a:gd name="T1" fmla="*/ 0 h 25"/>
                <a:gd name="T2" fmla="*/ 6 w 21"/>
                <a:gd name="T3" fmla="*/ 10 h 25"/>
                <a:gd name="T4" fmla="*/ 10 w 21"/>
                <a:gd name="T5" fmla="*/ 21 h 25"/>
                <a:gd name="T6" fmla="*/ 19 w 21"/>
                <a:gd name="T7" fmla="*/ 31 h 25"/>
                <a:gd name="T8" fmla="*/ 26 w 21"/>
                <a:gd name="T9" fmla="*/ 31 h 25"/>
                <a:gd name="T10" fmla="*/ 29 w 21"/>
                <a:gd name="T11" fmla="*/ 45 h 25"/>
                <a:gd name="T12" fmla="*/ 35 w 21"/>
                <a:gd name="T13" fmla="*/ 55 h 25"/>
                <a:gd name="T14" fmla="*/ 38 w 21"/>
                <a:gd name="T15" fmla="*/ 65 h 25"/>
                <a:gd name="T16" fmla="*/ 41 w 21"/>
                <a:gd name="T17" fmla="*/ 69 h 25"/>
                <a:gd name="T18" fmla="*/ 41 w 21"/>
                <a:gd name="T19" fmla="*/ 69 h 25"/>
                <a:gd name="T20" fmla="*/ 48 w 21"/>
                <a:gd name="T21" fmla="*/ 76 h 25"/>
                <a:gd name="T22" fmla="*/ 48 w 21"/>
                <a:gd name="T23" fmla="*/ 79 h 25"/>
                <a:gd name="T24" fmla="*/ 51 w 21"/>
                <a:gd name="T25" fmla="*/ 86 h 25"/>
                <a:gd name="T26" fmla="*/ 57 w 21"/>
                <a:gd name="T27" fmla="*/ 86 h 25"/>
                <a:gd name="T28" fmla="*/ 61 w 21"/>
                <a:gd name="T29" fmla="*/ 86 h 25"/>
                <a:gd name="T30" fmla="*/ 61 w 21"/>
                <a:gd name="T31" fmla="*/ 79 h 25"/>
                <a:gd name="T32" fmla="*/ 67 w 21"/>
                <a:gd name="T33" fmla="*/ 76 h 25"/>
                <a:gd name="T34" fmla="*/ 61 w 21"/>
                <a:gd name="T35" fmla="*/ 76 h 25"/>
                <a:gd name="T36" fmla="*/ 61 w 21"/>
                <a:gd name="T37" fmla="*/ 76 h 25"/>
                <a:gd name="T38" fmla="*/ 41 w 21"/>
                <a:gd name="T39" fmla="*/ 55 h 25"/>
                <a:gd name="T40" fmla="*/ 29 w 21"/>
                <a:gd name="T41" fmla="*/ 41 h 25"/>
                <a:gd name="T42" fmla="*/ 16 w 21"/>
                <a:gd name="T43" fmla="*/ 21 h 25"/>
                <a:gd name="T44" fmla="*/ 0 w 21"/>
                <a:gd name="T45" fmla="*/ 0 h 25"/>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21"/>
                <a:gd name="T70" fmla="*/ 0 h 25"/>
                <a:gd name="T71" fmla="*/ 21 w 21"/>
                <a:gd name="T72" fmla="*/ 25 h 25"/>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21" h="25">
                  <a:moveTo>
                    <a:pt x="0" y="0"/>
                  </a:moveTo>
                  <a:lnTo>
                    <a:pt x="2" y="3"/>
                  </a:lnTo>
                  <a:lnTo>
                    <a:pt x="3" y="6"/>
                  </a:lnTo>
                  <a:lnTo>
                    <a:pt x="6" y="9"/>
                  </a:lnTo>
                  <a:lnTo>
                    <a:pt x="8" y="9"/>
                  </a:lnTo>
                  <a:lnTo>
                    <a:pt x="9" y="13"/>
                  </a:lnTo>
                  <a:lnTo>
                    <a:pt x="11" y="16"/>
                  </a:lnTo>
                  <a:lnTo>
                    <a:pt x="12" y="19"/>
                  </a:lnTo>
                  <a:lnTo>
                    <a:pt x="13" y="20"/>
                  </a:lnTo>
                  <a:lnTo>
                    <a:pt x="15" y="22"/>
                  </a:lnTo>
                  <a:lnTo>
                    <a:pt x="15" y="23"/>
                  </a:lnTo>
                  <a:lnTo>
                    <a:pt x="16" y="25"/>
                  </a:lnTo>
                  <a:lnTo>
                    <a:pt x="18" y="25"/>
                  </a:lnTo>
                  <a:lnTo>
                    <a:pt x="19" y="25"/>
                  </a:lnTo>
                  <a:lnTo>
                    <a:pt x="19" y="23"/>
                  </a:lnTo>
                  <a:lnTo>
                    <a:pt x="21" y="22"/>
                  </a:lnTo>
                  <a:lnTo>
                    <a:pt x="19" y="22"/>
                  </a:lnTo>
                  <a:lnTo>
                    <a:pt x="13" y="16"/>
                  </a:lnTo>
                  <a:lnTo>
                    <a:pt x="9" y="12"/>
                  </a:lnTo>
                  <a:lnTo>
                    <a:pt x="5" y="6"/>
                  </a:lnTo>
                  <a:lnTo>
                    <a:pt x="0" y="0"/>
                  </a:lnTo>
                  <a:close/>
                </a:path>
              </a:pathLst>
            </a:custGeom>
            <a:solidFill>
              <a:schemeClr val="bg1"/>
            </a:solidFill>
            <a:ln w="12700">
              <a:solidFill>
                <a:schemeClr val="bg1"/>
              </a:solidFill>
              <a:round/>
              <a:headEnd/>
              <a:tailEnd/>
            </a:ln>
          </p:spPr>
          <p:txBody>
            <a:bodyPr/>
            <a:lstStyle/>
            <a:p>
              <a:endParaRPr lang="hr-HR"/>
            </a:p>
          </p:txBody>
        </p:sp>
        <p:sp>
          <p:nvSpPr>
            <p:cNvPr id="40" name="Freeform 125"/>
            <p:cNvSpPr>
              <a:spLocks/>
            </p:cNvSpPr>
            <p:nvPr/>
          </p:nvSpPr>
          <p:spPr bwMode="auto">
            <a:xfrm>
              <a:off x="1450" y="3580"/>
              <a:ext cx="13" cy="13"/>
            </a:xfrm>
            <a:custGeom>
              <a:avLst/>
              <a:gdLst>
                <a:gd name="T0" fmla="*/ 0 w 4"/>
                <a:gd name="T1" fmla="*/ 3 h 4"/>
                <a:gd name="T2" fmla="*/ 0 w 4"/>
                <a:gd name="T3" fmla="*/ 10 h 4"/>
                <a:gd name="T4" fmla="*/ 3 w 4"/>
                <a:gd name="T5" fmla="*/ 13 h 4"/>
                <a:gd name="T6" fmla="*/ 3 w 4"/>
                <a:gd name="T7" fmla="*/ 13 h 4"/>
                <a:gd name="T8" fmla="*/ 7 w 4"/>
                <a:gd name="T9" fmla="*/ 13 h 4"/>
                <a:gd name="T10" fmla="*/ 13 w 4"/>
                <a:gd name="T11" fmla="*/ 10 h 4"/>
                <a:gd name="T12" fmla="*/ 3 w 4"/>
                <a:gd name="T13" fmla="*/ 0 h 4"/>
                <a:gd name="T14" fmla="*/ 0 w 4"/>
                <a:gd name="T15" fmla="*/ 3 h 4"/>
                <a:gd name="T16" fmla="*/ 0 60000 65536"/>
                <a:gd name="T17" fmla="*/ 0 60000 65536"/>
                <a:gd name="T18" fmla="*/ 0 60000 65536"/>
                <a:gd name="T19" fmla="*/ 0 60000 65536"/>
                <a:gd name="T20" fmla="*/ 0 60000 65536"/>
                <a:gd name="T21" fmla="*/ 0 60000 65536"/>
                <a:gd name="T22" fmla="*/ 0 60000 65536"/>
                <a:gd name="T23" fmla="*/ 0 60000 65536"/>
                <a:gd name="T24" fmla="*/ 0 w 4"/>
                <a:gd name="T25" fmla="*/ 0 h 4"/>
                <a:gd name="T26" fmla="*/ 4 w 4"/>
                <a:gd name="T27" fmla="*/ 4 h 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 h="4">
                  <a:moveTo>
                    <a:pt x="0" y="1"/>
                  </a:moveTo>
                  <a:lnTo>
                    <a:pt x="0" y="3"/>
                  </a:lnTo>
                  <a:lnTo>
                    <a:pt x="1" y="4"/>
                  </a:lnTo>
                  <a:lnTo>
                    <a:pt x="2" y="4"/>
                  </a:lnTo>
                  <a:lnTo>
                    <a:pt x="4" y="3"/>
                  </a:lnTo>
                  <a:lnTo>
                    <a:pt x="1" y="0"/>
                  </a:lnTo>
                  <a:lnTo>
                    <a:pt x="0" y="1"/>
                  </a:lnTo>
                  <a:close/>
                </a:path>
              </a:pathLst>
            </a:custGeom>
            <a:solidFill>
              <a:schemeClr val="bg1"/>
            </a:solidFill>
            <a:ln w="12700">
              <a:solidFill>
                <a:schemeClr val="bg1"/>
              </a:solidFill>
              <a:round/>
              <a:headEnd/>
              <a:tailEnd/>
            </a:ln>
          </p:spPr>
          <p:txBody>
            <a:bodyPr/>
            <a:lstStyle/>
            <a:p>
              <a:endParaRPr lang="hr-HR"/>
            </a:p>
          </p:txBody>
        </p:sp>
        <p:sp>
          <p:nvSpPr>
            <p:cNvPr id="41" name="Freeform 126"/>
            <p:cNvSpPr>
              <a:spLocks/>
            </p:cNvSpPr>
            <p:nvPr/>
          </p:nvSpPr>
          <p:spPr bwMode="auto">
            <a:xfrm>
              <a:off x="1565" y="3748"/>
              <a:ext cx="0" cy="3"/>
            </a:xfrm>
            <a:custGeom>
              <a:avLst/>
              <a:gdLst>
                <a:gd name="T0" fmla="*/ 0 h 1"/>
                <a:gd name="T1" fmla="*/ 3 h 1"/>
                <a:gd name="T2" fmla="*/ 3 h 1"/>
                <a:gd name="T3" fmla="*/ 3 h 1"/>
                <a:gd name="T4" fmla="*/ 0 h 1"/>
                <a:gd name="T5" fmla="*/ 0 60000 65536"/>
                <a:gd name="T6" fmla="*/ 0 60000 65536"/>
                <a:gd name="T7" fmla="*/ 0 60000 65536"/>
                <a:gd name="T8" fmla="*/ 0 60000 65536"/>
                <a:gd name="T9" fmla="*/ 0 60000 65536"/>
                <a:gd name="T10" fmla="*/ 0 h 1"/>
                <a:gd name="T11" fmla="*/ 1 h 1"/>
              </a:gdLst>
              <a:ahLst/>
              <a:cxnLst>
                <a:cxn ang="T5">
                  <a:pos x="0" y="T0"/>
                </a:cxn>
                <a:cxn ang="T6">
                  <a:pos x="0" y="T1"/>
                </a:cxn>
                <a:cxn ang="T7">
                  <a:pos x="0" y="T2"/>
                </a:cxn>
                <a:cxn ang="T8">
                  <a:pos x="0" y="T3"/>
                </a:cxn>
                <a:cxn ang="T9">
                  <a:pos x="0" y="T4"/>
                </a:cxn>
              </a:cxnLst>
              <a:rect l="0" t="T10" r="0" b="T11"/>
              <a:pathLst>
                <a:path h="1">
                  <a:moveTo>
                    <a:pt x="0" y="0"/>
                  </a:moveTo>
                  <a:lnTo>
                    <a:pt x="0" y="1"/>
                  </a:lnTo>
                  <a:lnTo>
                    <a:pt x="0" y="0"/>
                  </a:lnTo>
                  <a:close/>
                </a:path>
              </a:pathLst>
            </a:custGeom>
            <a:solidFill>
              <a:schemeClr val="bg1"/>
            </a:solidFill>
            <a:ln w="12700">
              <a:solidFill>
                <a:schemeClr val="bg1"/>
              </a:solidFill>
              <a:round/>
              <a:headEnd/>
              <a:tailEnd/>
            </a:ln>
          </p:spPr>
          <p:txBody>
            <a:bodyPr/>
            <a:lstStyle/>
            <a:p>
              <a:endParaRPr lang="hr-HR"/>
            </a:p>
          </p:txBody>
        </p:sp>
        <p:sp>
          <p:nvSpPr>
            <p:cNvPr id="42" name="Freeform 127"/>
            <p:cNvSpPr>
              <a:spLocks/>
            </p:cNvSpPr>
            <p:nvPr/>
          </p:nvSpPr>
          <p:spPr bwMode="auto">
            <a:xfrm>
              <a:off x="1565" y="3702"/>
              <a:ext cx="0" cy="3"/>
            </a:xfrm>
            <a:custGeom>
              <a:avLst/>
              <a:gdLst>
                <a:gd name="T0" fmla="*/ 0 h 1"/>
                <a:gd name="T1" fmla="*/ 3 h 1"/>
                <a:gd name="T2" fmla="*/ 3 h 1"/>
                <a:gd name="T3" fmla="*/ 3 h 1"/>
                <a:gd name="T4" fmla="*/ 0 h 1"/>
                <a:gd name="T5" fmla="*/ 0 60000 65536"/>
                <a:gd name="T6" fmla="*/ 0 60000 65536"/>
                <a:gd name="T7" fmla="*/ 0 60000 65536"/>
                <a:gd name="T8" fmla="*/ 0 60000 65536"/>
                <a:gd name="T9" fmla="*/ 0 60000 65536"/>
                <a:gd name="T10" fmla="*/ 0 h 1"/>
                <a:gd name="T11" fmla="*/ 1 h 1"/>
              </a:gdLst>
              <a:ahLst/>
              <a:cxnLst>
                <a:cxn ang="T5">
                  <a:pos x="0" y="T0"/>
                </a:cxn>
                <a:cxn ang="T6">
                  <a:pos x="0" y="T1"/>
                </a:cxn>
                <a:cxn ang="T7">
                  <a:pos x="0" y="T2"/>
                </a:cxn>
                <a:cxn ang="T8">
                  <a:pos x="0" y="T3"/>
                </a:cxn>
                <a:cxn ang="T9">
                  <a:pos x="0" y="T4"/>
                </a:cxn>
              </a:cxnLst>
              <a:rect l="0" t="T10" r="0" b="T11"/>
              <a:pathLst>
                <a:path h="1">
                  <a:moveTo>
                    <a:pt x="0" y="0"/>
                  </a:moveTo>
                  <a:lnTo>
                    <a:pt x="0" y="1"/>
                  </a:lnTo>
                  <a:lnTo>
                    <a:pt x="0" y="0"/>
                  </a:lnTo>
                </a:path>
              </a:pathLst>
            </a:custGeom>
            <a:solidFill>
              <a:schemeClr val="bg1"/>
            </a:solidFill>
            <a:ln w="12700">
              <a:solidFill>
                <a:schemeClr val="bg1"/>
              </a:solidFill>
              <a:round/>
              <a:headEnd/>
              <a:tailEnd/>
            </a:ln>
          </p:spPr>
          <p:txBody>
            <a:bodyPr/>
            <a:lstStyle/>
            <a:p>
              <a:endParaRPr lang="hr-HR"/>
            </a:p>
          </p:txBody>
        </p:sp>
        <p:sp>
          <p:nvSpPr>
            <p:cNvPr id="43" name="Freeform 128"/>
            <p:cNvSpPr>
              <a:spLocks/>
            </p:cNvSpPr>
            <p:nvPr/>
          </p:nvSpPr>
          <p:spPr bwMode="auto">
            <a:xfrm>
              <a:off x="1715" y="2447"/>
              <a:ext cx="1150" cy="762"/>
            </a:xfrm>
            <a:custGeom>
              <a:avLst/>
              <a:gdLst>
                <a:gd name="T0" fmla="*/ 234 w 365"/>
                <a:gd name="T1" fmla="*/ 191 h 222"/>
                <a:gd name="T2" fmla="*/ 241 w 365"/>
                <a:gd name="T3" fmla="*/ 189 h 222"/>
                <a:gd name="T4" fmla="*/ 250 w 365"/>
                <a:gd name="T5" fmla="*/ 191 h 222"/>
                <a:gd name="T6" fmla="*/ 254 w 365"/>
                <a:gd name="T7" fmla="*/ 182 h 222"/>
                <a:gd name="T8" fmla="*/ 270 w 365"/>
                <a:gd name="T9" fmla="*/ 184 h 222"/>
                <a:gd name="T10" fmla="*/ 284 w 365"/>
                <a:gd name="T11" fmla="*/ 154 h 222"/>
                <a:gd name="T12" fmla="*/ 293 w 365"/>
                <a:gd name="T13" fmla="*/ 145 h 222"/>
                <a:gd name="T14" fmla="*/ 301 w 365"/>
                <a:gd name="T15" fmla="*/ 125 h 222"/>
                <a:gd name="T16" fmla="*/ 300 w 365"/>
                <a:gd name="T17" fmla="*/ 121 h 222"/>
                <a:gd name="T18" fmla="*/ 310 w 365"/>
                <a:gd name="T19" fmla="*/ 108 h 222"/>
                <a:gd name="T20" fmla="*/ 314 w 365"/>
                <a:gd name="T21" fmla="*/ 95 h 222"/>
                <a:gd name="T22" fmla="*/ 319 w 365"/>
                <a:gd name="T23" fmla="*/ 88 h 222"/>
                <a:gd name="T24" fmla="*/ 323 w 365"/>
                <a:gd name="T25" fmla="*/ 79 h 222"/>
                <a:gd name="T26" fmla="*/ 330 w 365"/>
                <a:gd name="T27" fmla="*/ 69 h 222"/>
                <a:gd name="T28" fmla="*/ 343 w 365"/>
                <a:gd name="T29" fmla="*/ 60 h 222"/>
                <a:gd name="T30" fmla="*/ 353 w 365"/>
                <a:gd name="T31" fmla="*/ 60 h 222"/>
                <a:gd name="T32" fmla="*/ 362 w 365"/>
                <a:gd name="T33" fmla="*/ 45 h 222"/>
                <a:gd name="T34" fmla="*/ 360 w 365"/>
                <a:gd name="T35" fmla="*/ 37 h 222"/>
                <a:gd name="T36" fmla="*/ 352 w 365"/>
                <a:gd name="T37" fmla="*/ 36 h 222"/>
                <a:gd name="T38" fmla="*/ 337 w 365"/>
                <a:gd name="T39" fmla="*/ 24 h 222"/>
                <a:gd name="T40" fmla="*/ 320 w 365"/>
                <a:gd name="T41" fmla="*/ 14 h 222"/>
                <a:gd name="T42" fmla="*/ 307 w 365"/>
                <a:gd name="T43" fmla="*/ 17 h 222"/>
                <a:gd name="T44" fmla="*/ 296 w 365"/>
                <a:gd name="T45" fmla="*/ 7 h 222"/>
                <a:gd name="T46" fmla="*/ 276 w 365"/>
                <a:gd name="T47" fmla="*/ 4 h 222"/>
                <a:gd name="T48" fmla="*/ 254 w 365"/>
                <a:gd name="T49" fmla="*/ 1 h 222"/>
                <a:gd name="T50" fmla="*/ 234 w 365"/>
                <a:gd name="T51" fmla="*/ 12 h 222"/>
                <a:gd name="T52" fmla="*/ 227 w 365"/>
                <a:gd name="T53" fmla="*/ 26 h 222"/>
                <a:gd name="T54" fmla="*/ 200 w 365"/>
                <a:gd name="T55" fmla="*/ 32 h 222"/>
                <a:gd name="T56" fmla="*/ 185 w 365"/>
                <a:gd name="T57" fmla="*/ 29 h 222"/>
                <a:gd name="T58" fmla="*/ 178 w 365"/>
                <a:gd name="T59" fmla="*/ 39 h 222"/>
                <a:gd name="T60" fmla="*/ 159 w 365"/>
                <a:gd name="T61" fmla="*/ 40 h 222"/>
                <a:gd name="T62" fmla="*/ 142 w 365"/>
                <a:gd name="T63" fmla="*/ 62 h 222"/>
                <a:gd name="T64" fmla="*/ 126 w 365"/>
                <a:gd name="T65" fmla="*/ 65 h 222"/>
                <a:gd name="T66" fmla="*/ 109 w 365"/>
                <a:gd name="T67" fmla="*/ 65 h 222"/>
                <a:gd name="T68" fmla="*/ 89 w 365"/>
                <a:gd name="T69" fmla="*/ 63 h 222"/>
                <a:gd name="T70" fmla="*/ 71 w 365"/>
                <a:gd name="T71" fmla="*/ 45 h 222"/>
                <a:gd name="T72" fmla="*/ 61 w 365"/>
                <a:gd name="T73" fmla="*/ 43 h 222"/>
                <a:gd name="T74" fmla="*/ 49 w 365"/>
                <a:gd name="T75" fmla="*/ 67 h 222"/>
                <a:gd name="T76" fmla="*/ 36 w 365"/>
                <a:gd name="T77" fmla="*/ 63 h 222"/>
                <a:gd name="T78" fmla="*/ 22 w 365"/>
                <a:gd name="T79" fmla="*/ 67 h 222"/>
                <a:gd name="T80" fmla="*/ 33 w 365"/>
                <a:gd name="T81" fmla="*/ 73 h 222"/>
                <a:gd name="T82" fmla="*/ 25 w 365"/>
                <a:gd name="T83" fmla="*/ 88 h 222"/>
                <a:gd name="T84" fmla="*/ 22 w 365"/>
                <a:gd name="T85" fmla="*/ 119 h 222"/>
                <a:gd name="T86" fmla="*/ 9 w 365"/>
                <a:gd name="T87" fmla="*/ 122 h 222"/>
                <a:gd name="T88" fmla="*/ 5 w 365"/>
                <a:gd name="T89" fmla="*/ 129 h 222"/>
                <a:gd name="T90" fmla="*/ 12 w 365"/>
                <a:gd name="T91" fmla="*/ 135 h 222"/>
                <a:gd name="T92" fmla="*/ 26 w 365"/>
                <a:gd name="T93" fmla="*/ 162 h 222"/>
                <a:gd name="T94" fmla="*/ 43 w 365"/>
                <a:gd name="T95" fmla="*/ 181 h 222"/>
                <a:gd name="T96" fmla="*/ 61 w 365"/>
                <a:gd name="T97" fmla="*/ 199 h 222"/>
                <a:gd name="T98" fmla="*/ 69 w 365"/>
                <a:gd name="T99" fmla="*/ 205 h 222"/>
                <a:gd name="T100" fmla="*/ 81 w 365"/>
                <a:gd name="T101" fmla="*/ 209 h 222"/>
                <a:gd name="T102" fmla="*/ 114 w 365"/>
                <a:gd name="T103" fmla="*/ 220 h 222"/>
                <a:gd name="T104" fmla="*/ 122 w 365"/>
                <a:gd name="T105" fmla="*/ 222 h 222"/>
                <a:gd name="T106" fmla="*/ 141 w 365"/>
                <a:gd name="T107" fmla="*/ 209 h 222"/>
                <a:gd name="T108" fmla="*/ 159 w 365"/>
                <a:gd name="T109" fmla="*/ 202 h 222"/>
                <a:gd name="T110" fmla="*/ 164 w 365"/>
                <a:gd name="T111" fmla="*/ 204 h 222"/>
                <a:gd name="T112" fmla="*/ 184 w 365"/>
                <a:gd name="T113" fmla="*/ 194 h 222"/>
                <a:gd name="T114" fmla="*/ 192 w 365"/>
                <a:gd name="T115" fmla="*/ 189 h 222"/>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0" t="0" r="r" b="b"/>
              <a:pathLst>
                <a:path w="365" h="222">
                  <a:moveTo>
                    <a:pt x="225" y="194"/>
                  </a:moveTo>
                  <a:lnTo>
                    <a:pt x="225" y="194"/>
                  </a:lnTo>
                  <a:lnTo>
                    <a:pt x="225" y="192"/>
                  </a:lnTo>
                  <a:lnTo>
                    <a:pt x="230" y="191"/>
                  </a:lnTo>
                  <a:lnTo>
                    <a:pt x="231" y="191"/>
                  </a:lnTo>
                  <a:lnTo>
                    <a:pt x="234" y="191"/>
                  </a:lnTo>
                  <a:lnTo>
                    <a:pt x="234" y="192"/>
                  </a:lnTo>
                  <a:lnTo>
                    <a:pt x="235" y="192"/>
                  </a:lnTo>
                  <a:lnTo>
                    <a:pt x="237" y="191"/>
                  </a:lnTo>
                  <a:lnTo>
                    <a:pt x="237" y="189"/>
                  </a:lnTo>
                  <a:lnTo>
                    <a:pt x="238" y="189"/>
                  </a:lnTo>
                  <a:lnTo>
                    <a:pt x="240" y="189"/>
                  </a:lnTo>
                  <a:lnTo>
                    <a:pt x="241" y="189"/>
                  </a:lnTo>
                  <a:lnTo>
                    <a:pt x="241" y="191"/>
                  </a:lnTo>
                  <a:lnTo>
                    <a:pt x="243" y="191"/>
                  </a:lnTo>
                  <a:lnTo>
                    <a:pt x="244" y="194"/>
                  </a:lnTo>
                  <a:lnTo>
                    <a:pt x="246" y="194"/>
                  </a:lnTo>
                  <a:lnTo>
                    <a:pt x="248" y="192"/>
                  </a:lnTo>
                  <a:lnTo>
                    <a:pt x="248" y="191"/>
                  </a:lnTo>
                  <a:lnTo>
                    <a:pt x="250" y="191"/>
                  </a:lnTo>
                  <a:lnTo>
                    <a:pt x="253" y="188"/>
                  </a:lnTo>
                  <a:lnTo>
                    <a:pt x="253" y="187"/>
                  </a:lnTo>
                  <a:lnTo>
                    <a:pt x="253" y="185"/>
                  </a:lnTo>
                  <a:lnTo>
                    <a:pt x="253" y="184"/>
                  </a:lnTo>
                  <a:lnTo>
                    <a:pt x="254" y="182"/>
                  </a:lnTo>
                  <a:lnTo>
                    <a:pt x="256" y="182"/>
                  </a:lnTo>
                  <a:lnTo>
                    <a:pt x="257" y="181"/>
                  </a:lnTo>
                  <a:lnTo>
                    <a:pt x="258" y="182"/>
                  </a:lnTo>
                  <a:lnTo>
                    <a:pt x="264" y="182"/>
                  </a:lnTo>
                  <a:lnTo>
                    <a:pt x="268" y="184"/>
                  </a:lnTo>
                  <a:lnTo>
                    <a:pt x="270" y="184"/>
                  </a:lnTo>
                  <a:lnTo>
                    <a:pt x="276" y="179"/>
                  </a:lnTo>
                  <a:lnTo>
                    <a:pt x="276" y="176"/>
                  </a:lnTo>
                  <a:lnTo>
                    <a:pt x="276" y="175"/>
                  </a:lnTo>
                  <a:lnTo>
                    <a:pt x="276" y="172"/>
                  </a:lnTo>
                  <a:lnTo>
                    <a:pt x="281" y="156"/>
                  </a:lnTo>
                  <a:lnTo>
                    <a:pt x="283" y="154"/>
                  </a:lnTo>
                  <a:lnTo>
                    <a:pt x="284" y="154"/>
                  </a:lnTo>
                  <a:lnTo>
                    <a:pt x="286" y="155"/>
                  </a:lnTo>
                  <a:lnTo>
                    <a:pt x="287" y="154"/>
                  </a:lnTo>
                  <a:lnTo>
                    <a:pt x="289" y="151"/>
                  </a:lnTo>
                  <a:lnTo>
                    <a:pt x="293" y="146"/>
                  </a:lnTo>
                  <a:lnTo>
                    <a:pt x="294" y="145"/>
                  </a:lnTo>
                  <a:lnTo>
                    <a:pt x="293" y="145"/>
                  </a:lnTo>
                  <a:lnTo>
                    <a:pt x="291" y="143"/>
                  </a:lnTo>
                  <a:lnTo>
                    <a:pt x="291" y="142"/>
                  </a:lnTo>
                  <a:lnTo>
                    <a:pt x="293" y="138"/>
                  </a:lnTo>
                  <a:lnTo>
                    <a:pt x="294" y="136"/>
                  </a:lnTo>
                  <a:lnTo>
                    <a:pt x="299" y="133"/>
                  </a:lnTo>
                  <a:lnTo>
                    <a:pt x="301" y="125"/>
                  </a:lnTo>
                  <a:lnTo>
                    <a:pt x="301" y="123"/>
                  </a:lnTo>
                  <a:lnTo>
                    <a:pt x="300" y="122"/>
                  </a:lnTo>
                  <a:lnTo>
                    <a:pt x="300" y="121"/>
                  </a:lnTo>
                  <a:lnTo>
                    <a:pt x="301" y="119"/>
                  </a:lnTo>
                  <a:lnTo>
                    <a:pt x="303" y="118"/>
                  </a:lnTo>
                  <a:lnTo>
                    <a:pt x="304" y="116"/>
                  </a:lnTo>
                  <a:lnTo>
                    <a:pt x="306" y="116"/>
                  </a:lnTo>
                  <a:lnTo>
                    <a:pt x="306" y="115"/>
                  </a:lnTo>
                  <a:lnTo>
                    <a:pt x="307" y="115"/>
                  </a:lnTo>
                  <a:lnTo>
                    <a:pt x="307" y="113"/>
                  </a:lnTo>
                  <a:lnTo>
                    <a:pt x="310" y="108"/>
                  </a:lnTo>
                  <a:lnTo>
                    <a:pt x="310" y="106"/>
                  </a:lnTo>
                  <a:lnTo>
                    <a:pt x="309" y="106"/>
                  </a:lnTo>
                  <a:lnTo>
                    <a:pt x="309" y="105"/>
                  </a:lnTo>
                  <a:lnTo>
                    <a:pt x="312" y="100"/>
                  </a:lnTo>
                  <a:lnTo>
                    <a:pt x="313" y="95"/>
                  </a:lnTo>
                  <a:lnTo>
                    <a:pt x="314" y="95"/>
                  </a:lnTo>
                  <a:lnTo>
                    <a:pt x="316" y="95"/>
                  </a:lnTo>
                  <a:lnTo>
                    <a:pt x="317" y="95"/>
                  </a:lnTo>
                  <a:lnTo>
                    <a:pt x="319" y="93"/>
                  </a:lnTo>
                  <a:lnTo>
                    <a:pt x="319" y="92"/>
                  </a:lnTo>
                  <a:lnTo>
                    <a:pt x="319" y="90"/>
                  </a:lnTo>
                  <a:lnTo>
                    <a:pt x="319" y="88"/>
                  </a:lnTo>
                  <a:lnTo>
                    <a:pt x="319" y="86"/>
                  </a:lnTo>
                  <a:lnTo>
                    <a:pt x="319" y="85"/>
                  </a:lnTo>
                  <a:lnTo>
                    <a:pt x="319" y="83"/>
                  </a:lnTo>
                  <a:lnTo>
                    <a:pt x="319" y="82"/>
                  </a:lnTo>
                  <a:lnTo>
                    <a:pt x="320" y="82"/>
                  </a:lnTo>
                  <a:lnTo>
                    <a:pt x="323" y="79"/>
                  </a:lnTo>
                  <a:lnTo>
                    <a:pt x="326" y="78"/>
                  </a:lnTo>
                  <a:lnTo>
                    <a:pt x="327" y="76"/>
                  </a:lnTo>
                  <a:lnTo>
                    <a:pt x="329" y="72"/>
                  </a:lnTo>
                  <a:lnTo>
                    <a:pt x="329" y="70"/>
                  </a:lnTo>
                  <a:lnTo>
                    <a:pt x="329" y="69"/>
                  </a:lnTo>
                  <a:lnTo>
                    <a:pt x="330" y="69"/>
                  </a:lnTo>
                  <a:lnTo>
                    <a:pt x="332" y="66"/>
                  </a:lnTo>
                  <a:lnTo>
                    <a:pt x="334" y="65"/>
                  </a:lnTo>
                  <a:lnTo>
                    <a:pt x="340" y="60"/>
                  </a:lnTo>
                  <a:lnTo>
                    <a:pt x="342" y="60"/>
                  </a:lnTo>
                  <a:lnTo>
                    <a:pt x="343" y="60"/>
                  </a:lnTo>
                  <a:lnTo>
                    <a:pt x="346" y="62"/>
                  </a:lnTo>
                  <a:lnTo>
                    <a:pt x="349" y="62"/>
                  </a:lnTo>
                  <a:lnTo>
                    <a:pt x="350" y="62"/>
                  </a:lnTo>
                  <a:lnTo>
                    <a:pt x="352" y="62"/>
                  </a:lnTo>
                  <a:lnTo>
                    <a:pt x="353" y="60"/>
                  </a:lnTo>
                  <a:lnTo>
                    <a:pt x="357" y="56"/>
                  </a:lnTo>
                  <a:lnTo>
                    <a:pt x="359" y="56"/>
                  </a:lnTo>
                  <a:lnTo>
                    <a:pt x="359" y="55"/>
                  </a:lnTo>
                  <a:lnTo>
                    <a:pt x="363" y="49"/>
                  </a:lnTo>
                  <a:lnTo>
                    <a:pt x="365" y="47"/>
                  </a:lnTo>
                  <a:lnTo>
                    <a:pt x="362" y="46"/>
                  </a:lnTo>
                  <a:lnTo>
                    <a:pt x="362" y="45"/>
                  </a:lnTo>
                  <a:lnTo>
                    <a:pt x="362" y="43"/>
                  </a:lnTo>
                  <a:lnTo>
                    <a:pt x="363" y="43"/>
                  </a:lnTo>
                  <a:lnTo>
                    <a:pt x="363" y="42"/>
                  </a:lnTo>
                  <a:lnTo>
                    <a:pt x="363" y="40"/>
                  </a:lnTo>
                  <a:lnTo>
                    <a:pt x="363" y="39"/>
                  </a:lnTo>
                  <a:lnTo>
                    <a:pt x="360" y="37"/>
                  </a:lnTo>
                  <a:lnTo>
                    <a:pt x="360" y="36"/>
                  </a:lnTo>
                  <a:lnTo>
                    <a:pt x="359" y="34"/>
                  </a:lnTo>
                  <a:lnTo>
                    <a:pt x="357" y="34"/>
                  </a:lnTo>
                  <a:lnTo>
                    <a:pt x="356" y="34"/>
                  </a:lnTo>
                  <a:lnTo>
                    <a:pt x="355" y="34"/>
                  </a:lnTo>
                  <a:lnTo>
                    <a:pt x="352" y="36"/>
                  </a:lnTo>
                  <a:lnTo>
                    <a:pt x="350" y="36"/>
                  </a:lnTo>
                  <a:lnTo>
                    <a:pt x="349" y="36"/>
                  </a:lnTo>
                  <a:lnTo>
                    <a:pt x="346" y="29"/>
                  </a:lnTo>
                  <a:lnTo>
                    <a:pt x="343" y="26"/>
                  </a:lnTo>
                  <a:lnTo>
                    <a:pt x="340" y="24"/>
                  </a:lnTo>
                  <a:lnTo>
                    <a:pt x="337" y="24"/>
                  </a:lnTo>
                  <a:lnTo>
                    <a:pt x="333" y="17"/>
                  </a:lnTo>
                  <a:lnTo>
                    <a:pt x="330" y="16"/>
                  </a:lnTo>
                  <a:lnTo>
                    <a:pt x="324" y="13"/>
                  </a:lnTo>
                  <a:lnTo>
                    <a:pt x="323" y="13"/>
                  </a:lnTo>
                  <a:lnTo>
                    <a:pt x="322" y="14"/>
                  </a:lnTo>
                  <a:lnTo>
                    <a:pt x="320" y="14"/>
                  </a:lnTo>
                  <a:lnTo>
                    <a:pt x="319" y="14"/>
                  </a:lnTo>
                  <a:lnTo>
                    <a:pt x="317" y="14"/>
                  </a:lnTo>
                  <a:lnTo>
                    <a:pt x="313" y="14"/>
                  </a:lnTo>
                  <a:lnTo>
                    <a:pt x="309" y="16"/>
                  </a:lnTo>
                  <a:lnTo>
                    <a:pt x="307" y="16"/>
                  </a:lnTo>
                  <a:lnTo>
                    <a:pt x="307" y="17"/>
                  </a:lnTo>
                  <a:lnTo>
                    <a:pt x="304" y="19"/>
                  </a:lnTo>
                  <a:lnTo>
                    <a:pt x="301" y="17"/>
                  </a:lnTo>
                  <a:lnTo>
                    <a:pt x="300" y="17"/>
                  </a:lnTo>
                  <a:lnTo>
                    <a:pt x="296" y="10"/>
                  </a:lnTo>
                  <a:lnTo>
                    <a:pt x="296" y="9"/>
                  </a:lnTo>
                  <a:lnTo>
                    <a:pt x="296" y="7"/>
                  </a:lnTo>
                  <a:lnTo>
                    <a:pt x="296" y="6"/>
                  </a:lnTo>
                  <a:lnTo>
                    <a:pt x="290" y="3"/>
                  </a:lnTo>
                  <a:lnTo>
                    <a:pt x="287" y="0"/>
                  </a:lnTo>
                  <a:lnTo>
                    <a:pt x="286" y="0"/>
                  </a:lnTo>
                  <a:lnTo>
                    <a:pt x="280" y="3"/>
                  </a:lnTo>
                  <a:lnTo>
                    <a:pt x="279" y="3"/>
                  </a:lnTo>
                  <a:lnTo>
                    <a:pt x="276" y="4"/>
                  </a:lnTo>
                  <a:lnTo>
                    <a:pt x="271" y="4"/>
                  </a:lnTo>
                  <a:lnTo>
                    <a:pt x="268" y="6"/>
                  </a:lnTo>
                  <a:lnTo>
                    <a:pt x="261" y="4"/>
                  </a:lnTo>
                  <a:lnTo>
                    <a:pt x="260" y="4"/>
                  </a:lnTo>
                  <a:lnTo>
                    <a:pt x="256" y="3"/>
                  </a:lnTo>
                  <a:lnTo>
                    <a:pt x="256" y="1"/>
                  </a:lnTo>
                  <a:lnTo>
                    <a:pt x="254" y="1"/>
                  </a:lnTo>
                  <a:lnTo>
                    <a:pt x="253" y="0"/>
                  </a:lnTo>
                  <a:lnTo>
                    <a:pt x="248" y="1"/>
                  </a:lnTo>
                  <a:lnTo>
                    <a:pt x="246" y="1"/>
                  </a:lnTo>
                  <a:lnTo>
                    <a:pt x="244" y="1"/>
                  </a:lnTo>
                  <a:lnTo>
                    <a:pt x="240" y="4"/>
                  </a:lnTo>
                  <a:lnTo>
                    <a:pt x="237" y="7"/>
                  </a:lnTo>
                  <a:lnTo>
                    <a:pt x="234" y="12"/>
                  </a:lnTo>
                  <a:lnTo>
                    <a:pt x="233" y="14"/>
                  </a:lnTo>
                  <a:lnTo>
                    <a:pt x="231" y="17"/>
                  </a:lnTo>
                  <a:lnTo>
                    <a:pt x="230" y="22"/>
                  </a:lnTo>
                  <a:lnTo>
                    <a:pt x="230" y="23"/>
                  </a:lnTo>
                  <a:lnTo>
                    <a:pt x="228" y="24"/>
                  </a:lnTo>
                  <a:lnTo>
                    <a:pt x="227" y="26"/>
                  </a:lnTo>
                  <a:lnTo>
                    <a:pt x="225" y="26"/>
                  </a:lnTo>
                  <a:lnTo>
                    <a:pt x="218" y="29"/>
                  </a:lnTo>
                  <a:lnTo>
                    <a:pt x="217" y="29"/>
                  </a:lnTo>
                  <a:lnTo>
                    <a:pt x="214" y="33"/>
                  </a:lnTo>
                  <a:lnTo>
                    <a:pt x="210" y="34"/>
                  </a:lnTo>
                  <a:lnTo>
                    <a:pt x="205" y="34"/>
                  </a:lnTo>
                  <a:lnTo>
                    <a:pt x="200" y="32"/>
                  </a:lnTo>
                  <a:lnTo>
                    <a:pt x="200" y="30"/>
                  </a:lnTo>
                  <a:lnTo>
                    <a:pt x="198" y="30"/>
                  </a:lnTo>
                  <a:lnTo>
                    <a:pt x="192" y="27"/>
                  </a:lnTo>
                  <a:lnTo>
                    <a:pt x="191" y="27"/>
                  </a:lnTo>
                  <a:lnTo>
                    <a:pt x="187" y="29"/>
                  </a:lnTo>
                  <a:lnTo>
                    <a:pt x="185" y="29"/>
                  </a:lnTo>
                  <a:lnTo>
                    <a:pt x="185" y="30"/>
                  </a:lnTo>
                  <a:lnTo>
                    <a:pt x="184" y="34"/>
                  </a:lnTo>
                  <a:lnTo>
                    <a:pt x="184" y="39"/>
                  </a:lnTo>
                  <a:lnTo>
                    <a:pt x="182" y="39"/>
                  </a:lnTo>
                  <a:lnTo>
                    <a:pt x="180" y="39"/>
                  </a:lnTo>
                  <a:lnTo>
                    <a:pt x="178" y="39"/>
                  </a:lnTo>
                  <a:lnTo>
                    <a:pt x="177" y="39"/>
                  </a:lnTo>
                  <a:lnTo>
                    <a:pt x="172" y="40"/>
                  </a:lnTo>
                  <a:lnTo>
                    <a:pt x="171" y="40"/>
                  </a:lnTo>
                  <a:lnTo>
                    <a:pt x="171" y="42"/>
                  </a:lnTo>
                  <a:lnTo>
                    <a:pt x="164" y="42"/>
                  </a:lnTo>
                  <a:lnTo>
                    <a:pt x="159" y="40"/>
                  </a:lnTo>
                  <a:lnTo>
                    <a:pt x="158" y="40"/>
                  </a:lnTo>
                  <a:lnTo>
                    <a:pt x="149" y="43"/>
                  </a:lnTo>
                  <a:lnTo>
                    <a:pt x="147" y="46"/>
                  </a:lnTo>
                  <a:lnTo>
                    <a:pt x="147" y="56"/>
                  </a:lnTo>
                  <a:lnTo>
                    <a:pt x="149" y="60"/>
                  </a:lnTo>
                  <a:lnTo>
                    <a:pt x="144" y="60"/>
                  </a:lnTo>
                  <a:lnTo>
                    <a:pt x="144" y="62"/>
                  </a:lnTo>
                  <a:lnTo>
                    <a:pt x="142" y="62"/>
                  </a:lnTo>
                  <a:lnTo>
                    <a:pt x="141" y="65"/>
                  </a:lnTo>
                  <a:lnTo>
                    <a:pt x="139" y="65"/>
                  </a:lnTo>
                  <a:lnTo>
                    <a:pt x="137" y="65"/>
                  </a:lnTo>
                  <a:lnTo>
                    <a:pt x="134" y="65"/>
                  </a:lnTo>
                  <a:lnTo>
                    <a:pt x="128" y="63"/>
                  </a:lnTo>
                  <a:lnTo>
                    <a:pt x="126" y="65"/>
                  </a:lnTo>
                  <a:lnTo>
                    <a:pt x="125" y="65"/>
                  </a:lnTo>
                  <a:lnTo>
                    <a:pt x="122" y="66"/>
                  </a:lnTo>
                  <a:lnTo>
                    <a:pt x="121" y="66"/>
                  </a:lnTo>
                  <a:lnTo>
                    <a:pt x="114" y="65"/>
                  </a:lnTo>
                  <a:lnTo>
                    <a:pt x="112" y="65"/>
                  </a:lnTo>
                  <a:lnTo>
                    <a:pt x="109" y="65"/>
                  </a:lnTo>
                  <a:lnTo>
                    <a:pt x="104" y="63"/>
                  </a:lnTo>
                  <a:lnTo>
                    <a:pt x="102" y="63"/>
                  </a:lnTo>
                  <a:lnTo>
                    <a:pt x="101" y="65"/>
                  </a:lnTo>
                  <a:lnTo>
                    <a:pt x="99" y="65"/>
                  </a:lnTo>
                  <a:lnTo>
                    <a:pt x="95" y="65"/>
                  </a:lnTo>
                  <a:lnTo>
                    <a:pt x="93" y="65"/>
                  </a:lnTo>
                  <a:lnTo>
                    <a:pt x="89" y="63"/>
                  </a:lnTo>
                  <a:lnTo>
                    <a:pt x="89" y="62"/>
                  </a:lnTo>
                  <a:lnTo>
                    <a:pt x="78" y="53"/>
                  </a:lnTo>
                  <a:lnTo>
                    <a:pt x="76" y="53"/>
                  </a:lnTo>
                  <a:lnTo>
                    <a:pt x="76" y="52"/>
                  </a:lnTo>
                  <a:lnTo>
                    <a:pt x="75" y="52"/>
                  </a:lnTo>
                  <a:lnTo>
                    <a:pt x="75" y="49"/>
                  </a:lnTo>
                  <a:lnTo>
                    <a:pt x="73" y="47"/>
                  </a:lnTo>
                  <a:lnTo>
                    <a:pt x="71" y="45"/>
                  </a:lnTo>
                  <a:lnTo>
                    <a:pt x="71" y="43"/>
                  </a:lnTo>
                  <a:lnTo>
                    <a:pt x="69" y="43"/>
                  </a:lnTo>
                  <a:lnTo>
                    <a:pt x="66" y="43"/>
                  </a:lnTo>
                  <a:lnTo>
                    <a:pt x="66" y="42"/>
                  </a:lnTo>
                  <a:lnTo>
                    <a:pt x="61" y="42"/>
                  </a:lnTo>
                  <a:lnTo>
                    <a:pt x="61" y="43"/>
                  </a:lnTo>
                  <a:lnTo>
                    <a:pt x="58" y="46"/>
                  </a:lnTo>
                  <a:lnTo>
                    <a:pt x="55" y="53"/>
                  </a:lnTo>
                  <a:lnTo>
                    <a:pt x="55" y="55"/>
                  </a:lnTo>
                  <a:lnTo>
                    <a:pt x="55" y="57"/>
                  </a:lnTo>
                  <a:lnTo>
                    <a:pt x="55" y="62"/>
                  </a:lnTo>
                  <a:lnTo>
                    <a:pt x="55" y="65"/>
                  </a:lnTo>
                  <a:lnTo>
                    <a:pt x="53" y="66"/>
                  </a:lnTo>
                  <a:lnTo>
                    <a:pt x="49" y="67"/>
                  </a:lnTo>
                  <a:lnTo>
                    <a:pt x="42" y="67"/>
                  </a:lnTo>
                  <a:lnTo>
                    <a:pt x="38" y="67"/>
                  </a:lnTo>
                  <a:lnTo>
                    <a:pt x="36" y="66"/>
                  </a:lnTo>
                  <a:lnTo>
                    <a:pt x="36" y="65"/>
                  </a:lnTo>
                  <a:lnTo>
                    <a:pt x="36" y="63"/>
                  </a:lnTo>
                  <a:lnTo>
                    <a:pt x="32" y="60"/>
                  </a:lnTo>
                  <a:lnTo>
                    <a:pt x="30" y="60"/>
                  </a:lnTo>
                  <a:lnTo>
                    <a:pt x="28" y="60"/>
                  </a:lnTo>
                  <a:lnTo>
                    <a:pt x="22" y="66"/>
                  </a:lnTo>
                  <a:lnTo>
                    <a:pt x="20" y="67"/>
                  </a:lnTo>
                  <a:lnTo>
                    <a:pt x="22" y="67"/>
                  </a:lnTo>
                  <a:lnTo>
                    <a:pt x="23" y="69"/>
                  </a:lnTo>
                  <a:lnTo>
                    <a:pt x="25" y="69"/>
                  </a:lnTo>
                  <a:lnTo>
                    <a:pt x="29" y="72"/>
                  </a:lnTo>
                  <a:lnTo>
                    <a:pt x="30" y="70"/>
                  </a:lnTo>
                  <a:lnTo>
                    <a:pt x="32" y="72"/>
                  </a:lnTo>
                  <a:lnTo>
                    <a:pt x="33" y="72"/>
                  </a:lnTo>
                  <a:lnTo>
                    <a:pt x="33" y="73"/>
                  </a:lnTo>
                  <a:lnTo>
                    <a:pt x="35" y="78"/>
                  </a:lnTo>
                  <a:lnTo>
                    <a:pt x="35" y="80"/>
                  </a:lnTo>
                  <a:lnTo>
                    <a:pt x="33" y="85"/>
                  </a:lnTo>
                  <a:lnTo>
                    <a:pt x="32" y="85"/>
                  </a:lnTo>
                  <a:lnTo>
                    <a:pt x="29" y="86"/>
                  </a:lnTo>
                  <a:lnTo>
                    <a:pt x="28" y="88"/>
                  </a:lnTo>
                  <a:lnTo>
                    <a:pt x="25" y="88"/>
                  </a:lnTo>
                  <a:lnTo>
                    <a:pt x="23" y="88"/>
                  </a:lnTo>
                  <a:lnTo>
                    <a:pt x="22" y="88"/>
                  </a:lnTo>
                  <a:lnTo>
                    <a:pt x="20" y="88"/>
                  </a:lnTo>
                  <a:lnTo>
                    <a:pt x="20" y="100"/>
                  </a:lnTo>
                  <a:lnTo>
                    <a:pt x="20" y="108"/>
                  </a:lnTo>
                  <a:lnTo>
                    <a:pt x="23" y="110"/>
                  </a:lnTo>
                  <a:lnTo>
                    <a:pt x="22" y="119"/>
                  </a:lnTo>
                  <a:lnTo>
                    <a:pt x="20" y="121"/>
                  </a:lnTo>
                  <a:lnTo>
                    <a:pt x="19" y="119"/>
                  </a:lnTo>
                  <a:lnTo>
                    <a:pt x="16" y="119"/>
                  </a:lnTo>
                  <a:lnTo>
                    <a:pt x="12" y="118"/>
                  </a:lnTo>
                  <a:lnTo>
                    <a:pt x="10" y="118"/>
                  </a:lnTo>
                  <a:lnTo>
                    <a:pt x="10" y="119"/>
                  </a:lnTo>
                  <a:lnTo>
                    <a:pt x="9" y="122"/>
                  </a:lnTo>
                  <a:lnTo>
                    <a:pt x="9" y="123"/>
                  </a:lnTo>
                  <a:lnTo>
                    <a:pt x="5" y="125"/>
                  </a:lnTo>
                  <a:lnTo>
                    <a:pt x="0" y="129"/>
                  </a:lnTo>
                  <a:lnTo>
                    <a:pt x="2" y="131"/>
                  </a:lnTo>
                  <a:lnTo>
                    <a:pt x="3" y="131"/>
                  </a:lnTo>
                  <a:lnTo>
                    <a:pt x="5" y="131"/>
                  </a:lnTo>
                  <a:lnTo>
                    <a:pt x="5" y="129"/>
                  </a:lnTo>
                  <a:lnTo>
                    <a:pt x="7" y="129"/>
                  </a:lnTo>
                  <a:lnTo>
                    <a:pt x="9" y="129"/>
                  </a:lnTo>
                  <a:lnTo>
                    <a:pt x="10" y="131"/>
                  </a:lnTo>
                  <a:lnTo>
                    <a:pt x="13" y="132"/>
                  </a:lnTo>
                  <a:lnTo>
                    <a:pt x="13" y="133"/>
                  </a:lnTo>
                  <a:lnTo>
                    <a:pt x="12" y="135"/>
                  </a:lnTo>
                  <a:lnTo>
                    <a:pt x="12" y="136"/>
                  </a:lnTo>
                  <a:lnTo>
                    <a:pt x="10" y="136"/>
                  </a:lnTo>
                  <a:lnTo>
                    <a:pt x="12" y="139"/>
                  </a:lnTo>
                  <a:lnTo>
                    <a:pt x="19" y="152"/>
                  </a:lnTo>
                  <a:lnTo>
                    <a:pt x="22" y="158"/>
                  </a:lnTo>
                  <a:lnTo>
                    <a:pt x="26" y="162"/>
                  </a:lnTo>
                  <a:lnTo>
                    <a:pt x="28" y="162"/>
                  </a:lnTo>
                  <a:lnTo>
                    <a:pt x="29" y="162"/>
                  </a:lnTo>
                  <a:lnTo>
                    <a:pt x="36" y="169"/>
                  </a:lnTo>
                  <a:lnTo>
                    <a:pt x="38" y="171"/>
                  </a:lnTo>
                  <a:lnTo>
                    <a:pt x="40" y="174"/>
                  </a:lnTo>
                  <a:lnTo>
                    <a:pt x="40" y="176"/>
                  </a:lnTo>
                  <a:lnTo>
                    <a:pt x="43" y="181"/>
                  </a:lnTo>
                  <a:lnTo>
                    <a:pt x="46" y="182"/>
                  </a:lnTo>
                  <a:lnTo>
                    <a:pt x="55" y="187"/>
                  </a:lnTo>
                  <a:lnTo>
                    <a:pt x="56" y="188"/>
                  </a:lnTo>
                  <a:lnTo>
                    <a:pt x="61" y="197"/>
                  </a:lnTo>
                  <a:lnTo>
                    <a:pt x="61" y="198"/>
                  </a:lnTo>
                  <a:lnTo>
                    <a:pt x="61" y="199"/>
                  </a:lnTo>
                  <a:lnTo>
                    <a:pt x="62" y="202"/>
                  </a:lnTo>
                  <a:lnTo>
                    <a:pt x="65" y="204"/>
                  </a:lnTo>
                  <a:lnTo>
                    <a:pt x="65" y="205"/>
                  </a:lnTo>
                  <a:lnTo>
                    <a:pt x="66" y="205"/>
                  </a:lnTo>
                  <a:lnTo>
                    <a:pt x="68" y="207"/>
                  </a:lnTo>
                  <a:lnTo>
                    <a:pt x="69" y="207"/>
                  </a:lnTo>
                  <a:lnTo>
                    <a:pt x="69" y="205"/>
                  </a:lnTo>
                  <a:lnTo>
                    <a:pt x="69" y="204"/>
                  </a:lnTo>
                  <a:lnTo>
                    <a:pt x="71" y="204"/>
                  </a:lnTo>
                  <a:lnTo>
                    <a:pt x="76" y="207"/>
                  </a:lnTo>
                  <a:lnTo>
                    <a:pt x="78" y="207"/>
                  </a:lnTo>
                  <a:lnTo>
                    <a:pt x="79" y="208"/>
                  </a:lnTo>
                  <a:lnTo>
                    <a:pt x="81" y="209"/>
                  </a:lnTo>
                  <a:lnTo>
                    <a:pt x="81" y="211"/>
                  </a:lnTo>
                  <a:lnTo>
                    <a:pt x="88" y="215"/>
                  </a:lnTo>
                  <a:lnTo>
                    <a:pt x="92" y="218"/>
                  </a:lnTo>
                  <a:lnTo>
                    <a:pt x="101" y="218"/>
                  </a:lnTo>
                  <a:lnTo>
                    <a:pt x="108" y="220"/>
                  </a:lnTo>
                  <a:lnTo>
                    <a:pt x="111" y="220"/>
                  </a:lnTo>
                  <a:lnTo>
                    <a:pt x="112" y="220"/>
                  </a:lnTo>
                  <a:lnTo>
                    <a:pt x="114" y="220"/>
                  </a:lnTo>
                  <a:lnTo>
                    <a:pt x="115" y="221"/>
                  </a:lnTo>
                  <a:lnTo>
                    <a:pt x="116" y="221"/>
                  </a:lnTo>
                  <a:lnTo>
                    <a:pt x="121" y="221"/>
                  </a:lnTo>
                  <a:lnTo>
                    <a:pt x="122" y="221"/>
                  </a:lnTo>
                  <a:lnTo>
                    <a:pt x="122" y="222"/>
                  </a:lnTo>
                  <a:lnTo>
                    <a:pt x="124" y="222"/>
                  </a:lnTo>
                  <a:lnTo>
                    <a:pt x="125" y="222"/>
                  </a:lnTo>
                  <a:lnTo>
                    <a:pt x="131" y="218"/>
                  </a:lnTo>
                  <a:lnTo>
                    <a:pt x="132" y="218"/>
                  </a:lnTo>
                  <a:lnTo>
                    <a:pt x="134" y="215"/>
                  </a:lnTo>
                  <a:lnTo>
                    <a:pt x="139" y="209"/>
                  </a:lnTo>
                  <a:lnTo>
                    <a:pt x="141" y="209"/>
                  </a:lnTo>
                  <a:lnTo>
                    <a:pt x="142" y="211"/>
                  </a:lnTo>
                  <a:lnTo>
                    <a:pt x="145" y="211"/>
                  </a:lnTo>
                  <a:lnTo>
                    <a:pt x="145" y="209"/>
                  </a:lnTo>
                  <a:lnTo>
                    <a:pt x="147" y="209"/>
                  </a:lnTo>
                  <a:lnTo>
                    <a:pt x="148" y="209"/>
                  </a:lnTo>
                  <a:lnTo>
                    <a:pt x="158" y="205"/>
                  </a:lnTo>
                  <a:lnTo>
                    <a:pt x="159" y="202"/>
                  </a:lnTo>
                  <a:lnTo>
                    <a:pt x="161" y="201"/>
                  </a:lnTo>
                  <a:lnTo>
                    <a:pt x="162" y="201"/>
                  </a:lnTo>
                  <a:lnTo>
                    <a:pt x="164" y="202"/>
                  </a:lnTo>
                  <a:lnTo>
                    <a:pt x="164" y="204"/>
                  </a:lnTo>
                  <a:lnTo>
                    <a:pt x="170" y="204"/>
                  </a:lnTo>
                  <a:lnTo>
                    <a:pt x="177" y="201"/>
                  </a:lnTo>
                  <a:lnTo>
                    <a:pt x="178" y="199"/>
                  </a:lnTo>
                  <a:lnTo>
                    <a:pt x="181" y="198"/>
                  </a:lnTo>
                  <a:lnTo>
                    <a:pt x="184" y="195"/>
                  </a:lnTo>
                  <a:lnTo>
                    <a:pt x="184" y="194"/>
                  </a:lnTo>
                  <a:lnTo>
                    <a:pt x="184" y="192"/>
                  </a:lnTo>
                  <a:lnTo>
                    <a:pt x="184" y="191"/>
                  </a:lnTo>
                  <a:lnTo>
                    <a:pt x="187" y="189"/>
                  </a:lnTo>
                  <a:lnTo>
                    <a:pt x="192" y="189"/>
                  </a:lnTo>
                  <a:lnTo>
                    <a:pt x="203" y="191"/>
                  </a:lnTo>
                  <a:lnTo>
                    <a:pt x="208" y="189"/>
                  </a:lnTo>
                  <a:lnTo>
                    <a:pt x="217" y="191"/>
                  </a:lnTo>
                  <a:lnTo>
                    <a:pt x="221" y="191"/>
                  </a:lnTo>
                  <a:lnTo>
                    <a:pt x="223" y="191"/>
                  </a:lnTo>
                  <a:lnTo>
                    <a:pt x="224" y="194"/>
                  </a:lnTo>
                  <a:lnTo>
                    <a:pt x="225" y="194"/>
                  </a:lnTo>
                  <a:close/>
                </a:path>
              </a:pathLst>
            </a:custGeom>
            <a:solidFill>
              <a:srgbClr val="0A4594"/>
            </a:solidFill>
            <a:ln w="12700">
              <a:solidFill>
                <a:srgbClr val="1572EF"/>
              </a:solidFill>
              <a:round/>
              <a:headEnd/>
              <a:tailEnd/>
            </a:ln>
          </p:spPr>
          <p:txBody>
            <a:bodyPr/>
            <a:lstStyle/>
            <a:p>
              <a:endParaRPr lang="hr-HR"/>
            </a:p>
          </p:txBody>
        </p:sp>
        <p:sp>
          <p:nvSpPr>
            <p:cNvPr id="44" name="Freeform 129"/>
            <p:cNvSpPr>
              <a:spLocks/>
            </p:cNvSpPr>
            <p:nvPr/>
          </p:nvSpPr>
          <p:spPr bwMode="auto">
            <a:xfrm>
              <a:off x="2424" y="2477"/>
              <a:ext cx="1654" cy="1271"/>
            </a:xfrm>
            <a:custGeom>
              <a:avLst/>
              <a:gdLst>
                <a:gd name="T0" fmla="*/ 477 w 525"/>
                <a:gd name="T1" fmla="*/ 341 h 370"/>
                <a:gd name="T2" fmla="*/ 442 w 525"/>
                <a:gd name="T3" fmla="*/ 338 h 370"/>
                <a:gd name="T4" fmla="*/ 431 w 525"/>
                <a:gd name="T5" fmla="*/ 331 h 370"/>
                <a:gd name="T6" fmla="*/ 396 w 525"/>
                <a:gd name="T7" fmla="*/ 322 h 370"/>
                <a:gd name="T8" fmla="*/ 362 w 525"/>
                <a:gd name="T9" fmla="*/ 330 h 370"/>
                <a:gd name="T10" fmla="*/ 322 w 525"/>
                <a:gd name="T11" fmla="*/ 354 h 370"/>
                <a:gd name="T12" fmla="*/ 306 w 525"/>
                <a:gd name="T13" fmla="*/ 367 h 370"/>
                <a:gd name="T14" fmla="*/ 264 w 525"/>
                <a:gd name="T15" fmla="*/ 365 h 370"/>
                <a:gd name="T16" fmla="*/ 236 w 525"/>
                <a:gd name="T17" fmla="*/ 368 h 370"/>
                <a:gd name="T18" fmla="*/ 197 w 525"/>
                <a:gd name="T19" fmla="*/ 361 h 370"/>
                <a:gd name="T20" fmla="*/ 173 w 525"/>
                <a:gd name="T21" fmla="*/ 360 h 370"/>
                <a:gd name="T22" fmla="*/ 148 w 525"/>
                <a:gd name="T23" fmla="*/ 355 h 370"/>
                <a:gd name="T24" fmla="*/ 160 w 525"/>
                <a:gd name="T25" fmla="*/ 343 h 370"/>
                <a:gd name="T26" fmla="*/ 138 w 525"/>
                <a:gd name="T27" fmla="*/ 331 h 370"/>
                <a:gd name="T28" fmla="*/ 130 w 525"/>
                <a:gd name="T29" fmla="*/ 322 h 370"/>
                <a:gd name="T30" fmla="*/ 137 w 525"/>
                <a:gd name="T31" fmla="*/ 308 h 370"/>
                <a:gd name="T32" fmla="*/ 135 w 525"/>
                <a:gd name="T33" fmla="*/ 301 h 370"/>
                <a:gd name="T34" fmla="*/ 124 w 525"/>
                <a:gd name="T35" fmla="*/ 292 h 370"/>
                <a:gd name="T36" fmla="*/ 107 w 525"/>
                <a:gd name="T37" fmla="*/ 312 h 370"/>
                <a:gd name="T38" fmla="*/ 85 w 525"/>
                <a:gd name="T39" fmla="*/ 298 h 370"/>
                <a:gd name="T40" fmla="*/ 76 w 525"/>
                <a:gd name="T41" fmla="*/ 294 h 370"/>
                <a:gd name="T42" fmla="*/ 62 w 525"/>
                <a:gd name="T43" fmla="*/ 287 h 370"/>
                <a:gd name="T44" fmla="*/ 74 w 525"/>
                <a:gd name="T45" fmla="*/ 278 h 370"/>
                <a:gd name="T46" fmla="*/ 71 w 525"/>
                <a:gd name="T47" fmla="*/ 262 h 370"/>
                <a:gd name="T48" fmla="*/ 28 w 525"/>
                <a:gd name="T49" fmla="*/ 225 h 370"/>
                <a:gd name="T50" fmla="*/ 28 w 525"/>
                <a:gd name="T51" fmla="*/ 212 h 370"/>
                <a:gd name="T52" fmla="*/ 18 w 525"/>
                <a:gd name="T53" fmla="*/ 202 h 370"/>
                <a:gd name="T54" fmla="*/ 5 w 525"/>
                <a:gd name="T55" fmla="*/ 192 h 370"/>
                <a:gd name="T56" fmla="*/ 12 w 525"/>
                <a:gd name="T57" fmla="*/ 182 h 370"/>
                <a:gd name="T58" fmla="*/ 25 w 525"/>
                <a:gd name="T59" fmla="*/ 182 h 370"/>
                <a:gd name="T60" fmla="*/ 39 w 525"/>
                <a:gd name="T61" fmla="*/ 173 h 370"/>
                <a:gd name="T62" fmla="*/ 61 w 525"/>
                <a:gd name="T63" fmla="*/ 146 h 370"/>
                <a:gd name="T64" fmla="*/ 74 w 525"/>
                <a:gd name="T65" fmla="*/ 124 h 370"/>
                <a:gd name="T66" fmla="*/ 81 w 525"/>
                <a:gd name="T67" fmla="*/ 107 h 370"/>
                <a:gd name="T68" fmla="*/ 89 w 525"/>
                <a:gd name="T69" fmla="*/ 86 h 370"/>
                <a:gd name="T70" fmla="*/ 94 w 525"/>
                <a:gd name="T71" fmla="*/ 73 h 370"/>
                <a:gd name="T72" fmla="*/ 107 w 525"/>
                <a:gd name="T73" fmla="*/ 57 h 370"/>
                <a:gd name="T74" fmla="*/ 128 w 525"/>
                <a:gd name="T75" fmla="*/ 51 h 370"/>
                <a:gd name="T76" fmla="*/ 151 w 525"/>
                <a:gd name="T77" fmla="*/ 27 h 370"/>
                <a:gd name="T78" fmla="*/ 164 w 525"/>
                <a:gd name="T79" fmla="*/ 33 h 370"/>
                <a:gd name="T80" fmla="*/ 203 w 525"/>
                <a:gd name="T81" fmla="*/ 37 h 370"/>
                <a:gd name="T82" fmla="*/ 218 w 525"/>
                <a:gd name="T83" fmla="*/ 33 h 370"/>
                <a:gd name="T84" fmla="*/ 256 w 525"/>
                <a:gd name="T85" fmla="*/ 47 h 370"/>
                <a:gd name="T86" fmla="*/ 277 w 525"/>
                <a:gd name="T87" fmla="*/ 31 h 370"/>
                <a:gd name="T88" fmla="*/ 310 w 525"/>
                <a:gd name="T89" fmla="*/ 24 h 370"/>
                <a:gd name="T90" fmla="*/ 332 w 525"/>
                <a:gd name="T91" fmla="*/ 4 h 370"/>
                <a:gd name="T92" fmla="*/ 366 w 525"/>
                <a:gd name="T93" fmla="*/ 25 h 370"/>
                <a:gd name="T94" fmla="*/ 405 w 525"/>
                <a:gd name="T95" fmla="*/ 81 h 370"/>
                <a:gd name="T96" fmla="*/ 424 w 525"/>
                <a:gd name="T97" fmla="*/ 97 h 370"/>
                <a:gd name="T98" fmla="*/ 431 w 525"/>
                <a:gd name="T99" fmla="*/ 147 h 370"/>
                <a:gd name="T100" fmla="*/ 442 w 525"/>
                <a:gd name="T101" fmla="*/ 212 h 370"/>
                <a:gd name="T102" fmla="*/ 449 w 525"/>
                <a:gd name="T103" fmla="*/ 221 h 370"/>
                <a:gd name="T104" fmla="*/ 503 w 525"/>
                <a:gd name="T105" fmla="*/ 205 h 370"/>
                <a:gd name="T106" fmla="*/ 524 w 525"/>
                <a:gd name="T107" fmla="*/ 215 h 370"/>
                <a:gd name="T108" fmla="*/ 525 w 525"/>
                <a:gd name="T109" fmla="*/ 245 h 370"/>
                <a:gd name="T110" fmla="*/ 492 w 525"/>
                <a:gd name="T111" fmla="*/ 246 h 370"/>
                <a:gd name="T112" fmla="*/ 484 w 525"/>
                <a:gd name="T113" fmla="*/ 245 h 370"/>
                <a:gd name="T114" fmla="*/ 485 w 525"/>
                <a:gd name="T115" fmla="*/ 281 h 370"/>
                <a:gd name="T116" fmla="*/ 475 w 525"/>
                <a:gd name="T117" fmla="*/ 297 h 370"/>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0" t="0" r="r" b="b"/>
              <a:pathLst>
                <a:path w="525" h="370">
                  <a:moveTo>
                    <a:pt x="478" y="310"/>
                  </a:moveTo>
                  <a:lnTo>
                    <a:pt x="477" y="310"/>
                  </a:lnTo>
                  <a:lnTo>
                    <a:pt x="475" y="311"/>
                  </a:lnTo>
                  <a:lnTo>
                    <a:pt x="477" y="315"/>
                  </a:lnTo>
                  <a:lnTo>
                    <a:pt x="480" y="325"/>
                  </a:lnTo>
                  <a:lnTo>
                    <a:pt x="478" y="327"/>
                  </a:lnTo>
                  <a:lnTo>
                    <a:pt x="477" y="331"/>
                  </a:lnTo>
                  <a:lnTo>
                    <a:pt x="477" y="335"/>
                  </a:lnTo>
                  <a:lnTo>
                    <a:pt x="477" y="338"/>
                  </a:lnTo>
                  <a:lnTo>
                    <a:pt x="477" y="341"/>
                  </a:lnTo>
                  <a:lnTo>
                    <a:pt x="477" y="343"/>
                  </a:lnTo>
                  <a:lnTo>
                    <a:pt x="475" y="343"/>
                  </a:lnTo>
                  <a:lnTo>
                    <a:pt x="471" y="344"/>
                  </a:lnTo>
                  <a:lnTo>
                    <a:pt x="468" y="344"/>
                  </a:lnTo>
                  <a:lnTo>
                    <a:pt x="462" y="343"/>
                  </a:lnTo>
                  <a:lnTo>
                    <a:pt x="458" y="344"/>
                  </a:lnTo>
                  <a:lnTo>
                    <a:pt x="454" y="343"/>
                  </a:lnTo>
                  <a:lnTo>
                    <a:pt x="451" y="341"/>
                  </a:lnTo>
                  <a:lnTo>
                    <a:pt x="445" y="340"/>
                  </a:lnTo>
                  <a:lnTo>
                    <a:pt x="444" y="340"/>
                  </a:lnTo>
                  <a:lnTo>
                    <a:pt x="442" y="338"/>
                  </a:lnTo>
                  <a:lnTo>
                    <a:pt x="442" y="337"/>
                  </a:lnTo>
                  <a:lnTo>
                    <a:pt x="439" y="331"/>
                  </a:lnTo>
                  <a:lnTo>
                    <a:pt x="439" y="330"/>
                  </a:lnTo>
                  <a:lnTo>
                    <a:pt x="438" y="328"/>
                  </a:lnTo>
                  <a:lnTo>
                    <a:pt x="437" y="327"/>
                  </a:lnTo>
                  <a:lnTo>
                    <a:pt x="434" y="328"/>
                  </a:lnTo>
                  <a:lnTo>
                    <a:pt x="432" y="330"/>
                  </a:lnTo>
                  <a:lnTo>
                    <a:pt x="431" y="331"/>
                  </a:lnTo>
                  <a:lnTo>
                    <a:pt x="428" y="331"/>
                  </a:lnTo>
                  <a:lnTo>
                    <a:pt x="426" y="331"/>
                  </a:lnTo>
                  <a:lnTo>
                    <a:pt x="418" y="328"/>
                  </a:lnTo>
                  <a:lnTo>
                    <a:pt x="412" y="328"/>
                  </a:lnTo>
                  <a:lnTo>
                    <a:pt x="408" y="328"/>
                  </a:lnTo>
                  <a:lnTo>
                    <a:pt x="402" y="324"/>
                  </a:lnTo>
                  <a:lnTo>
                    <a:pt x="401" y="324"/>
                  </a:lnTo>
                  <a:lnTo>
                    <a:pt x="399" y="322"/>
                  </a:lnTo>
                  <a:lnTo>
                    <a:pt x="399" y="321"/>
                  </a:lnTo>
                  <a:lnTo>
                    <a:pt x="398" y="321"/>
                  </a:lnTo>
                  <a:lnTo>
                    <a:pt x="396" y="322"/>
                  </a:lnTo>
                  <a:lnTo>
                    <a:pt x="395" y="322"/>
                  </a:lnTo>
                  <a:lnTo>
                    <a:pt x="393" y="321"/>
                  </a:lnTo>
                  <a:lnTo>
                    <a:pt x="392" y="321"/>
                  </a:lnTo>
                  <a:lnTo>
                    <a:pt x="391" y="321"/>
                  </a:lnTo>
                  <a:lnTo>
                    <a:pt x="385" y="321"/>
                  </a:lnTo>
                  <a:lnTo>
                    <a:pt x="383" y="321"/>
                  </a:lnTo>
                  <a:lnTo>
                    <a:pt x="378" y="322"/>
                  </a:lnTo>
                  <a:lnTo>
                    <a:pt x="366" y="328"/>
                  </a:lnTo>
                  <a:lnTo>
                    <a:pt x="363" y="330"/>
                  </a:lnTo>
                  <a:lnTo>
                    <a:pt x="362" y="330"/>
                  </a:lnTo>
                  <a:lnTo>
                    <a:pt x="359" y="330"/>
                  </a:lnTo>
                  <a:lnTo>
                    <a:pt x="358" y="331"/>
                  </a:lnTo>
                  <a:lnTo>
                    <a:pt x="350" y="332"/>
                  </a:lnTo>
                  <a:lnTo>
                    <a:pt x="349" y="332"/>
                  </a:lnTo>
                  <a:lnTo>
                    <a:pt x="345" y="334"/>
                  </a:lnTo>
                  <a:lnTo>
                    <a:pt x="336" y="338"/>
                  </a:lnTo>
                  <a:lnTo>
                    <a:pt x="335" y="338"/>
                  </a:lnTo>
                  <a:lnTo>
                    <a:pt x="333" y="341"/>
                  </a:lnTo>
                  <a:lnTo>
                    <a:pt x="326" y="350"/>
                  </a:lnTo>
                  <a:lnTo>
                    <a:pt x="322" y="354"/>
                  </a:lnTo>
                  <a:lnTo>
                    <a:pt x="322" y="355"/>
                  </a:lnTo>
                  <a:lnTo>
                    <a:pt x="317" y="361"/>
                  </a:lnTo>
                  <a:lnTo>
                    <a:pt x="316" y="361"/>
                  </a:lnTo>
                  <a:lnTo>
                    <a:pt x="316" y="363"/>
                  </a:lnTo>
                  <a:lnTo>
                    <a:pt x="315" y="363"/>
                  </a:lnTo>
                  <a:lnTo>
                    <a:pt x="313" y="363"/>
                  </a:lnTo>
                  <a:lnTo>
                    <a:pt x="312" y="363"/>
                  </a:lnTo>
                  <a:lnTo>
                    <a:pt x="309" y="364"/>
                  </a:lnTo>
                  <a:lnTo>
                    <a:pt x="307" y="365"/>
                  </a:lnTo>
                  <a:lnTo>
                    <a:pt x="306" y="367"/>
                  </a:lnTo>
                  <a:lnTo>
                    <a:pt x="296" y="370"/>
                  </a:lnTo>
                  <a:lnTo>
                    <a:pt x="295" y="370"/>
                  </a:lnTo>
                  <a:lnTo>
                    <a:pt x="293" y="370"/>
                  </a:lnTo>
                  <a:lnTo>
                    <a:pt x="292" y="368"/>
                  </a:lnTo>
                  <a:lnTo>
                    <a:pt x="290" y="368"/>
                  </a:lnTo>
                  <a:lnTo>
                    <a:pt x="289" y="367"/>
                  </a:lnTo>
                  <a:lnTo>
                    <a:pt x="287" y="367"/>
                  </a:lnTo>
                  <a:lnTo>
                    <a:pt x="286" y="365"/>
                  </a:lnTo>
                  <a:lnTo>
                    <a:pt x="284" y="365"/>
                  </a:lnTo>
                  <a:lnTo>
                    <a:pt x="264" y="365"/>
                  </a:lnTo>
                  <a:lnTo>
                    <a:pt x="262" y="365"/>
                  </a:lnTo>
                  <a:lnTo>
                    <a:pt x="260" y="365"/>
                  </a:lnTo>
                  <a:lnTo>
                    <a:pt x="256" y="365"/>
                  </a:lnTo>
                  <a:lnTo>
                    <a:pt x="253" y="365"/>
                  </a:lnTo>
                  <a:lnTo>
                    <a:pt x="250" y="363"/>
                  </a:lnTo>
                  <a:lnTo>
                    <a:pt x="249" y="363"/>
                  </a:lnTo>
                  <a:lnTo>
                    <a:pt x="247" y="363"/>
                  </a:lnTo>
                  <a:lnTo>
                    <a:pt x="244" y="363"/>
                  </a:lnTo>
                  <a:lnTo>
                    <a:pt x="243" y="363"/>
                  </a:lnTo>
                  <a:lnTo>
                    <a:pt x="241" y="364"/>
                  </a:lnTo>
                  <a:lnTo>
                    <a:pt x="236" y="368"/>
                  </a:lnTo>
                  <a:lnTo>
                    <a:pt x="234" y="368"/>
                  </a:lnTo>
                  <a:lnTo>
                    <a:pt x="226" y="370"/>
                  </a:lnTo>
                  <a:lnTo>
                    <a:pt x="223" y="368"/>
                  </a:lnTo>
                  <a:lnTo>
                    <a:pt x="220" y="368"/>
                  </a:lnTo>
                  <a:lnTo>
                    <a:pt x="208" y="365"/>
                  </a:lnTo>
                  <a:lnTo>
                    <a:pt x="206" y="364"/>
                  </a:lnTo>
                  <a:lnTo>
                    <a:pt x="204" y="363"/>
                  </a:lnTo>
                  <a:lnTo>
                    <a:pt x="200" y="361"/>
                  </a:lnTo>
                  <a:lnTo>
                    <a:pt x="198" y="361"/>
                  </a:lnTo>
                  <a:lnTo>
                    <a:pt x="197" y="361"/>
                  </a:lnTo>
                  <a:lnTo>
                    <a:pt x="193" y="363"/>
                  </a:lnTo>
                  <a:lnTo>
                    <a:pt x="190" y="361"/>
                  </a:lnTo>
                  <a:lnTo>
                    <a:pt x="188" y="361"/>
                  </a:lnTo>
                  <a:lnTo>
                    <a:pt x="187" y="361"/>
                  </a:lnTo>
                  <a:lnTo>
                    <a:pt x="187" y="360"/>
                  </a:lnTo>
                  <a:lnTo>
                    <a:pt x="185" y="360"/>
                  </a:lnTo>
                  <a:lnTo>
                    <a:pt x="183" y="358"/>
                  </a:lnTo>
                  <a:lnTo>
                    <a:pt x="181" y="358"/>
                  </a:lnTo>
                  <a:lnTo>
                    <a:pt x="173" y="360"/>
                  </a:lnTo>
                  <a:lnTo>
                    <a:pt x="168" y="361"/>
                  </a:lnTo>
                  <a:lnTo>
                    <a:pt x="167" y="363"/>
                  </a:lnTo>
                  <a:lnTo>
                    <a:pt x="165" y="363"/>
                  </a:lnTo>
                  <a:lnTo>
                    <a:pt x="161" y="364"/>
                  </a:lnTo>
                  <a:lnTo>
                    <a:pt x="155" y="363"/>
                  </a:lnTo>
                  <a:lnTo>
                    <a:pt x="151" y="361"/>
                  </a:lnTo>
                  <a:lnTo>
                    <a:pt x="150" y="360"/>
                  </a:lnTo>
                  <a:lnTo>
                    <a:pt x="148" y="358"/>
                  </a:lnTo>
                  <a:lnTo>
                    <a:pt x="148" y="357"/>
                  </a:lnTo>
                  <a:lnTo>
                    <a:pt x="148" y="355"/>
                  </a:lnTo>
                  <a:lnTo>
                    <a:pt x="150" y="351"/>
                  </a:lnTo>
                  <a:lnTo>
                    <a:pt x="150" y="350"/>
                  </a:lnTo>
                  <a:lnTo>
                    <a:pt x="151" y="350"/>
                  </a:lnTo>
                  <a:lnTo>
                    <a:pt x="153" y="348"/>
                  </a:lnTo>
                  <a:lnTo>
                    <a:pt x="154" y="347"/>
                  </a:lnTo>
                  <a:lnTo>
                    <a:pt x="157" y="347"/>
                  </a:lnTo>
                  <a:lnTo>
                    <a:pt x="158" y="344"/>
                  </a:lnTo>
                  <a:lnTo>
                    <a:pt x="160" y="344"/>
                  </a:lnTo>
                  <a:lnTo>
                    <a:pt x="160" y="343"/>
                  </a:lnTo>
                  <a:lnTo>
                    <a:pt x="160" y="341"/>
                  </a:lnTo>
                  <a:lnTo>
                    <a:pt x="158" y="341"/>
                  </a:lnTo>
                  <a:lnTo>
                    <a:pt x="157" y="341"/>
                  </a:lnTo>
                  <a:lnTo>
                    <a:pt x="155" y="340"/>
                  </a:lnTo>
                  <a:lnTo>
                    <a:pt x="154" y="340"/>
                  </a:lnTo>
                  <a:lnTo>
                    <a:pt x="153" y="340"/>
                  </a:lnTo>
                  <a:lnTo>
                    <a:pt x="151" y="340"/>
                  </a:lnTo>
                  <a:lnTo>
                    <a:pt x="140" y="332"/>
                  </a:lnTo>
                  <a:lnTo>
                    <a:pt x="138" y="331"/>
                  </a:lnTo>
                  <a:lnTo>
                    <a:pt x="138" y="328"/>
                  </a:lnTo>
                  <a:lnTo>
                    <a:pt x="138" y="327"/>
                  </a:lnTo>
                  <a:lnTo>
                    <a:pt x="137" y="327"/>
                  </a:lnTo>
                  <a:lnTo>
                    <a:pt x="134" y="325"/>
                  </a:lnTo>
                  <a:lnTo>
                    <a:pt x="132" y="325"/>
                  </a:lnTo>
                  <a:lnTo>
                    <a:pt x="131" y="325"/>
                  </a:lnTo>
                  <a:lnTo>
                    <a:pt x="131" y="324"/>
                  </a:lnTo>
                  <a:lnTo>
                    <a:pt x="130" y="322"/>
                  </a:lnTo>
                  <a:lnTo>
                    <a:pt x="128" y="320"/>
                  </a:lnTo>
                  <a:lnTo>
                    <a:pt x="125" y="314"/>
                  </a:lnTo>
                  <a:lnTo>
                    <a:pt x="125" y="312"/>
                  </a:lnTo>
                  <a:lnTo>
                    <a:pt x="125" y="311"/>
                  </a:lnTo>
                  <a:lnTo>
                    <a:pt x="131" y="307"/>
                  </a:lnTo>
                  <a:lnTo>
                    <a:pt x="131" y="305"/>
                  </a:lnTo>
                  <a:lnTo>
                    <a:pt x="132" y="305"/>
                  </a:lnTo>
                  <a:lnTo>
                    <a:pt x="134" y="305"/>
                  </a:lnTo>
                  <a:lnTo>
                    <a:pt x="135" y="307"/>
                  </a:lnTo>
                  <a:lnTo>
                    <a:pt x="137" y="308"/>
                  </a:lnTo>
                  <a:lnTo>
                    <a:pt x="138" y="308"/>
                  </a:lnTo>
                  <a:lnTo>
                    <a:pt x="140" y="307"/>
                  </a:lnTo>
                  <a:lnTo>
                    <a:pt x="141" y="307"/>
                  </a:lnTo>
                  <a:lnTo>
                    <a:pt x="141" y="305"/>
                  </a:lnTo>
                  <a:lnTo>
                    <a:pt x="142" y="305"/>
                  </a:lnTo>
                  <a:lnTo>
                    <a:pt x="141" y="304"/>
                  </a:lnTo>
                  <a:lnTo>
                    <a:pt x="140" y="301"/>
                  </a:lnTo>
                  <a:lnTo>
                    <a:pt x="138" y="301"/>
                  </a:lnTo>
                  <a:lnTo>
                    <a:pt x="137" y="301"/>
                  </a:lnTo>
                  <a:lnTo>
                    <a:pt x="135" y="301"/>
                  </a:lnTo>
                  <a:lnTo>
                    <a:pt x="134" y="301"/>
                  </a:lnTo>
                  <a:lnTo>
                    <a:pt x="132" y="301"/>
                  </a:lnTo>
                  <a:lnTo>
                    <a:pt x="132" y="299"/>
                  </a:lnTo>
                  <a:lnTo>
                    <a:pt x="131" y="299"/>
                  </a:lnTo>
                  <a:lnTo>
                    <a:pt x="130" y="298"/>
                  </a:lnTo>
                  <a:lnTo>
                    <a:pt x="128" y="297"/>
                  </a:lnTo>
                  <a:lnTo>
                    <a:pt x="127" y="295"/>
                  </a:lnTo>
                  <a:lnTo>
                    <a:pt x="127" y="294"/>
                  </a:lnTo>
                  <a:lnTo>
                    <a:pt x="125" y="294"/>
                  </a:lnTo>
                  <a:lnTo>
                    <a:pt x="125" y="292"/>
                  </a:lnTo>
                  <a:lnTo>
                    <a:pt x="124" y="292"/>
                  </a:lnTo>
                  <a:lnTo>
                    <a:pt x="122" y="292"/>
                  </a:lnTo>
                  <a:lnTo>
                    <a:pt x="122" y="294"/>
                  </a:lnTo>
                  <a:lnTo>
                    <a:pt x="117" y="297"/>
                  </a:lnTo>
                  <a:lnTo>
                    <a:pt x="115" y="298"/>
                  </a:lnTo>
                  <a:lnTo>
                    <a:pt x="115" y="301"/>
                  </a:lnTo>
                  <a:lnTo>
                    <a:pt x="114" y="302"/>
                  </a:lnTo>
                  <a:lnTo>
                    <a:pt x="114" y="304"/>
                  </a:lnTo>
                  <a:lnTo>
                    <a:pt x="109" y="311"/>
                  </a:lnTo>
                  <a:lnTo>
                    <a:pt x="108" y="312"/>
                  </a:lnTo>
                  <a:lnTo>
                    <a:pt x="107" y="312"/>
                  </a:lnTo>
                  <a:lnTo>
                    <a:pt x="105" y="311"/>
                  </a:lnTo>
                  <a:lnTo>
                    <a:pt x="104" y="311"/>
                  </a:lnTo>
                  <a:lnTo>
                    <a:pt x="101" y="307"/>
                  </a:lnTo>
                  <a:lnTo>
                    <a:pt x="101" y="305"/>
                  </a:lnTo>
                  <a:lnTo>
                    <a:pt x="101" y="304"/>
                  </a:lnTo>
                  <a:lnTo>
                    <a:pt x="99" y="302"/>
                  </a:lnTo>
                  <a:lnTo>
                    <a:pt x="99" y="301"/>
                  </a:lnTo>
                  <a:lnTo>
                    <a:pt x="98" y="301"/>
                  </a:lnTo>
                  <a:lnTo>
                    <a:pt x="94" y="299"/>
                  </a:lnTo>
                  <a:lnTo>
                    <a:pt x="91" y="298"/>
                  </a:lnTo>
                  <a:lnTo>
                    <a:pt x="85" y="298"/>
                  </a:lnTo>
                  <a:lnTo>
                    <a:pt x="84" y="298"/>
                  </a:lnTo>
                  <a:lnTo>
                    <a:pt x="82" y="299"/>
                  </a:lnTo>
                  <a:lnTo>
                    <a:pt x="79" y="299"/>
                  </a:lnTo>
                  <a:lnTo>
                    <a:pt x="79" y="298"/>
                  </a:lnTo>
                  <a:lnTo>
                    <a:pt x="78" y="298"/>
                  </a:lnTo>
                  <a:lnTo>
                    <a:pt x="76" y="298"/>
                  </a:lnTo>
                  <a:lnTo>
                    <a:pt x="76" y="297"/>
                  </a:lnTo>
                  <a:lnTo>
                    <a:pt x="76" y="295"/>
                  </a:lnTo>
                  <a:lnTo>
                    <a:pt x="76" y="294"/>
                  </a:lnTo>
                  <a:lnTo>
                    <a:pt x="76" y="292"/>
                  </a:lnTo>
                  <a:lnTo>
                    <a:pt x="75" y="291"/>
                  </a:lnTo>
                  <a:lnTo>
                    <a:pt x="74" y="289"/>
                  </a:lnTo>
                  <a:lnTo>
                    <a:pt x="72" y="289"/>
                  </a:lnTo>
                  <a:lnTo>
                    <a:pt x="69" y="289"/>
                  </a:lnTo>
                  <a:lnTo>
                    <a:pt x="68" y="289"/>
                  </a:lnTo>
                  <a:lnTo>
                    <a:pt x="65" y="289"/>
                  </a:lnTo>
                  <a:lnTo>
                    <a:pt x="64" y="289"/>
                  </a:lnTo>
                  <a:lnTo>
                    <a:pt x="62" y="287"/>
                  </a:lnTo>
                  <a:lnTo>
                    <a:pt x="62" y="285"/>
                  </a:lnTo>
                  <a:lnTo>
                    <a:pt x="62" y="284"/>
                  </a:lnTo>
                  <a:lnTo>
                    <a:pt x="62" y="282"/>
                  </a:lnTo>
                  <a:lnTo>
                    <a:pt x="64" y="282"/>
                  </a:lnTo>
                  <a:lnTo>
                    <a:pt x="65" y="282"/>
                  </a:lnTo>
                  <a:lnTo>
                    <a:pt x="66" y="282"/>
                  </a:lnTo>
                  <a:lnTo>
                    <a:pt x="68" y="282"/>
                  </a:lnTo>
                  <a:lnTo>
                    <a:pt x="69" y="282"/>
                  </a:lnTo>
                  <a:lnTo>
                    <a:pt x="74" y="281"/>
                  </a:lnTo>
                  <a:lnTo>
                    <a:pt x="74" y="279"/>
                  </a:lnTo>
                  <a:lnTo>
                    <a:pt x="74" y="278"/>
                  </a:lnTo>
                  <a:lnTo>
                    <a:pt x="72" y="278"/>
                  </a:lnTo>
                  <a:lnTo>
                    <a:pt x="72" y="277"/>
                  </a:lnTo>
                  <a:lnTo>
                    <a:pt x="65" y="272"/>
                  </a:lnTo>
                  <a:lnTo>
                    <a:pt x="64" y="272"/>
                  </a:lnTo>
                  <a:lnTo>
                    <a:pt x="62" y="272"/>
                  </a:lnTo>
                  <a:lnTo>
                    <a:pt x="62" y="271"/>
                  </a:lnTo>
                  <a:lnTo>
                    <a:pt x="66" y="268"/>
                  </a:lnTo>
                  <a:lnTo>
                    <a:pt x="71" y="262"/>
                  </a:lnTo>
                  <a:lnTo>
                    <a:pt x="71" y="261"/>
                  </a:lnTo>
                  <a:lnTo>
                    <a:pt x="68" y="258"/>
                  </a:lnTo>
                  <a:lnTo>
                    <a:pt x="65" y="256"/>
                  </a:lnTo>
                  <a:lnTo>
                    <a:pt x="64" y="256"/>
                  </a:lnTo>
                  <a:lnTo>
                    <a:pt x="62" y="256"/>
                  </a:lnTo>
                  <a:lnTo>
                    <a:pt x="56" y="254"/>
                  </a:lnTo>
                  <a:lnTo>
                    <a:pt x="43" y="248"/>
                  </a:lnTo>
                  <a:lnTo>
                    <a:pt x="41" y="245"/>
                  </a:lnTo>
                  <a:lnTo>
                    <a:pt x="31" y="235"/>
                  </a:lnTo>
                  <a:lnTo>
                    <a:pt x="29" y="233"/>
                  </a:lnTo>
                  <a:lnTo>
                    <a:pt x="28" y="225"/>
                  </a:lnTo>
                  <a:lnTo>
                    <a:pt x="29" y="223"/>
                  </a:lnTo>
                  <a:lnTo>
                    <a:pt x="29" y="222"/>
                  </a:lnTo>
                  <a:lnTo>
                    <a:pt x="31" y="221"/>
                  </a:lnTo>
                  <a:lnTo>
                    <a:pt x="31" y="215"/>
                  </a:lnTo>
                  <a:lnTo>
                    <a:pt x="31" y="213"/>
                  </a:lnTo>
                  <a:lnTo>
                    <a:pt x="29" y="212"/>
                  </a:lnTo>
                  <a:lnTo>
                    <a:pt x="28" y="212"/>
                  </a:lnTo>
                  <a:lnTo>
                    <a:pt x="28" y="213"/>
                  </a:lnTo>
                  <a:lnTo>
                    <a:pt x="28" y="215"/>
                  </a:lnTo>
                  <a:lnTo>
                    <a:pt x="26" y="215"/>
                  </a:lnTo>
                  <a:lnTo>
                    <a:pt x="25" y="215"/>
                  </a:lnTo>
                  <a:lnTo>
                    <a:pt x="25" y="213"/>
                  </a:lnTo>
                  <a:lnTo>
                    <a:pt x="22" y="211"/>
                  </a:lnTo>
                  <a:lnTo>
                    <a:pt x="22" y="209"/>
                  </a:lnTo>
                  <a:lnTo>
                    <a:pt x="22" y="208"/>
                  </a:lnTo>
                  <a:lnTo>
                    <a:pt x="18" y="202"/>
                  </a:lnTo>
                  <a:lnTo>
                    <a:pt x="16" y="202"/>
                  </a:lnTo>
                  <a:lnTo>
                    <a:pt x="16" y="200"/>
                  </a:lnTo>
                  <a:lnTo>
                    <a:pt x="15" y="200"/>
                  </a:lnTo>
                  <a:lnTo>
                    <a:pt x="13" y="200"/>
                  </a:lnTo>
                  <a:lnTo>
                    <a:pt x="8" y="198"/>
                  </a:lnTo>
                  <a:lnTo>
                    <a:pt x="6" y="196"/>
                  </a:lnTo>
                  <a:lnTo>
                    <a:pt x="6" y="195"/>
                  </a:lnTo>
                  <a:lnTo>
                    <a:pt x="5" y="195"/>
                  </a:lnTo>
                  <a:lnTo>
                    <a:pt x="5" y="193"/>
                  </a:lnTo>
                  <a:lnTo>
                    <a:pt x="5" y="192"/>
                  </a:lnTo>
                  <a:lnTo>
                    <a:pt x="3" y="189"/>
                  </a:lnTo>
                  <a:lnTo>
                    <a:pt x="2" y="188"/>
                  </a:lnTo>
                  <a:lnTo>
                    <a:pt x="0" y="185"/>
                  </a:lnTo>
                  <a:lnTo>
                    <a:pt x="0" y="183"/>
                  </a:lnTo>
                  <a:lnTo>
                    <a:pt x="5" y="182"/>
                  </a:lnTo>
                  <a:lnTo>
                    <a:pt x="6" y="182"/>
                  </a:lnTo>
                  <a:lnTo>
                    <a:pt x="9" y="182"/>
                  </a:lnTo>
                  <a:lnTo>
                    <a:pt x="9" y="183"/>
                  </a:lnTo>
                  <a:lnTo>
                    <a:pt x="10" y="183"/>
                  </a:lnTo>
                  <a:lnTo>
                    <a:pt x="12" y="182"/>
                  </a:lnTo>
                  <a:lnTo>
                    <a:pt x="12" y="180"/>
                  </a:lnTo>
                  <a:lnTo>
                    <a:pt x="13" y="180"/>
                  </a:lnTo>
                  <a:lnTo>
                    <a:pt x="15" y="180"/>
                  </a:lnTo>
                  <a:lnTo>
                    <a:pt x="16" y="180"/>
                  </a:lnTo>
                  <a:lnTo>
                    <a:pt x="16" y="182"/>
                  </a:lnTo>
                  <a:lnTo>
                    <a:pt x="18" y="182"/>
                  </a:lnTo>
                  <a:lnTo>
                    <a:pt x="19" y="185"/>
                  </a:lnTo>
                  <a:lnTo>
                    <a:pt x="21" y="185"/>
                  </a:lnTo>
                  <a:lnTo>
                    <a:pt x="23" y="183"/>
                  </a:lnTo>
                  <a:lnTo>
                    <a:pt x="23" y="182"/>
                  </a:lnTo>
                  <a:lnTo>
                    <a:pt x="25" y="182"/>
                  </a:lnTo>
                  <a:lnTo>
                    <a:pt x="28" y="179"/>
                  </a:lnTo>
                  <a:lnTo>
                    <a:pt x="28" y="178"/>
                  </a:lnTo>
                  <a:lnTo>
                    <a:pt x="28" y="176"/>
                  </a:lnTo>
                  <a:lnTo>
                    <a:pt x="28" y="175"/>
                  </a:lnTo>
                  <a:lnTo>
                    <a:pt x="29" y="173"/>
                  </a:lnTo>
                  <a:lnTo>
                    <a:pt x="31" y="173"/>
                  </a:lnTo>
                  <a:lnTo>
                    <a:pt x="32" y="172"/>
                  </a:lnTo>
                  <a:lnTo>
                    <a:pt x="33" y="173"/>
                  </a:lnTo>
                  <a:lnTo>
                    <a:pt x="39" y="173"/>
                  </a:lnTo>
                  <a:lnTo>
                    <a:pt x="43" y="175"/>
                  </a:lnTo>
                  <a:lnTo>
                    <a:pt x="45" y="175"/>
                  </a:lnTo>
                  <a:lnTo>
                    <a:pt x="51" y="170"/>
                  </a:lnTo>
                  <a:lnTo>
                    <a:pt x="51" y="167"/>
                  </a:lnTo>
                  <a:lnTo>
                    <a:pt x="51" y="166"/>
                  </a:lnTo>
                  <a:lnTo>
                    <a:pt x="51" y="163"/>
                  </a:lnTo>
                  <a:lnTo>
                    <a:pt x="56" y="147"/>
                  </a:lnTo>
                  <a:lnTo>
                    <a:pt x="58" y="145"/>
                  </a:lnTo>
                  <a:lnTo>
                    <a:pt x="59" y="145"/>
                  </a:lnTo>
                  <a:lnTo>
                    <a:pt x="61" y="146"/>
                  </a:lnTo>
                  <a:lnTo>
                    <a:pt x="62" y="145"/>
                  </a:lnTo>
                  <a:lnTo>
                    <a:pt x="64" y="142"/>
                  </a:lnTo>
                  <a:lnTo>
                    <a:pt x="68" y="137"/>
                  </a:lnTo>
                  <a:lnTo>
                    <a:pt x="69" y="136"/>
                  </a:lnTo>
                  <a:lnTo>
                    <a:pt x="68" y="136"/>
                  </a:lnTo>
                  <a:lnTo>
                    <a:pt x="66" y="134"/>
                  </a:lnTo>
                  <a:lnTo>
                    <a:pt x="66" y="133"/>
                  </a:lnTo>
                  <a:lnTo>
                    <a:pt x="68" y="129"/>
                  </a:lnTo>
                  <a:lnTo>
                    <a:pt x="69" y="127"/>
                  </a:lnTo>
                  <a:lnTo>
                    <a:pt x="74" y="124"/>
                  </a:lnTo>
                  <a:lnTo>
                    <a:pt x="76" y="116"/>
                  </a:lnTo>
                  <a:lnTo>
                    <a:pt x="76" y="114"/>
                  </a:lnTo>
                  <a:lnTo>
                    <a:pt x="75" y="113"/>
                  </a:lnTo>
                  <a:lnTo>
                    <a:pt x="75" y="112"/>
                  </a:lnTo>
                  <a:lnTo>
                    <a:pt x="76" y="110"/>
                  </a:lnTo>
                  <a:lnTo>
                    <a:pt x="78" y="109"/>
                  </a:lnTo>
                  <a:lnTo>
                    <a:pt x="79" y="107"/>
                  </a:lnTo>
                  <a:lnTo>
                    <a:pt x="81" y="107"/>
                  </a:lnTo>
                  <a:lnTo>
                    <a:pt x="81" y="106"/>
                  </a:lnTo>
                  <a:lnTo>
                    <a:pt x="82" y="106"/>
                  </a:lnTo>
                  <a:lnTo>
                    <a:pt x="82" y="104"/>
                  </a:lnTo>
                  <a:lnTo>
                    <a:pt x="85" y="99"/>
                  </a:lnTo>
                  <a:lnTo>
                    <a:pt x="85" y="97"/>
                  </a:lnTo>
                  <a:lnTo>
                    <a:pt x="84" y="97"/>
                  </a:lnTo>
                  <a:lnTo>
                    <a:pt x="84" y="96"/>
                  </a:lnTo>
                  <a:lnTo>
                    <a:pt x="87" y="91"/>
                  </a:lnTo>
                  <a:lnTo>
                    <a:pt x="88" y="86"/>
                  </a:lnTo>
                  <a:lnTo>
                    <a:pt x="89" y="86"/>
                  </a:lnTo>
                  <a:lnTo>
                    <a:pt x="91" y="86"/>
                  </a:lnTo>
                  <a:lnTo>
                    <a:pt x="92" y="86"/>
                  </a:lnTo>
                  <a:lnTo>
                    <a:pt x="94" y="84"/>
                  </a:lnTo>
                  <a:lnTo>
                    <a:pt x="94" y="83"/>
                  </a:lnTo>
                  <a:lnTo>
                    <a:pt x="94" y="81"/>
                  </a:lnTo>
                  <a:lnTo>
                    <a:pt x="94" y="79"/>
                  </a:lnTo>
                  <a:lnTo>
                    <a:pt x="94" y="77"/>
                  </a:lnTo>
                  <a:lnTo>
                    <a:pt x="94" y="76"/>
                  </a:lnTo>
                  <a:lnTo>
                    <a:pt x="94" y="74"/>
                  </a:lnTo>
                  <a:lnTo>
                    <a:pt x="94" y="73"/>
                  </a:lnTo>
                  <a:lnTo>
                    <a:pt x="95" y="73"/>
                  </a:lnTo>
                  <a:lnTo>
                    <a:pt x="98" y="70"/>
                  </a:lnTo>
                  <a:lnTo>
                    <a:pt x="101" y="69"/>
                  </a:lnTo>
                  <a:lnTo>
                    <a:pt x="102" y="67"/>
                  </a:lnTo>
                  <a:lnTo>
                    <a:pt x="104" y="63"/>
                  </a:lnTo>
                  <a:lnTo>
                    <a:pt x="104" y="61"/>
                  </a:lnTo>
                  <a:lnTo>
                    <a:pt x="104" y="60"/>
                  </a:lnTo>
                  <a:lnTo>
                    <a:pt x="105" y="60"/>
                  </a:lnTo>
                  <a:lnTo>
                    <a:pt x="107" y="57"/>
                  </a:lnTo>
                  <a:lnTo>
                    <a:pt x="109" y="56"/>
                  </a:lnTo>
                  <a:lnTo>
                    <a:pt x="115" y="51"/>
                  </a:lnTo>
                  <a:lnTo>
                    <a:pt x="117" y="51"/>
                  </a:lnTo>
                  <a:lnTo>
                    <a:pt x="118" y="51"/>
                  </a:lnTo>
                  <a:lnTo>
                    <a:pt x="121" y="53"/>
                  </a:lnTo>
                  <a:lnTo>
                    <a:pt x="124" y="53"/>
                  </a:lnTo>
                  <a:lnTo>
                    <a:pt x="125" y="53"/>
                  </a:lnTo>
                  <a:lnTo>
                    <a:pt x="127" y="53"/>
                  </a:lnTo>
                  <a:lnTo>
                    <a:pt x="128" y="51"/>
                  </a:lnTo>
                  <a:lnTo>
                    <a:pt x="132" y="47"/>
                  </a:lnTo>
                  <a:lnTo>
                    <a:pt x="134" y="47"/>
                  </a:lnTo>
                  <a:lnTo>
                    <a:pt x="134" y="46"/>
                  </a:lnTo>
                  <a:lnTo>
                    <a:pt x="138" y="40"/>
                  </a:lnTo>
                  <a:lnTo>
                    <a:pt x="140" y="38"/>
                  </a:lnTo>
                  <a:lnTo>
                    <a:pt x="141" y="37"/>
                  </a:lnTo>
                  <a:lnTo>
                    <a:pt x="147" y="34"/>
                  </a:lnTo>
                  <a:lnTo>
                    <a:pt x="148" y="33"/>
                  </a:lnTo>
                  <a:lnTo>
                    <a:pt x="150" y="31"/>
                  </a:lnTo>
                  <a:lnTo>
                    <a:pt x="150" y="30"/>
                  </a:lnTo>
                  <a:lnTo>
                    <a:pt x="150" y="28"/>
                  </a:lnTo>
                  <a:lnTo>
                    <a:pt x="151" y="27"/>
                  </a:lnTo>
                  <a:lnTo>
                    <a:pt x="151" y="25"/>
                  </a:lnTo>
                  <a:lnTo>
                    <a:pt x="153" y="25"/>
                  </a:lnTo>
                  <a:lnTo>
                    <a:pt x="154" y="25"/>
                  </a:lnTo>
                  <a:lnTo>
                    <a:pt x="158" y="25"/>
                  </a:lnTo>
                  <a:lnTo>
                    <a:pt x="158" y="27"/>
                  </a:lnTo>
                  <a:lnTo>
                    <a:pt x="160" y="27"/>
                  </a:lnTo>
                  <a:lnTo>
                    <a:pt x="160" y="30"/>
                  </a:lnTo>
                  <a:lnTo>
                    <a:pt x="164" y="33"/>
                  </a:lnTo>
                  <a:lnTo>
                    <a:pt x="170" y="34"/>
                  </a:lnTo>
                  <a:lnTo>
                    <a:pt x="171" y="34"/>
                  </a:lnTo>
                  <a:lnTo>
                    <a:pt x="173" y="31"/>
                  </a:lnTo>
                  <a:lnTo>
                    <a:pt x="174" y="33"/>
                  </a:lnTo>
                  <a:lnTo>
                    <a:pt x="175" y="33"/>
                  </a:lnTo>
                  <a:lnTo>
                    <a:pt x="188" y="34"/>
                  </a:lnTo>
                  <a:lnTo>
                    <a:pt x="196" y="34"/>
                  </a:lnTo>
                  <a:lnTo>
                    <a:pt x="198" y="34"/>
                  </a:lnTo>
                  <a:lnTo>
                    <a:pt x="200" y="34"/>
                  </a:lnTo>
                  <a:lnTo>
                    <a:pt x="203" y="36"/>
                  </a:lnTo>
                  <a:lnTo>
                    <a:pt x="203" y="37"/>
                  </a:lnTo>
                  <a:lnTo>
                    <a:pt x="204" y="37"/>
                  </a:lnTo>
                  <a:lnTo>
                    <a:pt x="204" y="38"/>
                  </a:lnTo>
                  <a:lnTo>
                    <a:pt x="206" y="38"/>
                  </a:lnTo>
                  <a:lnTo>
                    <a:pt x="206" y="37"/>
                  </a:lnTo>
                  <a:lnTo>
                    <a:pt x="207" y="37"/>
                  </a:lnTo>
                  <a:lnTo>
                    <a:pt x="208" y="38"/>
                  </a:lnTo>
                  <a:lnTo>
                    <a:pt x="210" y="38"/>
                  </a:lnTo>
                  <a:lnTo>
                    <a:pt x="211" y="38"/>
                  </a:lnTo>
                  <a:lnTo>
                    <a:pt x="216" y="36"/>
                  </a:lnTo>
                  <a:lnTo>
                    <a:pt x="218" y="33"/>
                  </a:lnTo>
                  <a:lnTo>
                    <a:pt x="220" y="33"/>
                  </a:lnTo>
                  <a:lnTo>
                    <a:pt x="227" y="33"/>
                  </a:lnTo>
                  <a:lnTo>
                    <a:pt x="229" y="34"/>
                  </a:lnTo>
                  <a:lnTo>
                    <a:pt x="230" y="34"/>
                  </a:lnTo>
                  <a:lnTo>
                    <a:pt x="233" y="37"/>
                  </a:lnTo>
                  <a:lnTo>
                    <a:pt x="239" y="43"/>
                  </a:lnTo>
                  <a:lnTo>
                    <a:pt x="246" y="50"/>
                  </a:lnTo>
                  <a:lnTo>
                    <a:pt x="247" y="51"/>
                  </a:lnTo>
                  <a:lnTo>
                    <a:pt x="251" y="50"/>
                  </a:lnTo>
                  <a:lnTo>
                    <a:pt x="254" y="48"/>
                  </a:lnTo>
                  <a:lnTo>
                    <a:pt x="256" y="47"/>
                  </a:lnTo>
                  <a:lnTo>
                    <a:pt x="257" y="47"/>
                  </a:lnTo>
                  <a:lnTo>
                    <a:pt x="257" y="46"/>
                  </a:lnTo>
                  <a:lnTo>
                    <a:pt x="259" y="44"/>
                  </a:lnTo>
                  <a:lnTo>
                    <a:pt x="260" y="44"/>
                  </a:lnTo>
                  <a:lnTo>
                    <a:pt x="260" y="43"/>
                  </a:lnTo>
                  <a:lnTo>
                    <a:pt x="260" y="41"/>
                  </a:lnTo>
                  <a:lnTo>
                    <a:pt x="260" y="40"/>
                  </a:lnTo>
                  <a:lnTo>
                    <a:pt x="263" y="37"/>
                  </a:lnTo>
                  <a:lnTo>
                    <a:pt x="264" y="36"/>
                  </a:lnTo>
                  <a:lnTo>
                    <a:pt x="266" y="34"/>
                  </a:lnTo>
                  <a:lnTo>
                    <a:pt x="269" y="33"/>
                  </a:lnTo>
                  <a:lnTo>
                    <a:pt x="277" y="31"/>
                  </a:lnTo>
                  <a:lnTo>
                    <a:pt x="280" y="31"/>
                  </a:lnTo>
                  <a:lnTo>
                    <a:pt x="282" y="31"/>
                  </a:lnTo>
                  <a:lnTo>
                    <a:pt x="286" y="31"/>
                  </a:lnTo>
                  <a:lnTo>
                    <a:pt x="292" y="30"/>
                  </a:lnTo>
                  <a:lnTo>
                    <a:pt x="293" y="28"/>
                  </a:lnTo>
                  <a:lnTo>
                    <a:pt x="295" y="27"/>
                  </a:lnTo>
                  <a:lnTo>
                    <a:pt x="299" y="25"/>
                  </a:lnTo>
                  <a:lnTo>
                    <a:pt x="305" y="25"/>
                  </a:lnTo>
                  <a:lnTo>
                    <a:pt x="309" y="25"/>
                  </a:lnTo>
                  <a:lnTo>
                    <a:pt x="310" y="24"/>
                  </a:lnTo>
                  <a:lnTo>
                    <a:pt x="312" y="24"/>
                  </a:lnTo>
                  <a:lnTo>
                    <a:pt x="313" y="24"/>
                  </a:lnTo>
                  <a:lnTo>
                    <a:pt x="313" y="23"/>
                  </a:lnTo>
                  <a:lnTo>
                    <a:pt x="316" y="14"/>
                  </a:lnTo>
                  <a:lnTo>
                    <a:pt x="317" y="13"/>
                  </a:lnTo>
                  <a:lnTo>
                    <a:pt x="319" y="10"/>
                  </a:lnTo>
                  <a:lnTo>
                    <a:pt x="319" y="8"/>
                  </a:lnTo>
                  <a:lnTo>
                    <a:pt x="322" y="7"/>
                  </a:lnTo>
                  <a:lnTo>
                    <a:pt x="329" y="5"/>
                  </a:lnTo>
                  <a:lnTo>
                    <a:pt x="332" y="4"/>
                  </a:lnTo>
                  <a:lnTo>
                    <a:pt x="333" y="3"/>
                  </a:lnTo>
                  <a:lnTo>
                    <a:pt x="333" y="1"/>
                  </a:lnTo>
                  <a:lnTo>
                    <a:pt x="335" y="1"/>
                  </a:lnTo>
                  <a:lnTo>
                    <a:pt x="338" y="0"/>
                  </a:lnTo>
                  <a:lnTo>
                    <a:pt x="343" y="1"/>
                  </a:lnTo>
                  <a:lnTo>
                    <a:pt x="345" y="1"/>
                  </a:lnTo>
                  <a:lnTo>
                    <a:pt x="352" y="4"/>
                  </a:lnTo>
                  <a:lnTo>
                    <a:pt x="355" y="7"/>
                  </a:lnTo>
                  <a:lnTo>
                    <a:pt x="363" y="20"/>
                  </a:lnTo>
                  <a:lnTo>
                    <a:pt x="366" y="25"/>
                  </a:lnTo>
                  <a:lnTo>
                    <a:pt x="369" y="34"/>
                  </a:lnTo>
                  <a:lnTo>
                    <a:pt x="372" y="41"/>
                  </a:lnTo>
                  <a:lnTo>
                    <a:pt x="373" y="44"/>
                  </a:lnTo>
                  <a:lnTo>
                    <a:pt x="376" y="46"/>
                  </a:lnTo>
                  <a:lnTo>
                    <a:pt x="378" y="48"/>
                  </a:lnTo>
                  <a:lnTo>
                    <a:pt x="383" y="54"/>
                  </a:lnTo>
                  <a:lnTo>
                    <a:pt x="389" y="61"/>
                  </a:lnTo>
                  <a:lnTo>
                    <a:pt x="391" y="64"/>
                  </a:lnTo>
                  <a:lnTo>
                    <a:pt x="391" y="66"/>
                  </a:lnTo>
                  <a:lnTo>
                    <a:pt x="395" y="70"/>
                  </a:lnTo>
                  <a:lnTo>
                    <a:pt x="405" y="81"/>
                  </a:lnTo>
                  <a:lnTo>
                    <a:pt x="411" y="86"/>
                  </a:lnTo>
                  <a:lnTo>
                    <a:pt x="412" y="89"/>
                  </a:lnTo>
                  <a:lnTo>
                    <a:pt x="414" y="89"/>
                  </a:lnTo>
                  <a:lnTo>
                    <a:pt x="416" y="90"/>
                  </a:lnTo>
                  <a:lnTo>
                    <a:pt x="418" y="90"/>
                  </a:lnTo>
                  <a:lnTo>
                    <a:pt x="421" y="91"/>
                  </a:lnTo>
                  <a:lnTo>
                    <a:pt x="421" y="93"/>
                  </a:lnTo>
                  <a:lnTo>
                    <a:pt x="422" y="94"/>
                  </a:lnTo>
                  <a:lnTo>
                    <a:pt x="424" y="97"/>
                  </a:lnTo>
                  <a:lnTo>
                    <a:pt x="424" y="100"/>
                  </a:lnTo>
                  <a:lnTo>
                    <a:pt x="424" y="101"/>
                  </a:lnTo>
                  <a:lnTo>
                    <a:pt x="424" y="104"/>
                  </a:lnTo>
                  <a:lnTo>
                    <a:pt x="428" y="112"/>
                  </a:lnTo>
                  <a:lnTo>
                    <a:pt x="429" y="114"/>
                  </a:lnTo>
                  <a:lnTo>
                    <a:pt x="432" y="116"/>
                  </a:lnTo>
                  <a:lnTo>
                    <a:pt x="434" y="120"/>
                  </a:lnTo>
                  <a:lnTo>
                    <a:pt x="434" y="122"/>
                  </a:lnTo>
                  <a:lnTo>
                    <a:pt x="435" y="134"/>
                  </a:lnTo>
                  <a:lnTo>
                    <a:pt x="434" y="137"/>
                  </a:lnTo>
                  <a:lnTo>
                    <a:pt x="432" y="143"/>
                  </a:lnTo>
                  <a:lnTo>
                    <a:pt x="431" y="147"/>
                  </a:lnTo>
                  <a:lnTo>
                    <a:pt x="429" y="153"/>
                  </a:lnTo>
                  <a:lnTo>
                    <a:pt x="429" y="165"/>
                  </a:lnTo>
                  <a:lnTo>
                    <a:pt x="429" y="169"/>
                  </a:lnTo>
                  <a:lnTo>
                    <a:pt x="432" y="180"/>
                  </a:lnTo>
                  <a:lnTo>
                    <a:pt x="435" y="188"/>
                  </a:lnTo>
                  <a:lnTo>
                    <a:pt x="437" y="199"/>
                  </a:lnTo>
                  <a:lnTo>
                    <a:pt x="437" y="203"/>
                  </a:lnTo>
                  <a:lnTo>
                    <a:pt x="438" y="209"/>
                  </a:lnTo>
                  <a:lnTo>
                    <a:pt x="438" y="211"/>
                  </a:lnTo>
                  <a:lnTo>
                    <a:pt x="439" y="211"/>
                  </a:lnTo>
                  <a:lnTo>
                    <a:pt x="441" y="211"/>
                  </a:lnTo>
                  <a:lnTo>
                    <a:pt x="441" y="212"/>
                  </a:lnTo>
                  <a:lnTo>
                    <a:pt x="442" y="212"/>
                  </a:lnTo>
                  <a:lnTo>
                    <a:pt x="445" y="212"/>
                  </a:lnTo>
                  <a:lnTo>
                    <a:pt x="445" y="213"/>
                  </a:lnTo>
                  <a:lnTo>
                    <a:pt x="445" y="215"/>
                  </a:lnTo>
                  <a:lnTo>
                    <a:pt x="447" y="216"/>
                  </a:lnTo>
                  <a:lnTo>
                    <a:pt x="447" y="218"/>
                  </a:lnTo>
                  <a:lnTo>
                    <a:pt x="447" y="219"/>
                  </a:lnTo>
                  <a:lnTo>
                    <a:pt x="448" y="219"/>
                  </a:lnTo>
                  <a:lnTo>
                    <a:pt x="448" y="221"/>
                  </a:lnTo>
                  <a:lnTo>
                    <a:pt x="449" y="221"/>
                  </a:lnTo>
                  <a:lnTo>
                    <a:pt x="449" y="222"/>
                  </a:lnTo>
                  <a:lnTo>
                    <a:pt x="451" y="223"/>
                  </a:lnTo>
                  <a:lnTo>
                    <a:pt x="452" y="223"/>
                  </a:lnTo>
                  <a:lnTo>
                    <a:pt x="464" y="226"/>
                  </a:lnTo>
                  <a:lnTo>
                    <a:pt x="470" y="226"/>
                  </a:lnTo>
                  <a:lnTo>
                    <a:pt x="471" y="226"/>
                  </a:lnTo>
                  <a:lnTo>
                    <a:pt x="472" y="226"/>
                  </a:lnTo>
                  <a:lnTo>
                    <a:pt x="478" y="219"/>
                  </a:lnTo>
                  <a:lnTo>
                    <a:pt x="484" y="218"/>
                  </a:lnTo>
                  <a:lnTo>
                    <a:pt x="490" y="213"/>
                  </a:lnTo>
                  <a:lnTo>
                    <a:pt x="497" y="208"/>
                  </a:lnTo>
                  <a:lnTo>
                    <a:pt x="503" y="205"/>
                  </a:lnTo>
                  <a:lnTo>
                    <a:pt x="507" y="205"/>
                  </a:lnTo>
                  <a:lnTo>
                    <a:pt x="508" y="205"/>
                  </a:lnTo>
                  <a:lnTo>
                    <a:pt x="513" y="206"/>
                  </a:lnTo>
                  <a:lnTo>
                    <a:pt x="514" y="206"/>
                  </a:lnTo>
                  <a:lnTo>
                    <a:pt x="517" y="208"/>
                  </a:lnTo>
                  <a:lnTo>
                    <a:pt x="518" y="208"/>
                  </a:lnTo>
                  <a:lnTo>
                    <a:pt x="521" y="211"/>
                  </a:lnTo>
                  <a:lnTo>
                    <a:pt x="523" y="212"/>
                  </a:lnTo>
                  <a:lnTo>
                    <a:pt x="523" y="213"/>
                  </a:lnTo>
                  <a:lnTo>
                    <a:pt x="524" y="215"/>
                  </a:lnTo>
                  <a:lnTo>
                    <a:pt x="524" y="216"/>
                  </a:lnTo>
                  <a:lnTo>
                    <a:pt x="524" y="218"/>
                  </a:lnTo>
                  <a:lnTo>
                    <a:pt x="524" y="221"/>
                  </a:lnTo>
                  <a:lnTo>
                    <a:pt x="525" y="226"/>
                  </a:lnTo>
                  <a:lnTo>
                    <a:pt x="524" y="228"/>
                  </a:lnTo>
                  <a:lnTo>
                    <a:pt x="524" y="232"/>
                  </a:lnTo>
                  <a:lnTo>
                    <a:pt x="525" y="233"/>
                  </a:lnTo>
                  <a:lnTo>
                    <a:pt x="525" y="235"/>
                  </a:lnTo>
                  <a:lnTo>
                    <a:pt x="525" y="236"/>
                  </a:lnTo>
                  <a:lnTo>
                    <a:pt x="525" y="238"/>
                  </a:lnTo>
                  <a:lnTo>
                    <a:pt x="525" y="245"/>
                  </a:lnTo>
                  <a:lnTo>
                    <a:pt x="524" y="246"/>
                  </a:lnTo>
                  <a:lnTo>
                    <a:pt x="524" y="249"/>
                  </a:lnTo>
                  <a:lnTo>
                    <a:pt x="524" y="251"/>
                  </a:lnTo>
                  <a:lnTo>
                    <a:pt x="523" y="252"/>
                  </a:lnTo>
                  <a:lnTo>
                    <a:pt x="514" y="254"/>
                  </a:lnTo>
                  <a:lnTo>
                    <a:pt x="494" y="262"/>
                  </a:lnTo>
                  <a:lnTo>
                    <a:pt x="492" y="252"/>
                  </a:lnTo>
                  <a:lnTo>
                    <a:pt x="492" y="249"/>
                  </a:lnTo>
                  <a:lnTo>
                    <a:pt x="492" y="248"/>
                  </a:lnTo>
                  <a:lnTo>
                    <a:pt x="492" y="246"/>
                  </a:lnTo>
                  <a:lnTo>
                    <a:pt x="492" y="245"/>
                  </a:lnTo>
                  <a:lnTo>
                    <a:pt x="494" y="245"/>
                  </a:lnTo>
                  <a:lnTo>
                    <a:pt x="495" y="245"/>
                  </a:lnTo>
                  <a:lnTo>
                    <a:pt x="495" y="244"/>
                  </a:lnTo>
                  <a:lnTo>
                    <a:pt x="494" y="244"/>
                  </a:lnTo>
                  <a:lnTo>
                    <a:pt x="491" y="241"/>
                  </a:lnTo>
                  <a:lnTo>
                    <a:pt x="488" y="241"/>
                  </a:lnTo>
                  <a:lnTo>
                    <a:pt x="488" y="242"/>
                  </a:lnTo>
                  <a:lnTo>
                    <a:pt x="484" y="245"/>
                  </a:lnTo>
                  <a:lnTo>
                    <a:pt x="482" y="246"/>
                  </a:lnTo>
                  <a:lnTo>
                    <a:pt x="482" y="248"/>
                  </a:lnTo>
                  <a:lnTo>
                    <a:pt x="482" y="249"/>
                  </a:lnTo>
                  <a:lnTo>
                    <a:pt x="480" y="266"/>
                  </a:lnTo>
                  <a:lnTo>
                    <a:pt x="480" y="275"/>
                  </a:lnTo>
                  <a:lnTo>
                    <a:pt x="484" y="278"/>
                  </a:lnTo>
                  <a:lnTo>
                    <a:pt x="488" y="275"/>
                  </a:lnTo>
                  <a:lnTo>
                    <a:pt x="487" y="278"/>
                  </a:lnTo>
                  <a:lnTo>
                    <a:pt x="487" y="279"/>
                  </a:lnTo>
                  <a:lnTo>
                    <a:pt x="485" y="281"/>
                  </a:lnTo>
                  <a:lnTo>
                    <a:pt x="485" y="282"/>
                  </a:lnTo>
                  <a:lnTo>
                    <a:pt x="484" y="284"/>
                  </a:lnTo>
                  <a:lnTo>
                    <a:pt x="484" y="285"/>
                  </a:lnTo>
                  <a:lnTo>
                    <a:pt x="482" y="285"/>
                  </a:lnTo>
                  <a:lnTo>
                    <a:pt x="481" y="288"/>
                  </a:lnTo>
                  <a:lnTo>
                    <a:pt x="480" y="289"/>
                  </a:lnTo>
                  <a:lnTo>
                    <a:pt x="478" y="294"/>
                  </a:lnTo>
                  <a:lnTo>
                    <a:pt x="477" y="295"/>
                  </a:lnTo>
                  <a:lnTo>
                    <a:pt x="475" y="295"/>
                  </a:lnTo>
                  <a:lnTo>
                    <a:pt x="475" y="297"/>
                  </a:lnTo>
                  <a:lnTo>
                    <a:pt x="475" y="298"/>
                  </a:lnTo>
                  <a:lnTo>
                    <a:pt x="474" y="299"/>
                  </a:lnTo>
                  <a:lnTo>
                    <a:pt x="475" y="301"/>
                  </a:lnTo>
                  <a:lnTo>
                    <a:pt x="475" y="302"/>
                  </a:lnTo>
                  <a:lnTo>
                    <a:pt x="475" y="304"/>
                  </a:lnTo>
                  <a:lnTo>
                    <a:pt x="478" y="310"/>
                  </a:lnTo>
                  <a:close/>
                </a:path>
              </a:pathLst>
            </a:custGeom>
            <a:solidFill>
              <a:srgbClr val="0A4594"/>
            </a:solidFill>
            <a:ln w="12700">
              <a:solidFill>
                <a:srgbClr val="1572EF"/>
              </a:solidFill>
              <a:round/>
              <a:headEnd/>
              <a:tailEnd/>
            </a:ln>
          </p:spPr>
          <p:txBody>
            <a:bodyPr/>
            <a:lstStyle/>
            <a:p>
              <a:endParaRPr lang="hr-HR"/>
            </a:p>
          </p:txBody>
        </p:sp>
        <p:sp>
          <p:nvSpPr>
            <p:cNvPr id="45" name="Freeform 130"/>
            <p:cNvSpPr>
              <a:spLocks/>
            </p:cNvSpPr>
            <p:nvPr/>
          </p:nvSpPr>
          <p:spPr bwMode="auto">
            <a:xfrm>
              <a:off x="3473" y="2409"/>
              <a:ext cx="646" cy="793"/>
            </a:xfrm>
            <a:custGeom>
              <a:avLst/>
              <a:gdLst>
                <a:gd name="T0" fmla="*/ 5 w 205"/>
                <a:gd name="T1" fmla="*/ 20 h 231"/>
                <a:gd name="T2" fmla="*/ 22 w 205"/>
                <a:gd name="T3" fmla="*/ 27 h 231"/>
                <a:gd name="T4" fmla="*/ 40 w 205"/>
                <a:gd name="T5" fmla="*/ 64 h 231"/>
                <a:gd name="T6" fmla="*/ 56 w 205"/>
                <a:gd name="T7" fmla="*/ 81 h 231"/>
                <a:gd name="T8" fmla="*/ 72 w 205"/>
                <a:gd name="T9" fmla="*/ 101 h 231"/>
                <a:gd name="T10" fmla="*/ 83 w 205"/>
                <a:gd name="T11" fmla="*/ 110 h 231"/>
                <a:gd name="T12" fmla="*/ 88 w 205"/>
                <a:gd name="T13" fmla="*/ 113 h 231"/>
                <a:gd name="T14" fmla="*/ 91 w 205"/>
                <a:gd name="T15" fmla="*/ 121 h 231"/>
                <a:gd name="T16" fmla="*/ 99 w 205"/>
                <a:gd name="T17" fmla="*/ 136 h 231"/>
                <a:gd name="T18" fmla="*/ 99 w 205"/>
                <a:gd name="T19" fmla="*/ 163 h 231"/>
                <a:gd name="T20" fmla="*/ 99 w 205"/>
                <a:gd name="T21" fmla="*/ 200 h 231"/>
                <a:gd name="T22" fmla="*/ 105 w 205"/>
                <a:gd name="T23" fmla="*/ 231 h 231"/>
                <a:gd name="T24" fmla="*/ 109 w 205"/>
                <a:gd name="T25" fmla="*/ 225 h 231"/>
                <a:gd name="T26" fmla="*/ 118 w 205"/>
                <a:gd name="T27" fmla="*/ 225 h 231"/>
                <a:gd name="T28" fmla="*/ 119 w 205"/>
                <a:gd name="T29" fmla="*/ 228 h 231"/>
                <a:gd name="T30" fmla="*/ 125 w 205"/>
                <a:gd name="T31" fmla="*/ 219 h 231"/>
                <a:gd name="T32" fmla="*/ 122 w 205"/>
                <a:gd name="T33" fmla="*/ 212 h 231"/>
                <a:gd name="T34" fmla="*/ 131 w 205"/>
                <a:gd name="T35" fmla="*/ 203 h 231"/>
                <a:gd name="T36" fmla="*/ 135 w 205"/>
                <a:gd name="T37" fmla="*/ 193 h 231"/>
                <a:gd name="T38" fmla="*/ 134 w 205"/>
                <a:gd name="T39" fmla="*/ 189 h 231"/>
                <a:gd name="T40" fmla="*/ 144 w 205"/>
                <a:gd name="T41" fmla="*/ 183 h 231"/>
                <a:gd name="T42" fmla="*/ 147 w 205"/>
                <a:gd name="T43" fmla="*/ 167 h 231"/>
                <a:gd name="T44" fmla="*/ 138 w 205"/>
                <a:gd name="T45" fmla="*/ 149 h 231"/>
                <a:gd name="T46" fmla="*/ 180 w 205"/>
                <a:gd name="T47" fmla="*/ 149 h 231"/>
                <a:gd name="T48" fmla="*/ 178 w 205"/>
                <a:gd name="T49" fmla="*/ 144 h 231"/>
                <a:gd name="T50" fmla="*/ 197 w 205"/>
                <a:gd name="T51" fmla="*/ 147 h 231"/>
                <a:gd name="T52" fmla="*/ 201 w 205"/>
                <a:gd name="T53" fmla="*/ 146 h 231"/>
                <a:gd name="T54" fmla="*/ 197 w 205"/>
                <a:gd name="T55" fmla="*/ 142 h 231"/>
                <a:gd name="T56" fmla="*/ 192 w 205"/>
                <a:gd name="T57" fmla="*/ 130 h 231"/>
                <a:gd name="T58" fmla="*/ 188 w 205"/>
                <a:gd name="T59" fmla="*/ 114 h 231"/>
                <a:gd name="T60" fmla="*/ 170 w 205"/>
                <a:gd name="T61" fmla="*/ 104 h 231"/>
                <a:gd name="T62" fmla="*/ 165 w 205"/>
                <a:gd name="T63" fmla="*/ 73 h 231"/>
                <a:gd name="T64" fmla="*/ 159 w 205"/>
                <a:gd name="T65" fmla="*/ 74 h 231"/>
                <a:gd name="T66" fmla="*/ 159 w 205"/>
                <a:gd name="T67" fmla="*/ 78 h 231"/>
                <a:gd name="T68" fmla="*/ 142 w 205"/>
                <a:gd name="T69" fmla="*/ 67 h 231"/>
                <a:gd name="T70" fmla="*/ 139 w 205"/>
                <a:gd name="T71" fmla="*/ 63 h 231"/>
                <a:gd name="T72" fmla="*/ 141 w 205"/>
                <a:gd name="T73" fmla="*/ 60 h 231"/>
                <a:gd name="T74" fmla="*/ 142 w 205"/>
                <a:gd name="T75" fmla="*/ 41 h 231"/>
                <a:gd name="T76" fmla="*/ 134 w 205"/>
                <a:gd name="T77" fmla="*/ 30 h 231"/>
                <a:gd name="T78" fmla="*/ 124 w 205"/>
                <a:gd name="T79" fmla="*/ 31 h 231"/>
                <a:gd name="T80" fmla="*/ 118 w 205"/>
                <a:gd name="T81" fmla="*/ 20 h 231"/>
                <a:gd name="T82" fmla="*/ 102 w 205"/>
                <a:gd name="T83" fmla="*/ 17 h 231"/>
                <a:gd name="T84" fmla="*/ 95 w 205"/>
                <a:gd name="T85" fmla="*/ 18 h 231"/>
                <a:gd name="T86" fmla="*/ 88 w 205"/>
                <a:gd name="T87" fmla="*/ 14 h 231"/>
                <a:gd name="T88" fmla="*/ 78 w 205"/>
                <a:gd name="T89" fmla="*/ 15 h 231"/>
                <a:gd name="T90" fmla="*/ 65 w 205"/>
                <a:gd name="T91" fmla="*/ 2 h 231"/>
                <a:gd name="T92" fmla="*/ 39 w 205"/>
                <a:gd name="T93" fmla="*/ 5 h 231"/>
                <a:gd name="T94" fmla="*/ 36 w 205"/>
                <a:gd name="T95" fmla="*/ 5 h 231"/>
                <a:gd name="T96" fmla="*/ 26 w 205"/>
                <a:gd name="T97" fmla="*/ 8 h 231"/>
                <a:gd name="T98" fmla="*/ 15 w 205"/>
                <a:gd name="T99" fmla="*/ 10 h 231"/>
                <a:gd name="T100" fmla="*/ 5 w 205"/>
                <a:gd name="T101" fmla="*/ 8 h 231"/>
                <a:gd name="T102" fmla="*/ 0 w 205"/>
                <a:gd name="T103" fmla="*/ 23 h 231"/>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0" t="0" r="r" b="b"/>
              <a:pathLst>
                <a:path w="205" h="231">
                  <a:moveTo>
                    <a:pt x="0" y="23"/>
                  </a:moveTo>
                  <a:lnTo>
                    <a:pt x="0" y="21"/>
                  </a:lnTo>
                  <a:lnTo>
                    <a:pt x="2" y="21"/>
                  </a:lnTo>
                  <a:lnTo>
                    <a:pt x="5" y="20"/>
                  </a:lnTo>
                  <a:lnTo>
                    <a:pt x="10" y="21"/>
                  </a:lnTo>
                  <a:lnTo>
                    <a:pt x="12" y="21"/>
                  </a:lnTo>
                  <a:lnTo>
                    <a:pt x="19" y="24"/>
                  </a:lnTo>
                  <a:lnTo>
                    <a:pt x="22" y="27"/>
                  </a:lnTo>
                  <a:lnTo>
                    <a:pt x="30" y="40"/>
                  </a:lnTo>
                  <a:lnTo>
                    <a:pt x="33" y="45"/>
                  </a:lnTo>
                  <a:lnTo>
                    <a:pt x="36" y="54"/>
                  </a:lnTo>
                  <a:lnTo>
                    <a:pt x="39" y="61"/>
                  </a:lnTo>
                  <a:lnTo>
                    <a:pt x="40" y="64"/>
                  </a:lnTo>
                  <a:lnTo>
                    <a:pt x="43" y="66"/>
                  </a:lnTo>
                  <a:lnTo>
                    <a:pt x="45" y="68"/>
                  </a:lnTo>
                  <a:lnTo>
                    <a:pt x="50" y="74"/>
                  </a:lnTo>
                  <a:lnTo>
                    <a:pt x="56" y="81"/>
                  </a:lnTo>
                  <a:lnTo>
                    <a:pt x="58" y="84"/>
                  </a:lnTo>
                  <a:lnTo>
                    <a:pt x="58" y="86"/>
                  </a:lnTo>
                  <a:lnTo>
                    <a:pt x="62" y="90"/>
                  </a:lnTo>
                  <a:lnTo>
                    <a:pt x="72" y="101"/>
                  </a:lnTo>
                  <a:lnTo>
                    <a:pt x="78" y="106"/>
                  </a:lnTo>
                  <a:lnTo>
                    <a:pt x="79" y="109"/>
                  </a:lnTo>
                  <a:lnTo>
                    <a:pt x="81" y="109"/>
                  </a:lnTo>
                  <a:lnTo>
                    <a:pt x="83" y="110"/>
                  </a:lnTo>
                  <a:lnTo>
                    <a:pt x="85" y="110"/>
                  </a:lnTo>
                  <a:lnTo>
                    <a:pt x="88" y="111"/>
                  </a:lnTo>
                  <a:lnTo>
                    <a:pt x="88" y="113"/>
                  </a:lnTo>
                  <a:lnTo>
                    <a:pt x="89" y="114"/>
                  </a:lnTo>
                  <a:lnTo>
                    <a:pt x="91" y="117"/>
                  </a:lnTo>
                  <a:lnTo>
                    <a:pt x="91" y="120"/>
                  </a:lnTo>
                  <a:lnTo>
                    <a:pt x="91" y="121"/>
                  </a:lnTo>
                  <a:lnTo>
                    <a:pt x="91" y="124"/>
                  </a:lnTo>
                  <a:lnTo>
                    <a:pt x="95" y="132"/>
                  </a:lnTo>
                  <a:lnTo>
                    <a:pt x="96" y="134"/>
                  </a:lnTo>
                  <a:lnTo>
                    <a:pt x="99" y="136"/>
                  </a:lnTo>
                  <a:lnTo>
                    <a:pt x="101" y="140"/>
                  </a:lnTo>
                  <a:lnTo>
                    <a:pt x="101" y="142"/>
                  </a:lnTo>
                  <a:lnTo>
                    <a:pt x="102" y="154"/>
                  </a:lnTo>
                  <a:lnTo>
                    <a:pt x="101" y="157"/>
                  </a:lnTo>
                  <a:lnTo>
                    <a:pt x="99" y="163"/>
                  </a:lnTo>
                  <a:lnTo>
                    <a:pt x="98" y="167"/>
                  </a:lnTo>
                  <a:lnTo>
                    <a:pt x="96" y="173"/>
                  </a:lnTo>
                  <a:lnTo>
                    <a:pt x="96" y="185"/>
                  </a:lnTo>
                  <a:lnTo>
                    <a:pt x="96" y="189"/>
                  </a:lnTo>
                  <a:lnTo>
                    <a:pt x="99" y="200"/>
                  </a:lnTo>
                  <a:lnTo>
                    <a:pt x="102" y="208"/>
                  </a:lnTo>
                  <a:lnTo>
                    <a:pt x="104" y="219"/>
                  </a:lnTo>
                  <a:lnTo>
                    <a:pt x="104" y="223"/>
                  </a:lnTo>
                  <a:lnTo>
                    <a:pt x="105" y="229"/>
                  </a:lnTo>
                  <a:lnTo>
                    <a:pt x="105" y="231"/>
                  </a:lnTo>
                  <a:lnTo>
                    <a:pt x="106" y="231"/>
                  </a:lnTo>
                  <a:lnTo>
                    <a:pt x="108" y="231"/>
                  </a:lnTo>
                  <a:lnTo>
                    <a:pt x="108" y="229"/>
                  </a:lnTo>
                  <a:lnTo>
                    <a:pt x="109" y="228"/>
                  </a:lnTo>
                  <a:lnTo>
                    <a:pt x="109" y="225"/>
                  </a:lnTo>
                  <a:lnTo>
                    <a:pt x="111" y="225"/>
                  </a:lnTo>
                  <a:lnTo>
                    <a:pt x="112" y="225"/>
                  </a:lnTo>
                  <a:lnTo>
                    <a:pt x="114" y="225"/>
                  </a:lnTo>
                  <a:lnTo>
                    <a:pt x="115" y="225"/>
                  </a:lnTo>
                  <a:lnTo>
                    <a:pt x="118" y="225"/>
                  </a:lnTo>
                  <a:lnTo>
                    <a:pt x="118" y="226"/>
                  </a:lnTo>
                  <a:lnTo>
                    <a:pt x="118" y="228"/>
                  </a:lnTo>
                  <a:lnTo>
                    <a:pt x="119" y="228"/>
                  </a:lnTo>
                  <a:lnTo>
                    <a:pt x="121" y="228"/>
                  </a:lnTo>
                  <a:lnTo>
                    <a:pt x="122" y="226"/>
                  </a:lnTo>
                  <a:lnTo>
                    <a:pt x="124" y="226"/>
                  </a:lnTo>
                  <a:lnTo>
                    <a:pt x="125" y="219"/>
                  </a:lnTo>
                  <a:lnTo>
                    <a:pt x="124" y="213"/>
                  </a:lnTo>
                  <a:lnTo>
                    <a:pt x="122" y="213"/>
                  </a:lnTo>
                  <a:lnTo>
                    <a:pt x="122" y="212"/>
                  </a:lnTo>
                  <a:lnTo>
                    <a:pt x="122" y="209"/>
                  </a:lnTo>
                  <a:lnTo>
                    <a:pt x="124" y="208"/>
                  </a:lnTo>
                  <a:lnTo>
                    <a:pt x="126" y="205"/>
                  </a:lnTo>
                  <a:lnTo>
                    <a:pt x="129" y="203"/>
                  </a:lnTo>
                  <a:lnTo>
                    <a:pt x="131" y="203"/>
                  </a:lnTo>
                  <a:lnTo>
                    <a:pt x="132" y="202"/>
                  </a:lnTo>
                  <a:lnTo>
                    <a:pt x="135" y="198"/>
                  </a:lnTo>
                  <a:lnTo>
                    <a:pt x="137" y="198"/>
                  </a:lnTo>
                  <a:lnTo>
                    <a:pt x="135" y="193"/>
                  </a:lnTo>
                  <a:lnTo>
                    <a:pt x="134" y="193"/>
                  </a:lnTo>
                  <a:lnTo>
                    <a:pt x="134" y="192"/>
                  </a:lnTo>
                  <a:lnTo>
                    <a:pt x="134" y="189"/>
                  </a:lnTo>
                  <a:lnTo>
                    <a:pt x="135" y="187"/>
                  </a:lnTo>
                  <a:lnTo>
                    <a:pt x="138" y="186"/>
                  </a:lnTo>
                  <a:lnTo>
                    <a:pt x="142" y="185"/>
                  </a:lnTo>
                  <a:lnTo>
                    <a:pt x="144" y="183"/>
                  </a:lnTo>
                  <a:lnTo>
                    <a:pt x="145" y="182"/>
                  </a:lnTo>
                  <a:lnTo>
                    <a:pt x="147" y="180"/>
                  </a:lnTo>
                  <a:lnTo>
                    <a:pt x="147" y="179"/>
                  </a:lnTo>
                  <a:lnTo>
                    <a:pt x="148" y="167"/>
                  </a:lnTo>
                  <a:lnTo>
                    <a:pt x="147" y="167"/>
                  </a:lnTo>
                  <a:lnTo>
                    <a:pt x="142" y="157"/>
                  </a:lnTo>
                  <a:lnTo>
                    <a:pt x="139" y="152"/>
                  </a:lnTo>
                  <a:lnTo>
                    <a:pt x="139" y="149"/>
                  </a:lnTo>
                  <a:lnTo>
                    <a:pt x="138" y="149"/>
                  </a:lnTo>
                  <a:lnTo>
                    <a:pt x="144" y="143"/>
                  </a:lnTo>
                  <a:lnTo>
                    <a:pt x="154" y="139"/>
                  </a:lnTo>
                  <a:lnTo>
                    <a:pt x="159" y="143"/>
                  </a:lnTo>
                  <a:lnTo>
                    <a:pt x="171" y="147"/>
                  </a:lnTo>
                  <a:lnTo>
                    <a:pt x="180" y="149"/>
                  </a:lnTo>
                  <a:lnTo>
                    <a:pt x="178" y="147"/>
                  </a:lnTo>
                  <a:lnTo>
                    <a:pt x="178" y="144"/>
                  </a:lnTo>
                  <a:lnTo>
                    <a:pt x="182" y="144"/>
                  </a:lnTo>
                  <a:lnTo>
                    <a:pt x="185" y="144"/>
                  </a:lnTo>
                  <a:lnTo>
                    <a:pt x="194" y="146"/>
                  </a:lnTo>
                  <a:lnTo>
                    <a:pt x="197" y="147"/>
                  </a:lnTo>
                  <a:lnTo>
                    <a:pt x="200" y="144"/>
                  </a:lnTo>
                  <a:lnTo>
                    <a:pt x="201" y="144"/>
                  </a:lnTo>
                  <a:lnTo>
                    <a:pt x="201" y="146"/>
                  </a:lnTo>
                  <a:lnTo>
                    <a:pt x="204" y="144"/>
                  </a:lnTo>
                  <a:lnTo>
                    <a:pt x="205" y="143"/>
                  </a:lnTo>
                  <a:lnTo>
                    <a:pt x="200" y="142"/>
                  </a:lnTo>
                  <a:lnTo>
                    <a:pt x="198" y="142"/>
                  </a:lnTo>
                  <a:lnTo>
                    <a:pt x="197" y="142"/>
                  </a:lnTo>
                  <a:lnTo>
                    <a:pt x="192" y="137"/>
                  </a:lnTo>
                  <a:lnTo>
                    <a:pt x="191" y="136"/>
                  </a:lnTo>
                  <a:lnTo>
                    <a:pt x="190" y="136"/>
                  </a:lnTo>
                  <a:lnTo>
                    <a:pt x="190" y="134"/>
                  </a:lnTo>
                  <a:lnTo>
                    <a:pt x="192" y="130"/>
                  </a:lnTo>
                  <a:lnTo>
                    <a:pt x="192" y="123"/>
                  </a:lnTo>
                  <a:lnTo>
                    <a:pt x="191" y="121"/>
                  </a:lnTo>
                  <a:lnTo>
                    <a:pt x="191" y="120"/>
                  </a:lnTo>
                  <a:lnTo>
                    <a:pt x="191" y="117"/>
                  </a:lnTo>
                  <a:lnTo>
                    <a:pt x="188" y="114"/>
                  </a:lnTo>
                  <a:lnTo>
                    <a:pt x="182" y="110"/>
                  </a:lnTo>
                  <a:lnTo>
                    <a:pt x="181" y="111"/>
                  </a:lnTo>
                  <a:lnTo>
                    <a:pt x="178" y="111"/>
                  </a:lnTo>
                  <a:lnTo>
                    <a:pt x="172" y="107"/>
                  </a:lnTo>
                  <a:lnTo>
                    <a:pt x="170" y="104"/>
                  </a:lnTo>
                  <a:lnTo>
                    <a:pt x="165" y="96"/>
                  </a:lnTo>
                  <a:lnTo>
                    <a:pt x="167" y="91"/>
                  </a:lnTo>
                  <a:lnTo>
                    <a:pt x="167" y="90"/>
                  </a:lnTo>
                  <a:lnTo>
                    <a:pt x="167" y="80"/>
                  </a:lnTo>
                  <a:lnTo>
                    <a:pt x="165" y="73"/>
                  </a:lnTo>
                  <a:lnTo>
                    <a:pt x="164" y="73"/>
                  </a:lnTo>
                  <a:lnTo>
                    <a:pt x="162" y="73"/>
                  </a:lnTo>
                  <a:lnTo>
                    <a:pt x="159" y="73"/>
                  </a:lnTo>
                  <a:lnTo>
                    <a:pt x="159" y="74"/>
                  </a:lnTo>
                  <a:lnTo>
                    <a:pt x="159" y="76"/>
                  </a:lnTo>
                  <a:lnTo>
                    <a:pt x="161" y="76"/>
                  </a:lnTo>
                  <a:lnTo>
                    <a:pt x="159" y="78"/>
                  </a:lnTo>
                  <a:lnTo>
                    <a:pt x="157" y="80"/>
                  </a:lnTo>
                  <a:lnTo>
                    <a:pt x="157" y="78"/>
                  </a:lnTo>
                  <a:lnTo>
                    <a:pt x="155" y="78"/>
                  </a:lnTo>
                  <a:lnTo>
                    <a:pt x="142" y="70"/>
                  </a:lnTo>
                  <a:lnTo>
                    <a:pt x="142" y="67"/>
                  </a:lnTo>
                  <a:lnTo>
                    <a:pt x="142" y="64"/>
                  </a:lnTo>
                  <a:lnTo>
                    <a:pt x="141" y="66"/>
                  </a:lnTo>
                  <a:lnTo>
                    <a:pt x="141" y="64"/>
                  </a:lnTo>
                  <a:lnTo>
                    <a:pt x="139" y="63"/>
                  </a:lnTo>
                  <a:lnTo>
                    <a:pt x="138" y="63"/>
                  </a:lnTo>
                  <a:lnTo>
                    <a:pt x="138" y="61"/>
                  </a:lnTo>
                  <a:lnTo>
                    <a:pt x="139" y="61"/>
                  </a:lnTo>
                  <a:lnTo>
                    <a:pt x="141" y="60"/>
                  </a:lnTo>
                  <a:lnTo>
                    <a:pt x="142" y="60"/>
                  </a:lnTo>
                  <a:lnTo>
                    <a:pt x="142" y="58"/>
                  </a:lnTo>
                  <a:lnTo>
                    <a:pt x="144" y="54"/>
                  </a:lnTo>
                  <a:lnTo>
                    <a:pt x="142" y="41"/>
                  </a:lnTo>
                  <a:lnTo>
                    <a:pt x="137" y="27"/>
                  </a:lnTo>
                  <a:lnTo>
                    <a:pt x="135" y="27"/>
                  </a:lnTo>
                  <a:lnTo>
                    <a:pt x="134" y="28"/>
                  </a:lnTo>
                  <a:lnTo>
                    <a:pt x="134" y="30"/>
                  </a:lnTo>
                  <a:lnTo>
                    <a:pt x="132" y="31"/>
                  </a:lnTo>
                  <a:lnTo>
                    <a:pt x="131" y="31"/>
                  </a:lnTo>
                  <a:lnTo>
                    <a:pt x="124" y="31"/>
                  </a:lnTo>
                  <a:lnTo>
                    <a:pt x="122" y="28"/>
                  </a:lnTo>
                  <a:lnTo>
                    <a:pt x="119" y="24"/>
                  </a:lnTo>
                  <a:lnTo>
                    <a:pt x="118" y="20"/>
                  </a:lnTo>
                  <a:lnTo>
                    <a:pt x="118" y="18"/>
                  </a:lnTo>
                  <a:lnTo>
                    <a:pt x="105" y="17"/>
                  </a:lnTo>
                  <a:lnTo>
                    <a:pt x="104" y="17"/>
                  </a:lnTo>
                  <a:lnTo>
                    <a:pt x="102" y="17"/>
                  </a:lnTo>
                  <a:lnTo>
                    <a:pt x="102" y="18"/>
                  </a:lnTo>
                  <a:lnTo>
                    <a:pt x="101" y="20"/>
                  </a:lnTo>
                  <a:lnTo>
                    <a:pt x="101" y="21"/>
                  </a:lnTo>
                  <a:lnTo>
                    <a:pt x="99" y="25"/>
                  </a:lnTo>
                  <a:lnTo>
                    <a:pt x="95" y="18"/>
                  </a:lnTo>
                  <a:lnTo>
                    <a:pt x="92" y="12"/>
                  </a:lnTo>
                  <a:lnTo>
                    <a:pt x="91" y="12"/>
                  </a:lnTo>
                  <a:lnTo>
                    <a:pt x="89" y="14"/>
                  </a:lnTo>
                  <a:lnTo>
                    <a:pt x="88" y="14"/>
                  </a:lnTo>
                  <a:lnTo>
                    <a:pt x="86" y="15"/>
                  </a:lnTo>
                  <a:lnTo>
                    <a:pt x="85" y="15"/>
                  </a:lnTo>
                  <a:lnTo>
                    <a:pt x="83" y="15"/>
                  </a:lnTo>
                  <a:lnTo>
                    <a:pt x="78" y="15"/>
                  </a:lnTo>
                  <a:lnTo>
                    <a:pt x="68" y="7"/>
                  </a:lnTo>
                  <a:lnTo>
                    <a:pt x="66" y="7"/>
                  </a:lnTo>
                  <a:lnTo>
                    <a:pt x="66" y="5"/>
                  </a:lnTo>
                  <a:lnTo>
                    <a:pt x="65" y="4"/>
                  </a:lnTo>
                  <a:lnTo>
                    <a:pt x="65" y="2"/>
                  </a:lnTo>
                  <a:lnTo>
                    <a:pt x="59" y="0"/>
                  </a:lnTo>
                  <a:lnTo>
                    <a:pt x="49" y="0"/>
                  </a:lnTo>
                  <a:lnTo>
                    <a:pt x="46" y="0"/>
                  </a:lnTo>
                  <a:lnTo>
                    <a:pt x="39" y="5"/>
                  </a:lnTo>
                  <a:lnTo>
                    <a:pt x="38" y="2"/>
                  </a:lnTo>
                  <a:lnTo>
                    <a:pt x="36" y="2"/>
                  </a:lnTo>
                  <a:lnTo>
                    <a:pt x="36" y="5"/>
                  </a:lnTo>
                  <a:lnTo>
                    <a:pt x="35" y="7"/>
                  </a:lnTo>
                  <a:lnTo>
                    <a:pt x="33" y="8"/>
                  </a:lnTo>
                  <a:lnTo>
                    <a:pt x="32" y="8"/>
                  </a:lnTo>
                  <a:lnTo>
                    <a:pt x="26" y="8"/>
                  </a:lnTo>
                  <a:lnTo>
                    <a:pt x="19" y="11"/>
                  </a:lnTo>
                  <a:lnTo>
                    <a:pt x="17" y="11"/>
                  </a:lnTo>
                  <a:lnTo>
                    <a:pt x="15" y="11"/>
                  </a:lnTo>
                  <a:lnTo>
                    <a:pt x="15" y="10"/>
                  </a:lnTo>
                  <a:lnTo>
                    <a:pt x="13" y="8"/>
                  </a:lnTo>
                  <a:lnTo>
                    <a:pt x="13" y="7"/>
                  </a:lnTo>
                  <a:lnTo>
                    <a:pt x="12" y="7"/>
                  </a:lnTo>
                  <a:lnTo>
                    <a:pt x="5" y="8"/>
                  </a:lnTo>
                  <a:lnTo>
                    <a:pt x="0" y="20"/>
                  </a:lnTo>
                  <a:lnTo>
                    <a:pt x="0" y="21"/>
                  </a:lnTo>
                  <a:lnTo>
                    <a:pt x="0" y="23"/>
                  </a:lnTo>
                  <a:close/>
                </a:path>
              </a:pathLst>
            </a:custGeom>
            <a:solidFill>
              <a:srgbClr val="0A4594"/>
            </a:solidFill>
            <a:ln w="12700">
              <a:solidFill>
                <a:srgbClr val="1572EF"/>
              </a:solidFill>
              <a:round/>
              <a:headEnd/>
              <a:tailEnd/>
            </a:ln>
          </p:spPr>
          <p:txBody>
            <a:bodyPr/>
            <a:lstStyle/>
            <a:p>
              <a:endParaRPr lang="hr-HR"/>
            </a:p>
          </p:txBody>
        </p:sp>
        <p:sp>
          <p:nvSpPr>
            <p:cNvPr id="46" name="Freeform 131"/>
            <p:cNvSpPr>
              <a:spLocks/>
            </p:cNvSpPr>
            <p:nvPr/>
          </p:nvSpPr>
          <p:spPr bwMode="auto">
            <a:xfrm>
              <a:off x="2732" y="1207"/>
              <a:ext cx="2921" cy="2122"/>
            </a:xfrm>
            <a:custGeom>
              <a:avLst/>
              <a:gdLst>
                <a:gd name="T0" fmla="*/ 855 w 927"/>
                <a:gd name="T1" fmla="*/ 325 h 618"/>
                <a:gd name="T2" fmla="*/ 888 w 927"/>
                <a:gd name="T3" fmla="*/ 285 h 618"/>
                <a:gd name="T4" fmla="*/ 924 w 927"/>
                <a:gd name="T5" fmla="*/ 255 h 618"/>
                <a:gd name="T6" fmla="*/ 909 w 927"/>
                <a:gd name="T7" fmla="*/ 219 h 618"/>
                <a:gd name="T8" fmla="*/ 911 w 927"/>
                <a:gd name="T9" fmla="*/ 152 h 618"/>
                <a:gd name="T10" fmla="*/ 868 w 927"/>
                <a:gd name="T11" fmla="*/ 134 h 618"/>
                <a:gd name="T12" fmla="*/ 808 w 927"/>
                <a:gd name="T13" fmla="*/ 127 h 618"/>
                <a:gd name="T14" fmla="*/ 750 w 927"/>
                <a:gd name="T15" fmla="*/ 113 h 618"/>
                <a:gd name="T16" fmla="*/ 694 w 927"/>
                <a:gd name="T17" fmla="*/ 124 h 618"/>
                <a:gd name="T18" fmla="*/ 657 w 927"/>
                <a:gd name="T19" fmla="*/ 113 h 618"/>
                <a:gd name="T20" fmla="*/ 637 w 927"/>
                <a:gd name="T21" fmla="*/ 87 h 618"/>
                <a:gd name="T22" fmla="*/ 591 w 927"/>
                <a:gd name="T23" fmla="*/ 81 h 618"/>
                <a:gd name="T24" fmla="*/ 588 w 927"/>
                <a:gd name="T25" fmla="*/ 40 h 618"/>
                <a:gd name="T26" fmla="*/ 508 w 927"/>
                <a:gd name="T27" fmla="*/ 17 h 618"/>
                <a:gd name="T28" fmla="*/ 465 w 927"/>
                <a:gd name="T29" fmla="*/ 38 h 618"/>
                <a:gd name="T30" fmla="*/ 416 w 927"/>
                <a:gd name="T31" fmla="*/ 54 h 618"/>
                <a:gd name="T32" fmla="*/ 402 w 927"/>
                <a:gd name="T33" fmla="*/ 86 h 618"/>
                <a:gd name="T34" fmla="*/ 386 w 927"/>
                <a:gd name="T35" fmla="*/ 96 h 618"/>
                <a:gd name="T36" fmla="*/ 323 w 927"/>
                <a:gd name="T37" fmla="*/ 97 h 618"/>
                <a:gd name="T38" fmla="*/ 257 w 927"/>
                <a:gd name="T39" fmla="*/ 100 h 618"/>
                <a:gd name="T40" fmla="*/ 204 w 927"/>
                <a:gd name="T41" fmla="*/ 93 h 618"/>
                <a:gd name="T42" fmla="*/ 100 w 927"/>
                <a:gd name="T43" fmla="*/ 99 h 618"/>
                <a:gd name="T44" fmla="*/ 69 w 927"/>
                <a:gd name="T45" fmla="*/ 136 h 618"/>
                <a:gd name="T46" fmla="*/ 89 w 927"/>
                <a:gd name="T47" fmla="*/ 179 h 618"/>
                <a:gd name="T48" fmla="*/ 86 w 927"/>
                <a:gd name="T49" fmla="*/ 213 h 618"/>
                <a:gd name="T50" fmla="*/ 34 w 927"/>
                <a:gd name="T51" fmla="*/ 268 h 618"/>
                <a:gd name="T52" fmla="*/ 37 w 927"/>
                <a:gd name="T53" fmla="*/ 325 h 618"/>
                <a:gd name="T54" fmla="*/ 0 w 927"/>
                <a:gd name="T55" fmla="*/ 360 h 618"/>
                <a:gd name="T56" fmla="*/ 37 w 927"/>
                <a:gd name="T57" fmla="*/ 398 h 618"/>
                <a:gd name="T58" fmla="*/ 56 w 927"/>
                <a:gd name="T59" fmla="*/ 395 h 618"/>
                <a:gd name="T60" fmla="*/ 108 w 927"/>
                <a:gd name="T61" fmla="*/ 408 h 618"/>
                <a:gd name="T62" fmla="*/ 162 w 927"/>
                <a:gd name="T63" fmla="*/ 414 h 618"/>
                <a:gd name="T64" fmla="*/ 215 w 927"/>
                <a:gd name="T65" fmla="*/ 393 h 618"/>
                <a:gd name="T66" fmla="*/ 254 w 927"/>
                <a:gd name="T67" fmla="*/ 361 h 618"/>
                <a:gd name="T68" fmla="*/ 320 w 927"/>
                <a:gd name="T69" fmla="*/ 365 h 618"/>
                <a:gd name="T70" fmla="*/ 369 w 927"/>
                <a:gd name="T71" fmla="*/ 380 h 618"/>
                <a:gd name="T72" fmla="*/ 392 w 927"/>
                <a:gd name="T73" fmla="*/ 428 h 618"/>
                <a:gd name="T74" fmla="*/ 426 w 927"/>
                <a:gd name="T75" fmla="*/ 471 h 618"/>
                <a:gd name="T76" fmla="*/ 413 w 927"/>
                <a:gd name="T77" fmla="*/ 497 h 618"/>
                <a:gd name="T78" fmla="*/ 369 w 927"/>
                <a:gd name="T79" fmla="*/ 542 h 618"/>
                <a:gd name="T80" fmla="*/ 353 w 927"/>
                <a:gd name="T81" fmla="*/ 576 h 618"/>
                <a:gd name="T82" fmla="*/ 351 w 927"/>
                <a:gd name="T83" fmla="*/ 591 h 618"/>
                <a:gd name="T84" fmla="*/ 426 w 927"/>
                <a:gd name="T85" fmla="*/ 585 h 618"/>
                <a:gd name="T86" fmla="*/ 417 w 927"/>
                <a:gd name="T87" fmla="*/ 543 h 618"/>
                <a:gd name="T88" fmla="*/ 427 w 927"/>
                <a:gd name="T89" fmla="*/ 549 h 618"/>
                <a:gd name="T90" fmla="*/ 475 w 927"/>
                <a:gd name="T91" fmla="*/ 486 h 618"/>
                <a:gd name="T92" fmla="*/ 528 w 927"/>
                <a:gd name="T93" fmla="*/ 439 h 618"/>
                <a:gd name="T94" fmla="*/ 532 w 927"/>
                <a:gd name="T95" fmla="*/ 451 h 618"/>
                <a:gd name="T96" fmla="*/ 514 w 927"/>
                <a:gd name="T97" fmla="*/ 471 h 618"/>
                <a:gd name="T98" fmla="*/ 575 w 927"/>
                <a:gd name="T99" fmla="*/ 497 h 618"/>
                <a:gd name="T100" fmla="*/ 604 w 927"/>
                <a:gd name="T101" fmla="*/ 525 h 618"/>
                <a:gd name="T102" fmla="*/ 601 w 927"/>
                <a:gd name="T103" fmla="*/ 552 h 618"/>
                <a:gd name="T104" fmla="*/ 647 w 927"/>
                <a:gd name="T105" fmla="*/ 575 h 618"/>
                <a:gd name="T106" fmla="*/ 693 w 927"/>
                <a:gd name="T107" fmla="*/ 598 h 618"/>
                <a:gd name="T108" fmla="*/ 765 w 927"/>
                <a:gd name="T109" fmla="*/ 543 h 618"/>
                <a:gd name="T110" fmla="*/ 787 w 927"/>
                <a:gd name="T111" fmla="*/ 504 h 618"/>
                <a:gd name="T112" fmla="*/ 694 w 927"/>
                <a:gd name="T113" fmla="*/ 469 h 618"/>
                <a:gd name="T114" fmla="*/ 716 w 927"/>
                <a:gd name="T115" fmla="*/ 463 h 618"/>
                <a:gd name="T116" fmla="*/ 717 w 927"/>
                <a:gd name="T117" fmla="*/ 459 h 618"/>
                <a:gd name="T118" fmla="*/ 769 w 927"/>
                <a:gd name="T119" fmla="*/ 408 h 618"/>
                <a:gd name="T120" fmla="*/ 826 w 927"/>
                <a:gd name="T121" fmla="*/ 364 h 618"/>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927" h="618">
                  <a:moveTo>
                    <a:pt x="859" y="354"/>
                  </a:moveTo>
                  <a:lnTo>
                    <a:pt x="858" y="348"/>
                  </a:lnTo>
                  <a:lnTo>
                    <a:pt x="858" y="347"/>
                  </a:lnTo>
                  <a:lnTo>
                    <a:pt x="856" y="344"/>
                  </a:lnTo>
                  <a:lnTo>
                    <a:pt x="859" y="342"/>
                  </a:lnTo>
                  <a:lnTo>
                    <a:pt x="861" y="342"/>
                  </a:lnTo>
                  <a:lnTo>
                    <a:pt x="861" y="341"/>
                  </a:lnTo>
                  <a:lnTo>
                    <a:pt x="861" y="338"/>
                  </a:lnTo>
                  <a:lnTo>
                    <a:pt x="859" y="338"/>
                  </a:lnTo>
                  <a:lnTo>
                    <a:pt x="856" y="338"/>
                  </a:lnTo>
                  <a:lnTo>
                    <a:pt x="855" y="340"/>
                  </a:lnTo>
                  <a:lnTo>
                    <a:pt x="855" y="338"/>
                  </a:lnTo>
                  <a:lnTo>
                    <a:pt x="855" y="337"/>
                  </a:lnTo>
                  <a:lnTo>
                    <a:pt x="855" y="334"/>
                  </a:lnTo>
                  <a:lnTo>
                    <a:pt x="855" y="332"/>
                  </a:lnTo>
                  <a:lnTo>
                    <a:pt x="856" y="332"/>
                  </a:lnTo>
                  <a:lnTo>
                    <a:pt x="856" y="329"/>
                  </a:lnTo>
                  <a:lnTo>
                    <a:pt x="856" y="327"/>
                  </a:lnTo>
                  <a:lnTo>
                    <a:pt x="856" y="325"/>
                  </a:lnTo>
                  <a:lnTo>
                    <a:pt x="855" y="325"/>
                  </a:lnTo>
                  <a:lnTo>
                    <a:pt x="853" y="322"/>
                  </a:lnTo>
                  <a:lnTo>
                    <a:pt x="853" y="321"/>
                  </a:lnTo>
                  <a:lnTo>
                    <a:pt x="853" y="318"/>
                  </a:lnTo>
                  <a:lnTo>
                    <a:pt x="856" y="314"/>
                  </a:lnTo>
                  <a:lnTo>
                    <a:pt x="861" y="311"/>
                  </a:lnTo>
                  <a:lnTo>
                    <a:pt x="868" y="308"/>
                  </a:lnTo>
                  <a:lnTo>
                    <a:pt x="875" y="302"/>
                  </a:lnTo>
                  <a:lnTo>
                    <a:pt x="875" y="301"/>
                  </a:lnTo>
                  <a:lnTo>
                    <a:pt x="875" y="298"/>
                  </a:lnTo>
                  <a:lnTo>
                    <a:pt x="875" y="296"/>
                  </a:lnTo>
                  <a:lnTo>
                    <a:pt x="875" y="294"/>
                  </a:lnTo>
                  <a:lnTo>
                    <a:pt x="874" y="294"/>
                  </a:lnTo>
                  <a:lnTo>
                    <a:pt x="874" y="292"/>
                  </a:lnTo>
                  <a:lnTo>
                    <a:pt x="875" y="292"/>
                  </a:lnTo>
                  <a:lnTo>
                    <a:pt x="875" y="291"/>
                  </a:lnTo>
                  <a:lnTo>
                    <a:pt x="875" y="288"/>
                  </a:lnTo>
                  <a:lnTo>
                    <a:pt x="878" y="286"/>
                  </a:lnTo>
                  <a:lnTo>
                    <a:pt x="881" y="286"/>
                  </a:lnTo>
                  <a:lnTo>
                    <a:pt x="885" y="285"/>
                  </a:lnTo>
                  <a:lnTo>
                    <a:pt x="886" y="285"/>
                  </a:lnTo>
                  <a:lnTo>
                    <a:pt x="888" y="285"/>
                  </a:lnTo>
                  <a:lnTo>
                    <a:pt x="889" y="285"/>
                  </a:lnTo>
                  <a:lnTo>
                    <a:pt x="889" y="286"/>
                  </a:lnTo>
                  <a:lnTo>
                    <a:pt x="891" y="286"/>
                  </a:lnTo>
                  <a:lnTo>
                    <a:pt x="895" y="284"/>
                  </a:lnTo>
                  <a:lnTo>
                    <a:pt x="898" y="281"/>
                  </a:lnTo>
                  <a:lnTo>
                    <a:pt x="908" y="279"/>
                  </a:lnTo>
                  <a:lnTo>
                    <a:pt x="909" y="279"/>
                  </a:lnTo>
                  <a:lnTo>
                    <a:pt x="912" y="281"/>
                  </a:lnTo>
                  <a:lnTo>
                    <a:pt x="914" y="279"/>
                  </a:lnTo>
                  <a:lnTo>
                    <a:pt x="919" y="278"/>
                  </a:lnTo>
                  <a:lnTo>
                    <a:pt x="922" y="278"/>
                  </a:lnTo>
                  <a:lnTo>
                    <a:pt x="922" y="275"/>
                  </a:lnTo>
                  <a:lnTo>
                    <a:pt x="924" y="271"/>
                  </a:lnTo>
                  <a:lnTo>
                    <a:pt x="924" y="269"/>
                  </a:lnTo>
                  <a:lnTo>
                    <a:pt x="924" y="266"/>
                  </a:lnTo>
                  <a:lnTo>
                    <a:pt x="924" y="265"/>
                  </a:lnTo>
                  <a:lnTo>
                    <a:pt x="922" y="263"/>
                  </a:lnTo>
                  <a:lnTo>
                    <a:pt x="921" y="261"/>
                  </a:lnTo>
                  <a:lnTo>
                    <a:pt x="921" y="259"/>
                  </a:lnTo>
                  <a:lnTo>
                    <a:pt x="924" y="255"/>
                  </a:lnTo>
                  <a:lnTo>
                    <a:pt x="925" y="248"/>
                  </a:lnTo>
                  <a:lnTo>
                    <a:pt x="925" y="245"/>
                  </a:lnTo>
                  <a:lnTo>
                    <a:pt x="927" y="243"/>
                  </a:lnTo>
                  <a:lnTo>
                    <a:pt x="927" y="239"/>
                  </a:lnTo>
                  <a:lnTo>
                    <a:pt x="925" y="236"/>
                  </a:lnTo>
                  <a:lnTo>
                    <a:pt x="924" y="239"/>
                  </a:lnTo>
                  <a:lnTo>
                    <a:pt x="922" y="239"/>
                  </a:lnTo>
                  <a:lnTo>
                    <a:pt x="921" y="239"/>
                  </a:lnTo>
                  <a:lnTo>
                    <a:pt x="918" y="239"/>
                  </a:lnTo>
                  <a:lnTo>
                    <a:pt x="918" y="238"/>
                  </a:lnTo>
                  <a:lnTo>
                    <a:pt x="918" y="236"/>
                  </a:lnTo>
                  <a:lnTo>
                    <a:pt x="921" y="235"/>
                  </a:lnTo>
                  <a:lnTo>
                    <a:pt x="921" y="233"/>
                  </a:lnTo>
                  <a:lnTo>
                    <a:pt x="921" y="232"/>
                  </a:lnTo>
                  <a:lnTo>
                    <a:pt x="918" y="228"/>
                  </a:lnTo>
                  <a:lnTo>
                    <a:pt x="915" y="225"/>
                  </a:lnTo>
                  <a:lnTo>
                    <a:pt x="915" y="223"/>
                  </a:lnTo>
                  <a:lnTo>
                    <a:pt x="914" y="222"/>
                  </a:lnTo>
                  <a:lnTo>
                    <a:pt x="914" y="220"/>
                  </a:lnTo>
                  <a:lnTo>
                    <a:pt x="912" y="220"/>
                  </a:lnTo>
                  <a:lnTo>
                    <a:pt x="911" y="219"/>
                  </a:lnTo>
                  <a:lnTo>
                    <a:pt x="909" y="219"/>
                  </a:lnTo>
                  <a:lnTo>
                    <a:pt x="905" y="220"/>
                  </a:lnTo>
                  <a:lnTo>
                    <a:pt x="904" y="220"/>
                  </a:lnTo>
                  <a:lnTo>
                    <a:pt x="904" y="208"/>
                  </a:lnTo>
                  <a:lnTo>
                    <a:pt x="904" y="206"/>
                  </a:lnTo>
                  <a:lnTo>
                    <a:pt x="904" y="205"/>
                  </a:lnTo>
                  <a:lnTo>
                    <a:pt x="905" y="200"/>
                  </a:lnTo>
                  <a:lnTo>
                    <a:pt x="905" y="197"/>
                  </a:lnTo>
                  <a:lnTo>
                    <a:pt x="905" y="195"/>
                  </a:lnTo>
                  <a:lnTo>
                    <a:pt x="904" y="193"/>
                  </a:lnTo>
                  <a:lnTo>
                    <a:pt x="902" y="193"/>
                  </a:lnTo>
                  <a:lnTo>
                    <a:pt x="895" y="189"/>
                  </a:lnTo>
                  <a:lnTo>
                    <a:pt x="895" y="187"/>
                  </a:lnTo>
                  <a:lnTo>
                    <a:pt x="894" y="186"/>
                  </a:lnTo>
                  <a:lnTo>
                    <a:pt x="897" y="185"/>
                  </a:lnTo>
                  <a:lnTo>
                    <a:pt x="905" y="182"/>
                  </a:lnTo>
                  <a:lnTo>
                    <a:pt x="907" y="180"/>
                  </a:lnTo>
                  <a:lnTo>
                    <a:pt x="908" y="173"/>
                  </a:lnTo>
                  <a:lnTo>
                    <a:pt x="908" y="170"/>
                  </a:lnTo>
                  <a:lnTo>
                    <a:pt x="912" y="166"/>
                  </a:lnTo>
                  <a:lnTo>
                    <a:pt x="914" y="165"/>
                  </a:lnTo>
                  <a:lnTo>
                    <a:pt x="914" y="160"/>
                  </a:lnTo>
                  <a:lnTo>
                    <a:pt x="914" y="157"/>
                  </a:lnTo>
                  <a:lnTo>
                    <a:pt x="911" y="152"/>
                  </a:lnTo>
                  <a:lnTo>
                    <a:pt x="909" y="149"/>
                  </a:lnTo>
                  <a:lnTo>
                    <a:pt x="909" y="147"/>
                  </a:lnTo>
                  <a:lnTo>
                    <a:pt x="909" y="146"/>
                  </a:lnTo>
                  <a:lnTo>
                    <a:pt x="911" y="143"/>
                  </a:lnTo>
                  <a:lnTo>
                    <a:pt x="911" y="142"/>
                  </a:lnTo>
                  <a:lnTo>
                    <a:pt x="909" y="140"/>
                  </a:lnTo>
                  <a:lnTo>
                    <a:pt x="909" y="139"/>
                  </a:lnTo>
                  <a:lnTo>
                    <a:pt x="905" y="136"/>
                  </a:lnTo>
                  <a:lnTo>
                    <a:pt x="904" y="137"/>
                  </a:lnTo>
                  <a:lnTo>
                    <a:pt x="902" y="137"/>
                  </a:lnTo>
                  <a:lnTo>
                    <a:pt x="899" y="137"/>
                  </a:lnTo>
                  <a:lnTo>
                    <a:pt x="898" y="139"/>
                  </a:lnTo>
                  <a:lnTo>
                    <a:pt x="895" y="143"/>
                  </a:lnTo>
                  <a:lnTo>
                    <a:pt x="894" y="143"/>
                  </a:lnTo>
                  <a:lnTo>
                    <a:pt x="892" y="143"/>
                  </a:lnTo>
                  <a:lnTo>
                    <a:pt x="891" y="144"/>
                  </a:lnTo>
                  <a:lnTo>
                    <a:pt x="889" y="143"/>
                  </a:lnTo>
                  <a:lnTo>
                    <a:pt x="882" y="142"/>
                  </a:lnTo>
                  <a:lnTo>
                    <a:pt x="881" y="142"/>
                  </a:lnTo>
                  <a:lnTo>
                    <a:pt x="879" y="142"/>
                  </a:lnTo>
                  <a:lnTo>
                    <a:pt x="876" y="136"/>
                  </a:lnTo>
                  <a:lnTo>
                    <a:pt x="868" y="133"/>
                  </a:lnTo>
                  <a:lnTo>
                    <a:pt x="868" y="134"/>
                  </a:lnTo>
                  <a:lnTo>
                    <a:pt x="865" y="136"/>
                  </a:lnTo>
                  <a:lnTo>
                    <a:pt x="864" y="137"/>
                  </a:lnTo>
                  <a:lnTo>
                    <a:pt x="862" y="137"/>
                  </a:lnTo>
                  <a:lnTo>
                    <a:pt x="859" y="137"/>
                  </a:lnTo>
                  <a:lnTo>
                    <a:pt x="858" y="136"/>
                  </a:lnTo>
                  <a:lnTo>
                    <a:pt x="856" y="134"/>
                  </a:lnTo>
                  <a:lnTo>
                    <a:pt x="855" y="133"/>
                  </a:lnTo>
                  <a:lnTo>
                    <a:pt x="848" y="134"/>
                  </a:lnTo>
                  <a:lnTo>
                    <a:pt x="848" y="136"/>
                  </a:lnTo>
                  <a:lnTo>
                    <a:pt x="842" y="137"/>
                  </a:lnTo>
                  <a:lnTo>
                    <a:pt x="839" y="133"/>
                  </a:lnTo>
                  <a:lnTo>
                    <a:pt x="836" y="134"/>
                  </a:lnTo>
                  <a:lnTo>
                    <a:pt x="829" y="132"/>
                  </a:lnTo>
                  <a:lnTo>
                    <a:pt x="825" y="129"/>
                  </a:lnTo>
                  <a:lnTo>
                    <a:pt x="822" y="129"/>
                  </a:lnTo>
                  <a:lnTo>
                    <a:pt x="820" y="130"/>
                  </a:lnTo>
                  <a:lnTo>
                    <a:pt x="819" y="130"/>
                  </a:lnTo>
                  <a:lnTo>
                    <a:pt x="818" y="130"/>
                  </a:lnTo>
                  <a:lnTo>
                    <a:pt x="813" y="130"/>
                  </a:lnTo>
                  <a:lnTo>
                    <a:pt x="812" y="130"/>
                  </a:lnTo>
                  <a:lnTo>
                    <a:pt x="810" y="130"/>
                  </a:lnTo>
                  <a:lnTo>
                    <a:pt x="809" y="129"/>
                  </a:lnTo>
                  <a:lnTo>
                    <a:pt x="808" y="127"/>
                  </a:lnTo>
                  <a:lnTo>
                    <a:pt x="808" y="126"/>
                  </a:lnTo>
                  <a:lnTo>
                    <a:pt x="806" y="126"/>
                  </a:lnTo>
                  <a:lnTo>
                    <a:pt x="800" y="129"/>
                  </a:lnTo>
                  <a:lnTo>
                    <a:pt x="800" y="130"/>
                  </a:lnTo>
                  <a:lnTo>
                    <a:pt x="802" y="132"/>
                  </a:lnTo>
                  <a:lnTo>
                    <a:pt x="803" y="134"/>
                  </a:lnTo>
                  <a:lnTo>
                    <a:pt x="802" y="136"/>
                  </a:lnTo>
                  <a:lnTo>
                    <a:pt x="800" y="137"/>
                  </a:lnTo>
                  <a:lnTo>
                    <a:pt x="796" y="140"/>
                  </a:lnTo>
                  <a:lnTo>
                    <a:pt x="795" y="140"/>
                  </a:lnTo>
                  <a:lnTo>
                    <a:pt x="795" y="139"/>
                  </a:lnTo>
                  <a:lnTo>
                    <a:pt x="793" y="137"/>
                  </a:lnTo>
                  <a:lnTo>
                    <a:pt x="792" y="137"/>
                  </a:lnTo>
                  <a:lnTo>
                    <a:pt x="789" y="136"/>
                  </a:lnTo>
                  <a:lnTo>
                    <a:pt x="787" y="133"/>
                  </a:lnTo>
                  <a:lnTo>
                    <a:pt x="786" y="133"/>
                  </a:lnTo>
                  <a:lnTo>
                    <a:pt x="780" y="132"/>
                  </a:lnTo>
                  <a:lnTo>
                    <a:pt x="777" y="132"/>
                  </a:lnTo>
                  <a:lnTo>
                    <a:pt x="770" y="126"/>
                  </a:lnTo>
                  <a:lnTo>
                    <a:pt x="769" y="123"/>
                  </a:lnTo>
                  <a:lnTo>
                    <a:pt x="759" y="111"/>
                  </a:lnTo>
                  <a:lnTo>
                    <a:pt x="756" y="110"/>
                  </a:lnTo>
                  <a:lnTo>
                    <a:pt x="752" y="110"/>
                  </a:lnTo>
                  <a:lnTo>
                    <a:pt x="750" y="111"/>
                  </a:lnTo>
                  <a:lnTo>
                    <a:pt x="750" y="113"/>
                  </a:lnTo>
                  <a:lnTo>
                    <a:pt x="749" y="114"/>
                  </a:lnTo>
                  <a:lnTo>
                    <a:pt x="744" y="119"/>
                  </a:lnTo>
                  <a:lnTo>
                    <a:pt x="743" y="119"/>
                  </a:lnTo>
                  <a:lnTo>
                    <a:pt x="740" y="119"/>
                  </a:lnTo>
                  <a:lnTo>
                    <a:pt x="736" y="120"/>
                  </a:lnTo>
                  <a:lnTo>
                    <a:pt x="733" y="120"/>
                  </a:lnTo>
                  <a:lnTo>
                    <a:pt x="733" y="121"/>
                  </a:lnTo>
                  <a:lnTo>
                    <a:pt x="724" y="129"/>
                  </a:lnTo>
                  <a:lnTo>
                    <a:pt x="723" y="130"/>
                  </a:lnTo>
                  <a:lnTo>
                    <a:pt x="722" y="133"/>
                  </a:lnTo>
                  <a:lnTo>
                    <a:pt x="720" y="134"/>
                  </a:lnTo>
                  <a:lnTo>
                    <a:pt x="719" y="134"/>
                  </a:lnTo>
                  <a:lnTo>
                    <a:pt x="717" y="133"/>
                  </a:lnTo>
                  <a:lnTo>
                    <a:pt x="717" y="132"/>
                  </a:lnTo>
                  <a:lnTo>
                    <a:pt x="716" y="132"/>
                  </a:lnTo>
                  <a:lnTo>
                    <a:pt x="714" y="130"/>
                  </a:lnTo>
                  <a:lnTo>
                    <a:pt x="710" y="129"/>
                  </a:lnTo>
                  <a:lnTo>
                    <a:pt x="709" y="129"/>
                  </a:lnTo>
                  <a:lnTo>
                    <a:pt x="706" y="132"/>
                  </a:lnTo>
                  <a:lnTo>
                    <a:pt x="704" y="133"/>
                  </a:lnTo>
                  <a:lnTo>
                    <a:pt x="703" y="133"/>
                  </a:lnTo>
                  <a:lnTo>
                    <a:pt x="701" y="129"/>
                  </a:lnTo>
                  <a:lnTo>
                    <a:pt x="697" y="124"/>
                  </a:lnTo>
                  <a:lnTo>
                    <a:pt x="694" y="124"/>
                  </a:lnTo>
                  <a:lnTo>
                    <a:pt x="691" y="123"/>
                  </a:lnTo>
                  <a:lnTo>
                    <a:pt x="689" y="123"/>
                  </a:lnTo>
                  <a:lnTo>
                    <a:pt x="678" y="127"/>
                  </a:lnTo>
                  <a:lnTo>
                    <a:pt x="676" y="129"/>
                  </a:lnTo>
                  <a:lnTo>
                    <a:pt x="676" y="130"/>
                  </a:lnTo>
                  <a:lnTo>
                    <a:pt x="674" y="133"/>
                  </a:lnTo>
                  <a:lnTo>
                    <a:pt x="673" y="133"/>
                  </a:lnTo>
                  <a:lnTo>
                    <a:pt x="671" y="134"/>
                  </a:lnTo>
                  <a:lnTo>
                    <a:pt x="668" y="134"/>
                  </a:lnTo>
                  <a:lnTo>
                    <a:pt x="667" y="134"/>
                  </a:lnTo>
                  <a:lnTo>
                    <a:pt x="666" y="132"/>
                  </a:lnTo>
                  <a:lnTo>
                    <a:pt x="664" y="129"/>
                  </a:lnTo>
                  <a:lnTo>
                    <a:pt x="663" y="129"/>
                  </a:lnTo>
                  <a:lnTo>
                    <a:pt x="660" y="127"/>
                  </a:lnTo>
                  <a:lnTo>
                    <a:pt x="660" y="126"/>
                  </a:lnTo>
                  <a:lnTo>
                    <a:pt x="658" y="126"/>
                  </a:lnTo>
                  <a:lnTo>
                    <a:pt x="656" y="121"/>
                  </a:lnTo>
                  <a:lnTo>
                    <a:pt x="653" y="116"/>
                  </a:lnTo>
                  <a:lnTo>
                    <a:pt x="653" y="114"/>
                  </a:lnTo>
                  <a:lnTo>
                    <a:pt x="654" y="114"/>
                  </a:lnTo>
                  <a:lnTo>
                    <a:pt x="657" y="113"/>
                  </a:lnTo>
                  <a:lnTo>
                    <a:pt x="656" y="106"/>
                  </a:lnTo>
                  <a:lnTo>
                    <a:pt x="654" y="106"/>
                  </a:lnTo>
                  <a:lnTo>
                    <a:pt x="654" y="104"/>
                  </a:lnTo>
                  <a:lnTo>
                    <a:pt x="653" y="104"/>
                  </a:lnTo>
                  <a:lnTo>
                    <a:pt x="651" y="104"/>
                  </a:lnTo>
                  <a:lnTo>
                    <a:pt x="648" y="97"/>
                  </a:lnTo>
                  <a:lnTo>
                    <a:pt x="647" y="94"/>
                  </a:lnTo>
                  <a:lnTo>
                    <a:pt x="645" y="93"/>
                  </a:lnTo>
                  <a:lnTo>
                    <a:pt x="643" y="90"/>
                  </a:lnTo>
                  <a:lnTo>
                    <a:pt x="643" y="88"/>
                  </a:lnTo>
                  <a:lnTo>
                    <a:pt x="644" y="88"/>
                  </a:lnTo>
                  <a:lnTo>
                    <a:pt x="645" y="87"/>
                  </a:lnTo>
                  <a:lnTo>
                    <a:pt x="647" y="86"/>
                  </a:lnTo>
                  <a:lnTo>
                    <a:pt x="647" y="84"/>
                  </a:lnTo>
                  <a:lnTo>
                    <a:pt x="644" y="84"/>
                  </a:lnTo>
                  <a:lnTo>
                    <a:pt x="641" y="84"/>
                  </a:lnTo>
                  <a:lnTo>
                    <a:pt x="640" y="84"/>
                  </a:lnTo>
                  <a:lnTo>
                    <a:pt x="640" y="86"/>
                  </a:lnTo>
                  <a:lnTo>
                    <a:pt x="638" y="87"/>
                  </a:lnTo>
                  <a:lnTo>
                    <a:pt x="637" y="87"/>
                  </a:lnTo>
                  <a:lnTo>
                    <a:pt x="634" y="86"/>
                  </a:lnTo>
                  <a:lnTo>
                    <a:pt x="634" y="84"/>
                  </a:lnTo>
                  <a:lnTo>
                    <a:pt x="631" y="80"/>
                  </a:lnTo>
                  <a:lnTo>
                    <a:pt x="630" y="77"/>
                  </a:lnTo>
                  <a:lnTo>
                    <a:pt x="630" y="76"/>
                  </a:lnTo>
                  <a:lnTo>
                    <a:pt x="630" y="74"/>
                  </a:lnTo>
                  <a:lnTo>
                    <a:pt x="628" y="74"/>
                  </a:lnTo>
                  <a:lnTo>
                    <a:pt x="627" y="74"/>
                  </a:lnTo>
                  <a:lnTo>
                    <a:pt x="625" y="76"/>
                  </a:lnTo>
                  <a:lnTo>
                    <a:pt x="623" y="74"/>
                  </a:lnTo>
                  <a:lnTo>
                    <a:pt x="621" y="76"/>
                  </a:lnTo>
                  <a:lnTo>
                    <a:pt x="620" y="77"/>
                  </a:lnTo>
                  <a:lnTo>
                    <a:pt x="620" y="78"/>
                  </a:lnTo>
                  <a:lnTo>
                    <a:pt x="615" y="81"/>
                  </a:lnTo>
                  <a:lnTo>
                    <a:pt x="611" y="81"/>
                  </a:lnTo>
                  <a:lnTo>
                    <a:pt x="610" y="81"/>
                  </a:lnTo>
                  <a:lnTo>
                    <a:pt x="608" y="81"/>
                  </a:lnTo>
                  <a:lnTo>
                    <a:pt x="608" y="80"/>
                  </a:lnTo>
                  <a:lnTo>
                    <a:pt x="602" y="78"/>
                  </a:lnTo>
                  <a:lnTo>
                    <a:pt x="597" y="80"/>
                  </a:lnTo>
                  <a:lnTo>
                    <a:pt x="591" y="81"/>
                  </a:lnTo>
                  <a:lnTo>
                    <a:pt x="590" y="81"/>
                  </a:lnTo>
                  <a:lnTo>
                    <a:pt x="588" y="80"/>
                  </a:lnTo>
                  <a:lnTo>
                    <a:pt x="588" y="78"/>
                  </a:lnTo>
                  <a:lnTo>
                    <a:pt x="588" y="71"/>
                  </a:lnTo>
                  <a:lnTo>
                    <a:pt x="587" y="71"/>
                  </a:lnTo>
                  <a:lnTo>
                    <a:pt x="584" y="70"/>
                  </a:lnTo>
                  <a:lnTo>
                    <a:pt x="582" y="68"/>
                  </a:lnTo>
                  <a:lnTo>
                    <a:pt x="584" y="68"/>
                  </a:lnTo>
                  <a:lnTo>
                    <a:pt x="584" y="66"/>
                  </a:lnTo>
                  <a:lnTo>
                    <a:pt x="585" y="61"/>
                  </a:lnTo>
                  <a:lnTo>
                    <a:pt x="584" y="60"/>
                  </a:lnTo>
                  <a:lnTo>
                    <a:pt x="582" y="55"/>
                  </a:lnTo>
                  <a:lnTo>
                    <a:pt x="577" y="53"/>
                  </a:lnTo>
                  <a:lnTo>
                    <a:pt x="572" y="51"/>
                  </a:lnTo>
                  <a:lnTo>
                    <a:pt x="572" y="50"/>
                  </a:lnTo>
                  <a:lnTo>
                    <a:pt x="574" y="48"/>
                  </a:lnTo>
                  <a:lnTo>
                    <a:pt x="582" y="44"/>
                  </a:lnTo>
                  <a:lnTo>
                    <a:pt x="588" y="43"/>
                  </a:lnTo>
                  <a:lnTo>
                    <a:pt x="588" y="41"/>
                  </a:lnTo>
                  <a:lnTo>
                    <a:pt x="590" y="41"/>
                  </a:lnTo>
                  <a:lnTo>
                    <a:pt x="588" y="40"/>
                  </a:lnTo>
                  <a:lnTo>
                    <a:pt x="585" y="35"/>
                  </a:lnTo>
                  <a:lnTo>
                    <a:pt x="584" y="34"/>
                  </a:lnTo>
                  <a:lnTo>
                    <a:pt x="577" y="33"/>
                  </a:lnTo>
                  <a:lnTo>
                    <a:pt x="577" y="31"/>
                  </a:lnTo>
                  <a:lnTo>
                    <a:pt x="577" y="30"/>
                  </a:lnTo>
                  <a:lnTo>
                    <a:pt x="572" y="27"/>
                  </a:lnTo>
                  <a:lnTo>
                    <a:pt x="565" y="20"/>
                  </a:lnTo>
                  <a:lnTo>
                    <a:pt x="568" y="18"/>
                  </a:lnTo>
                  <a:lnTo>
                    <a:pt x="568" y="14"/>
                  </a:lnTo>
                  <a:lnTo>
                    <a:pt x="567" y="14"/>
                  </a:lnTo>
                  <a:lnTo>
                    <a:pt x="564" y="10"/>
                  </a:lnTo>
                  <a:lnTo>
                    <a:pt x="562" y="10"/>
                  </a:lnTo>
                  <a:lnTo>
                    <a:pt x="559" y="10"/>
                  </a:lnTo>
                  <a:lnTo>
                    <a:pt x="557" y="5"/>
                  </a:lnTo>
                  <a:lnTo>
                    <a:pt x="549" y="0"/>
                  </a:lnTo>
                  <a:lnTo>
                    <a:pt x="547" y="0"/>
                  </a:lnTo>
                  <a:lnTo>
                    <a:pt x="534" y="2"/>
                  </a:lnTo>
                  <a:lnTo>
                    <a:pt x="529" y="2"/>
                  </a:lnTo>
                  <a:lnTo>
                    <a:pt x="519" y="4"/>
                  </a:lnTo>
                  <a:lnTo>
                    <a:pt x="518" y="5"/>
                  </a:lnTo>
                  <a:lnTo>
                    <a:pt x="512" y="12"/>
                  </a:lnTo>
                  <a:lnTo>
                    <a:pt x="508" y="17"/>
                  </a:lnTo>
                  <a:lnTo>
                    <a:pt x="498" y="18"/>
                  </a:lnTo>
                  <a:lnTo>
                    <a:pt x="496" y="17"/>
                  </a:lnTo>
                  <a:lnTo>
                    <a:pt x="495" y="15"/>
                  </a:lnTo>
                  <a:lnTo>
                    <a:pt x="491" y="14"/>
                  </a:lnTo>
                  <a:lnTo>
                    <a:pt x="489" y="14"/>
                  </a:lnTo>
                  <a:lnTo>
                    <a:pt x="482" y="14"/>
                  </a:lnTo>
                  <a:lnTo>
                    <a:pt x="481" y="15"/>
                  </a:lnTo>
                  <a:lnTo>
                    <a:pt x="481" y="22"/>
                  </a:lnTo>
                  <a:lnTo>
                    <a:pt x="481" y="24"/>
                  </a:lnTo>
                  <a:lnTo>
                    <a:pt x="482" y="27"/>
                  </a:lnTo>
                  <a:lnTo>
                    <a:pt x="483" y="30"/>
                  </a:lnTo>
                  <a:lnTo>
                    <a:pt x="482" y="31"/>
                  </a:lnTo>
                  <a:lnTo>
                    <a:pt x="481" y="33"/>
                  </a:lnTo>
                  <a:lnTo>
                    <a:pt x="479" y="34"/>
                  </a:lnTo>
                  <a:lnTo>
                    <a:pt x="472" y="38"/>
                  </a:lnTo>
                  <a:lnTo>
                    <a:pt x="468" y="41"/>
                  </a:lnTo>
                  <a:lnTo>
                    <a:pt x="466" y="41"/>
                  </a:lnTo>
                  <a:lnTo>
                    <a:pt x="465" y="41"/>
                  </a:lnTo>
                  <a:lnTo>
                    <a:pt x="463" y="40"/>
                  </a:lnTo>
                  <a:lnTo>
                    <a:pt x="463" y="38"/>
                  </a:lnTo>
                  <a:lnTo>
                    <a:pt x="465" y="38"/>
                  </a:lnTo>
                  <a:lnTo>
                    <a:pt x="465" y="37"/>
                  </a:lnTo>
                  <a:lnTo>
                    <a:pt x="463" y="37"/>
                  </a:lnTo>
                  <a:lnTo>
                    <a:pt x="462" y="37"/>
                  </a:lnTo>
                  <a:lnTo>
                    <a:pt x="460" y="35"/>
                  </a:lnTo>
                  <a:lnTo>
                    <a:pt x="456" y="37"/>
                  </a:lnTo>
                  <a:lnTo>
                    <a:pt x="455" y="38"/>
                  </a:lnTo>
                  <a:lnTo>
                    <a:pt x="445" y="38"/>
                  </a:lnTo>
                  <a:lnTo>
                    <a:pt x="440" y="37"/>
                  </a:lnTo>
                  <a:lnTo>
                    <a:pt x="439" y="37"/>
                  </a:lnTo>
                  <a:lnTo>
                    <a:pt x="436" y="38"/>
                  </a:lnTo>
                  <a:lnTo>
                    <a:pt x="435" y="41"/>
                  </a:lnTo>
                  <a:lnTo>
                    <a:pt x="433" y="41"/>
                  </a:lnTo>
                  <a:lnTo>
                    <a:pt x="433" y="44"/>
                  </a:lnTo>
                  <a:lnTo>
                    <a:pt x="433" y="45"/>
                  </a:lnTo>
                  <a:lnTo>
                    <a:pt x="432" y="45"/>
                  </a:lnTo>
                  <a:lnTo>
                    <a:pt x="427" y="44"/>
                  </a:lnTo>
                  <a:lnTo>
                    <a:pt x="420" y="45"/>
                  </a:lnTo>
                  <a:lnTo>
                    <a:pt x="416" y="45"/>
                  </a:lnTo>
                  <a:lnTo>
                    <a:pt x="416" y="51"/>
                  </a:lnTo>
                  <a:lnTo>
                    <a:pt x="416" y="54"/>
                  </a:lnTo>
                  <a:lnTo>
                    <a:pt x="415" y="54"/>
                  </a:lnTo>
                  <a:lnTo>
                    <a:pt x="415" y="55"/>
                  </a:lnTo>
                  <a:lnTo>
                    <a:pt x="413" y="55"/>
                  </a:lnTo>
                  <a:lnTo>
                    <a:pt x="412" y="57"/>
                  </a:lnTo>
                  <a:lnTo>
                    <a:pt x="412" y="58"/>
                  </a:lnTo>
                  <a:lnTo>
                    <a:pt x="412" y="60"/>
                  </a:lnTo>
                  <a:lnTo>
                    <a:pt x="410" y="60"/>
                  </a:lnTo>
                  <a:lnTo>
                    <a:pt x="410" y="61"/>
                  </a:lnTo>
                  <a:lnTo>
                    <a:pt x="409" y="61"/>
                  </a:lnTo>
                  <a:lnTo>
                    <a:pt x="407" y="64"/>
                  </a:lnTo>
                  <a:lnTo>
                    <a:pt x="407" y="66"/>
                  </a:lnTo>
                  <a:lnTo>
                    <a:pt x="407" y="67"/>
                  </a:lnTo>
                  <a:lnTo>
                    <a:pt x="406" y="71"/>
                  </a:lnTo>
                  <a:lnTo>
                    <a:pt x="406" y="77"/>
                  </a:lnTo>
                  <a:lnTo>
                    <a:pt x="405" y="77"/>
                  </a:lnTo>
                  <a:lnTo>
                    <a:pt x="403" y="81"/>
                  </a:lnTo>
                  <a:lnTo>
                    <a:pt x="403" y="84"/>
                  </a:lnTo>
                  <a:lnTo>
                    <a:pt x="402" y="86"/>
                  </a:lnTo>
                  <a:lnTo>
                    <a:pt x="402" y="88"/>
                  </a:lnTo>
                  <a:lnTo>
                    <a:pt x="403" y="90"/>
                  </a:lnTo>
                  <a:lnTo>
                    <a:pt x="405" y="90"/>
                  </a:lnTo>
                  <a:lnTo>
                    <a:pt x="410" y="103"/>
                  </a:lnTo>
                  <a:lnTo>
                    <a:pt x="410" y="106"/>
                  </a:lnTo>
                  <a:lnTo>
                    <a:pt x="409" y="107"/>
                  </a:lnTo>
                  <a:lnTo>
                    <a:pt x="407" y="109"/>
                  </a:lnTo>
                  <a:lnTo>
                    <a:pt x="407" y="110"/>
                  </a:lnTo>
                  <a:lnTo>
                    <a:pt x="407" y="111"/>
                  </a:lnTo>
                  <a:lnTo>
                    <a:pt x="407" y="113"/>
                  </a:lnTo>
                  <a:lnTo>
                    <a:pt x="399" y="110"/>
                  </a:lnTo>
                  <a:lnTo>
                    <a:pt x="397" y="109"/>
                  </a:lnTo>
                  <a:lnTo>
                    <a:pt x="396" y="107"/>
                  </a:lnTo>
                  <a:lnTo>
                    <a:pt x="396" y="106"/>
                  </a:lnTo>
                  <a:lnTo>
                    <a:pt x="396" y="104"/>
                  </a:lnTo>
                  <a:lnTo>
                    <a:pt x="394" y="101"/>
                  </a:lnTo>
                  <a:lnTo>
                    <a:pt x="394" y="100"/>
                  </a:lnTo>
                  <a:lnTo>
                    <a:pt x="392" y="99"/>
                  </a:lnTo>
                  <a:lnTo>
                    <a:pt x="390" y="97"/>
                  </a:lnTo>
                  <a:lnTo>
                    <a:pt x="387" y="96"/>
                  </a:lnTo>
                  <a:lnTo>
                    <a:pt x="386" y="96"/>
                  </a:lnTo>
                  <a:lnTo>
                    <a:pt x="384" y="96"/>
                  </a:lnTo>
                  <a:lnTo>
                    <a:pt x="380" y="97"/>
                  </a:lnTo>
                  <a:lnTo>
                    <a:pt x="379" y="97"/>
                  </a:lnTo>
                  <a:lnTo>
                    <a:pt x="377" y="99"/>
                  </a:lnTo>
                  <a:lnTo>
                    <a:pt x="373" y="100"/>
                  </a:lnTo>
                  <a:lnTo>
                    <a:pt x="363" y="99"/>
                  </a:lnTo>
                  <a:lnTo>
                    <a:pt x="361" y="99"/>
                  </a:lnTo>
                  <a:lnTo>
                    <a:pt x="359" y="100"/>
                  </a:lnTo>
                  <a:lnTo>
                    <a:pt x="356" y="103"/>
                  </a:lnTo>
                  <a:lnTo>
                    <a:pt x="354" y="107"/>
                  </a:lnTo>
                  <a:lnTo>
                    <a:pt x="354" y="109"/>
                  </a:lnTo>
                  <a:lnTo>
                    <a:pt x="347" y="110"/>
                  </a:lnTo>
                  <a:lnTo>
                    <a:pt x="346" y="110"/>
                  </a:lnTo>
                  <a:lnTo>
                    <a:pt x="344" y="110"/>
                  </a:lnTo>
                  <a:lnTo>
                    <a:pt x="341" y="103"/>
                  </a:lnTo>
                  <a:lnTo>
                    <a:pt x="340" y="103"/>
                  </a:lnTo>
                  <a:lnTo>
                    <a:pt x="341" y="100"/>
                  </a:lnTo>
                  <a:lnTo>
                    <a:pt x="341" y="99"/>
                  </a:lnTo>
                  <a:lnTo>
                    <a:pt x="339" y="93"/>
                  </a:lnTo>
                  <a:lnTo>
                    <a:pt x="334" y="91"/>
                  </a:lnTo>
                  <a:lnTo>
                    <a:pt x="333" y="91"/>
                  </a:lnTo>
                  <a:lnTo>
                    <a:pt x="323" y="97"/>
                  </a:lnTo>
                  <a:lnTo>
                    <a:pt x="320" y="100"/>
                  </a:lnTo>
                  <a:lnTo>
                    <a:pt x="318" y="101"/>
                  </a:lnTo>
                  <a:lnTo>
                    <a:pt x="318" y="106"/>
                  </a:lnTo>
                  <a:lnTo>
                    <a:pt x="318" y="107"/>
                  </a:lnTo>
                  <a:lnTo>
                    <a:pt x="318" y="109"/>
                  </a:lnTo>
                  <a:lnTo>
                    <a:pt x="318" y="110"/>
                  </a:lnTo>
                  <a:lnTo>
                    <a:pt x="318" y="111"/>
                  </a:lnTo>
                  <a:lnTo>
                    <a:pt x="313" y="110"/>
                  </a:lnTo>
                  <a:lnTo>
                    <a:pt x="311" y="104"/>
                  </a:lnTo>
                  <a:lnTo>
                    <a:pt x="311" y="103"/>
                  </a:lnTo>
                  <a:lnTo>
                    <a:pt x="308" y="101"/>
                  </a:lnTo>
                  <a:lnTo>
                    <a:pt x="304" y="100"/>
                  </a:lnTo>
                  <a:lnTo>
                    <a:pt x="294" y="99"/>
                  </a:lnTo>
                  <a:lnTo>
                    <a:pt x="287" y="100"/>
                  </a:lnTo>
                  <a:lnTo>
                    <a:pt x="278" y="106"/>
                  </a:lnTo>
                  <a:lnTo>
                    <a:pt x="268" y="113"/>
                  </a:lnTo>
                  <a:lnTo>
                    <a:pt x="265" y="106"/>
                  </a:lnTo>
                  <a:lnTo>
                    <a:pt x="265" y="104"/>
                  </a:lnTo>
                  <a:lnTo>
                    <a:pt x="265" y="103"/>
                  </a:lnTo>
                  <a:lnTo>
                    <a:pt x="265" y="101"/>
                  </a:lnTo>
                  <a:lnTo>
                    <a:pt x="257" y="100"/>
                  </a:lnTo>
                  <a:lnTo>
                    <a:pt x="255" y="100"/>
                  </a:lnTo>
                  <a:lnTo>
                    <a:pt x="255" y="101"/>
                  </a:lnTo>
                  <a:lnTo>
                    <a:pt x="251" y="103"/>
                  </a:lnTo>
                  <a:lnTo>
                    <a:pt x="244" y="104"/>
                  </a:lnTo>
                  <a:lnTo>
                    <a:pt x="240" y="100"/>
                  </a:lnTo>
                  <a:lnTo>
                    <a:pt x="238" y="94"/>
                  </a:lnTo>
                  <a:lnTo>
                    <a:pt x="238" y="93"/>
                  </a:lnTo>
                  <a:lnTo>
                    <a:pt x="238" y="91"/>
                  </a:lnTo>
                  <a:lnTo>
                    <a:pt x="237" y="91"/>
                  </a:lnTo>
                  <a:lnTo>
                    <a:pt x="232" y="91"/>
                  </a:lnTo>
                  <a:lnTo>
                    <a:pt x="231" y="93"/>
                  </a:lnTo>
                  <a:lnTo>
                    <a:pt x="228" y="93"/>
                  </a:lnTo>
                  <a:lnTo>
                    <a:pt x="227" y="94"/>
                  </a:lnTo>
                  <a:lnTo>
                    <a:pt x="225" y="96"/>
                  </a:lnTo>
                  <a:lnTo>
                    <a:pt x="218" y="94"/>
                  </a:lnTo>
                  <a:lnTo>
                    <a:pt x="215" y="93"/>
                  </a:lnTo>
                  <a:lnTo>
                    <a:pt x="214" y="91"/>
                  </a:lnTo>
                  <a:lnTo>
                    <a:pt x="209" y="91"/>
                  </a:lnTo>
                  <a:lnTo>
                    <a:pt x="207" y="93"/>
                  </a:lnTo>
                  <a:lnTo>
                    <a:pt x="205" y="93"/>
                  </a:lnTo>
                  <a:lnTo>
                    <a:pt x="204" y="93"/>
                  </a:lnTo>
                  <a:lnTo>
                    <a:pt x="192" y="90"/>
                  </a:lnTo>
                  <a:lnTo>
                    <a:pt x="184" y="86"/>
                  </a:lnTo>
                  <a:lnTo>
                    <a:pt x="172" y="87"/>
                  </a:lnTo>
                  <a:lnTo>
                    <a:pt x="168" y="87"/>
                  </a:lnTo>
                  <a:lnTo>
                    <a:pt x="159" y="87"/>
                  </a:lnTo>
                  <a:lnTo>
                    <a:pt x="152" y="88"/>
                  </a:lnTo>
                  <a:lnTo>
                    <a:pt x="149" y="88"/>
                  </a:lnTo>
                  <a:lnTo>
                    <a:pt x="148" y="87"/>
                  </a:lnTo>
                  <a:lnTo>
                    <a:pt x="146" y="86"/>
                  </a:lnTo>
                  <a:lnTo>
                    <a:pt x="145" y="86"/>
                  </a:lnTo>
                  <a:lnTo>
                    <a:pt x="143" y="84"/>
                  </a:lnTo>
                  <a:lnTo>
                    <a:pt x="139" y="86"/>
                  </a:lnTo>
                  <a:lnTo>
                    <a:pt x="138" y="86"/>
                  </a:lnTo>
                  <a:lnTo>
                    <a:pt x="131" y="91"/>
                  </a:lnTo>
                  <a:lnTo>
                    <a:pt x="128" y="91"/>
                  </a:lnTo>
                  <a:lnTo>
                    <a:pt x="120" y="91"/>
                  </a:lnTo>
                  <a:lnTo>
                    <a:pt x="105" y="91"/>
                  </a:lnTo>
                  <a:lnTo>
                    <a:pt x="102" y="91"/>
                  </a:lnTo>
                  <a:lnTo>
                    <a:pt x="100" y="93"/>
                  </a:lnTo>
                  <a:lnTo>
                    <a:pt x="100" y="94"/>
                  </a:lnTo>
                  <a:lnTo>
                    <a:pt x="100" y="97"/>
                  </a:lnTo>
                  <a:lnTo>
                    <a:pt x="100" y="99"/>
                  </a:lnTo>
                  <a:lnTo>
                    <a:pt x="100" y="103"/>
                  </a:lnTo>
                  <a:lnTo>
                    <a:pt x="99" y="106"/>
                  </a:lnTo>
                  <a:lnTo>
                    <a:pt x="96" y="110"/>
                  </a:lnTo>
                  <a:lnTo>
                    <a:pt x="86" y="120"/>
                  </a:lnTo>
                  <a:lnTo>
                    <a:pt x="85" y="120"/>
                  </a:lnTo>
                  <a:lnTo>
                    <a:pt x="82" y="120"/>
                  </a:lnTo>
                  <a:lnTo>
                    <a:pt x="80" y="120"/>
                  </a:lnTo>
                  <a:lnTo>
                    <a:pt x="80" y="119"/>
                  </a:lnTo>
                  <a:lnTo>
                    <a:pt x="79" y="119"/>
                  </a:lnTo>
                  <a:lnTo>
                    <a:pt x="80" y="117"/>
                  </a:lnTo>
                  <a:lnTo>
                    <a:pt x="79" y="116"/>
                  </a:lnTo>
                  <a:lnTo>
                    <a:pt x="76" y="116"/>
                  </a:lnTo>
                  <a:lnTo>
                    <a:pt x="72" y="114"/>
                  </a:lnTo>
                  <a:lnTo>
                    <a:pt x="70" y="114"/>
                  </a:lnTo>
                  <a:lnTo>
                    <a:pt x="66" y="117"/>
                  </a:lnTo>
                  <a:lnTo>
                    <a:pt x="67" y="123"/>
                  </a:lnTo>
                  <a:lnTo>
                    <a:pt x="67" y="124"/>
                  </a:lnTo>
                  <a:lnTo>
                    <a:pt x="67" y="126"/>
                  </a:lnTo>
                  <a:lnTo>
                    <a:pt x="67" y="127"/>
                  </a:lnTo>
                  <a:lnTo>
                    <a:pt x="66" y="127"/>
                  </a:lnTo>
                  <a:lnTo>
                    <a:pt x="67" y="130"/>
                  </a:lnTo>
                  <a:lnTo>
                    <a:pt x="69" y="134"/>
                  </a:lnTo>
                  <a:lnTo>
                    <a:pt x="69" y="136"/>
                  </a:lnTo>
                  <a:lnTo>
                    <a:pt x="69" y="137"/>
                  </a:lnTo>
                  <a:lnTo>
                    <a:pt x="67" y="137"/>
                  </a:lnTo>
                  <a:lnTo>
                    <a:pt x="67" y="139"/>
                  </a:lnTo>
                  <a:lnTo>
                    <a:pt x="67" y="142"/>
                  </a:lnTo>
                  <a:lnTo>
                    <a:pt x="67" y="143"/>
                  </a:lnTo>
                  <a:lnTo>
                    <a:pt x="72" y="147"/>
                  </a:lnTo>
                  <a:lnTo>
                    <a:pt x="79" y="156"/>
                  </a:lnTo>
                  <a:lnTo>
                    <a:pt x="80" y="160"/>
                  </a:lnTo>
                  <a:lnTo>
                    <a:pt x="82" y="165"/>
                  </a:lnTo>
                  <a:lnTo>
                    <a:pt x="85" y="169"/>
                  </a:lnTo>
                  <a:lnTo>
                    <a:pt x="86" y="170"/>
                  </a:lnTo>
                  <a:lnTo>
                    <a:pt x="89" y="173"/>
                  </a:lnTo>
                  <a:lnTo>
                    <a:pt x="89" y="175"/>
                  </a:lnTo>
                  <a:lnTo>
                    <a:pt x="92" y="175"/>
                  </a:lnTo>
                  <a:lnTo>
                    <a:pt x="93" y="176"/>
                  </a:lnTo>
                  <a:lnTo>
                    <a:pt x="95" y="176"/>
                  </a:lnTo>
                  <a:lnTo>
                    <a:pt x="95" y="177"/>
                  </a:lnTo>
                  <a:lnTo>
                    <a:pt x="93" y="177"/>
                  </a:lnTo>
                  <a:lnTo>
                    <a:pt x="93" y="179"/>
                  </a:lnTo>
                  <a:lnTo>
                    <a:pt x="89" y="179"/>
                  </a:lnTo>
                  <a:lnTo>
                    <a:pt x="87" y="179"/>
                  </a:lnTo>
                  <a:lnTo>
                    <a:pt x="86" y="179"/>
                  </a:lnTo>
                  <a:lnTo>
                    <a:pt x="86" y="180"/>
                  </a:lnTo>
                  <a:lnTo>
                    <a:pt x="85" y="180"/>
                  </a:lnTo>
                  <a:lnTo>
                    <a:pt x="85" y="182"/>
                  </a:lnTo>
                  <a:lnTo>
                    <a:pt x="85" y="183"/>
                  </a:lnTo>
                  <a:lnTo>
                    <a:pt x="87" y="186"/>
                  </a:lnTo>
                  <a:lnTo>
                    <a:pt x="92" y="189"/>
                  </a:lnTo>
                  <a:lnTo>
                    <a:pt x="92" y="192"/>
                  </a:lnTo>
                  <a:lnTo>
                    <a:pt x="93" y="193"/>
                  </a:lnTo>
                  <a:lnTo>
                    <a:pt x="93" y="195"/>
                  </a:lnTo>
                  <a:lnTo>
                    <a:pt x="93" y="197"/>
                  </a:lnTo>
                  <a:lnTo>
                    <a:pt x="93" y="199"/>
                  </a:lnTo>
                  <a:lnTo>
                    <a:pt x="95" y="200"/>
                  </a:lnTo>
                  <a:lnTo>
                    <a:pt x="89" y="212"/>
                  </a:lnTo>
                  <a:lnTo>
                    <a:pt x="87" y="213"/>
                  </a:lnTo>
                  <a:lnTo>
                    <a:pt x="86" y="213"/>
                  </a:lnTo>
                  <a:lnTo>
                    <a:pt x="83" y="213"/>
                  </a:lnTo>
                  <a:lnTo>
                    <a:pt x="82" y="213"/>
                  </a:lnTo>
                  <a:lnTo>
                    <a:pt x="80" y="213"/>
                  </a:lnTo>
                  <a:lnTo>
                    <a:pt x="79" y="213"/>
                  </a:lnTo>
                  <a:lnTo>
                    <a:pt x="76" y="213"/>
                  </a:lnTo>
                  <a:lnTo>
                    <a:pt x="75" y="215"/>
                  </a:lnTo>
                  <a:lnTo>
                    <a:pt x="73" y="216"/>
                  </a:lnTo>
                  <a:lnTo>
                    <a:pt x="73" y="219"/>
                  </a:lnTo>
                  <a:lnTo>
                    <a:pt x="73" y="220"/>
                  </a:lnTo>
                  <a:lnTo>
                    <a:pt x="69" y="223"/>
                  </a:lnTo>
                  <a:lnTo>
                    <a:pt x="67" y="225"/>
                  </a:lnTo>
                  <a:lnTo>
                    <a:pt x="66" y="228"/>
                  </a:lnTo>
                  <a:lnTo>
                    <a:pt x="65" y="228"/>
                  </a:lnTo>
                  <a:lnTo>
                    <a:pt x="59" y="233"/>
                  </a:lnTo>
                  <a:lnTo>
                    <a:pt x="56" y="236"/>
                  </a:lnTo>
                  <a:lnTo>
                    <a:pt x="55" y="238"/>
                  </a:lnTo>
                  <a:lnTo>
                    <a:pt x="52" y="242"/>
                  </a:lnTo>
                  <a:lnTo>
                    <a:pt x="47" y="248"/>
                  </a:lnTo>
                  <a:lnTo>
                    <a:pt x="46" y="249"/>
                  </a:lnTo>
                  <a:lnTo>
                    <a:pt x="46" y="251"/>
                  </a:lnTo>
                  <a:lnTo>
                    <a:pt x="37" y="262"/>
                  </a:lnTo>
                  <a:lnTo>
                    <a:pt x="34" y="268"/>
                  </a:lnTo>
                  <a:lnTo>
                    <a:pt x="33" y="271"/>
                  </a:lnTo>
                  <a:lnTo>
                    <a:pt x="32" y="271"/>
                  </a:lnTo>
                  <a:lnTo>
                    <a:pt x="30" y="272"/>
                  </a:lnTo>
                  <a:lnTo>
                    <a:pt x="24" y="281"/>
                  </a:lnTo>
                  <a:lnTo>
                    <a:pt x="24" y="284"/>
                  </a:lnTo>
                  <a:lnTo>
                    <a:pt x="24" y="285"/>
                  </a:lnTo>
                  <a:lnTo>
                    <a:pt x="26" y="291"/>
                  </a:lnTo>
                  <a:lnTo>
                    <a:pt x="29" y="294"/>
                  </a:lnTo>
                  <a:lnTo>
                    <a:pt x="29" y="295"/>
                  </a:lnTo>
                  <a:lnTo>
                    <a:pt x="30" y="302"/>
                  </a:lnTo>
                  <a:lnTo>
                    <a:pt x="30" y="304"/>
                  </a:lnTo>
                  <a:lnTo>
                    <a:pt x="30" y="305"/>
                  </a:lnTo>
                  <a:lnTo>
                    <a:pt x="29" y="308"/>
                  </a:lnTo>
                  <a:lnTo>
                    <a:pt x="29" y="309"/>
                  </a:lnTo>
                  <a:lnTo>
                    <a:pt x="27" y="312"/>
                  </a:lnTo>
                  <a:lnTo>
                    <a:pt x="32" y="314"/>
                  </a:lnTo>
                  <a:lnTo>
                    <a:pt x="36" y="317"/>
                  </a:lnTo>
                  <a:lnTo>
                    <a:pt x="36" y="318"/>
                  </a:lnTo>
                  <a:lnTo>
                    <a:pt x="37" y="325"/>
                  </a:lnTo>
                  <a:lnTo>
                    <a:pt x="36" y="325"/>
                  </a:lnTo>
                  <a:lnTo>
                    <a:pt x="26" y="322"/>
                  </a:lnTo>
                  <a:lnTo>
                    <a:pt x="24" y="322"/>
                  </a:lnTo>
                  <a:lnTo>
                    <a:pt x="24" y="321"/>
                  </a:lnTo>
                  <a:lnTo>
                    <a:pt x="23" y="321"/>
                  </a:lnTo>
                  <a:lnTo>
                    <a:pt x="23" y="319"/>
                  </a:lnTo>
                  <a:lnTo>
                    <a:pt x="22" y="319"/>
                  </a:lnTo>
                  <a:lnTo>
                    <a:pt x="20" y="319"/>
                  </a:lnTo>
                  <a:lnTo>
                    <a:pt x="20" y="324"/>
                  </a:lnTo>
                  <a:lnTo>
                    <a:pt x="17" y="327"/>
                  </a:lnTo>
                  <a:lnTo>
                    <a:pt x="16" y="331"/>
                  </a:lnTo>
                  <a:lnTo>
                    <a:pt x="14" y="335"/>
                  </a:lnTo>
                  <a:lnTo>
                    <a:pt x="11" y="342"/>
                  </a:lnTo>
                  <a:lnTo>
                    <a:pt x="10" y="350"/>
                  </a:lnTo>
                  <a:lnTo>
                    <a:pt x="9" y="351"/>
                  </a:lnTo>
                  <a:lnTo>
                    <a:pt x="4" y="357"/>
                  </a:lnTo>
                  <a:lnTo>
                    <a:pt x="1" y="358"/>
                  </a:lnTo>
                  <a:lnTo>
                    <a:pt x="1" y="360"/>
                  </a:lnTo>
                  <a:lnTo>
                    <a:pt x="0" y="360"/>
                  </a:lnTo>
                  <a:lnTo>
                    <a:pt x="0" y="361"/>
                  </a:lnTo>
                  <a:lnTo>
                    <a:pt x="1" y="364"/>
                  </a:lnTo>
                  <a:lnTo>
                    <a:pt x="1" y="373"/>
                  </a:lnTo>
                  <a:lnTo>
                    <a:pt x="0" y="374"/>
                  </a:lnTo>
                  <a:lnTo>
                    <a:pt x="1" y="374"/>
                  </a:lnTo>
                  <a:lnTo>
                    <a:pt x="7" y="377"/>
                  </a:lnTo>
                  <a:lnTo>
                    <a:pt x="10" y="378"/>
                  </a:lnTo>
                  <a:lnTo>
                    <a:pt x="14" y="385"/>
                  </a:lnTo>
                  <a:lnTo>
                    <a:pt x="17" y="385"/>
                  </a:lnTo>
                  <a:lnTo>
                    <a:pt x="20" y="387"/>
                  </a:lnTo>
                  <a:lnTo>
                    <a:pt x="23" y="390"/>
                  </a:lnTo>
                  <a:lnTo>
                    <a:pt x="26" y="397"/>
                  </a:lnTo>
                  <a:lnTo>
                    <a:pt x="27" y="397"/>
                  </a:lnTo>
                  <a:lnTo>
                    <a:pt x="29" y="397"/>
                  </a:lnTo>
                  <a:lnTo>
                    <a:pt x="32" y="395"/>
                  </a:lnTo>
                  <a:lnTo>
                    <a:pt x="33" y="395"/>
                  </a:lnTo>
                  <a:lnTo>
                    <a:pt x="34" y="395"/>
                  </a:lnTo>
                  <a:lnTo>
                    <a:pt x="36" y="395"/>
                  </a:lnTo>
                  <a:lnTo>
                    <a:pt x="37" y="397"/>
                  </a:lnTo>
                  <a:lnTo>
                    <a:pt x="37" y="398"/>
                  </a:lnTo>
                  <a:lnTo>
                    <a:pt x="40" y="400"/>
                  </a:lnTo>
                  <a:lnTo>
                    <a:pt x="40" y="401"/>
                  </a:lnTo>
                  <a:lnTo>
                    <a:pt x="40" y="403"/>
                  </a:lnTo>
                  <a:lnTo>
                    <a:pt x="40" y="404"/>
                  </a:lnTo>
                  <a:lnTo>
                    <a:pt x="39" y="404"/>
                  </a:lnTo>
                  <a:lnTo>
                    <a:pt x="39" y="406"/>
                  </a:lnTo>
                  <a:lnTo>
                    <a:pt x="39" y="407"/>
                  </a:lnTo>
                  <a:lnTo>
                    <a:pt x="42" y="408"/>
                  </a:lnTo>
                  <a:lnTo>
                    <a:pt x="43" y="407"/>
                  </a:lnTo>
                  <a:lnTo>
                    <a:pt x="49" y="404"/>
                  </a:lnTo>
                  <a:lnTo>
                    <a:pt x="50" y="403"/>
                  </a:lnTo>
                  <a:lnTo>
                    <a:pt x="52" y="401"/>
                  </a:lnTo>
                  <a:lnTo>
                    <a:pt x="52" y="400"/>
                  </a:lnTo>
                  <a:lnTo>
                    <a:pt x="52" y="398"/>
                  </a:lnTo>
                  <a:lnTo>
                    <a:pt x="53" y="397"/>
                  </a:lnTo>
                  <a:lnTo>
                    <a:pt x="53" y="395"/>
                  </a:lnTo>
                  <a:lnTo>
                    <a:pt x="55" y="395"/>
                  </a:lnTo>
                  <a:lnTo>
                    <a:pt x="56" y="395"/>
                  </a:lnTo>
                  <a:lnTo>
                    <a:pt x="60" y="395"/>
                  </a:lnTo>
                  <a:lnTo>
                    <a:pt x="60" y="397"/>
                  </a:lnTo>
                  <a:lnTo>
                    <a:pt x="62" y="397"/>
                  </a:lnTo>
                  <a:lnTo>
                    <a:pt x="62" y="400"/>
                  </a:lnTo>
                  <a:lnTo>
                    <a:pt x="66" y="403"/>
                  </a:lnTo>
                  <a:lnTo>
                    <a:pt x="72" y="404"/>
                  </a:lnTo>
                  <a:lnTo>
                    <a:pt x="73" y="404"/>
                  </a:lnTo>
                  <a:lnTo>
                    <a:pt x="75" y="401"/>
                  </a:lnTo>
                  <a:lnTo>
                    <a:pt x="76" y="403"/>
                  </a:lnTo>
                  <a:lnTo>
                    <a:pt x="77" y="403"/>
                  </a:lnTo>
                  <a:lnTo>
                    <a:pt x="90" y="404"/>
                  </a:lnTo>
                  <a:lnTo>
                    <a:pt x="98" y="404"/>
                  </a:lnTo>
                  <a:lnTo>
                    <a:pt x="100" y="404"/>
                  </a:lnTo>
                  <a:lnTo>
                    <a:pt x="102" y="404"/>
                  </a:lnTo>
                  <a:lnTo>
                    <a:pt x="105" y="406"/>
                  </a:lnTo>
                  <a:lnTo>
                    <a:pt x="105" y="407"/>
                  </a:lnTo>
                  <a:lnTo>
                    <a:pt x="106" y="407"/>
                  </a:lnTo>
                  <a:lnTo>
                    <a:pt x="106" y="408"/>
                  </a:lnTo>
                  <a:lnTo>
                    <a:pt x="108" y="408"/>
                  </a:lnTo>
                  <a:lnTo>
                    <a:pt x="108" y="407"/>
                  </a:lnTo>
                  <a:lnTo>
                    <a:pt x="109" y="407"/>
                  </a:lnTo>
                  <a:lnTo>
                    <a:pt x="110" y="408"/>
                  </a:lnTo>
                  <a:lnTo>
                    <a:pt x="112" y="408"/>
                  </a:lnTo>
                  <a:lnTo>
                    <a:pt x="113" y="408"/>
                  </a:lnTo>
                  <a:lnTo>
                    <a:pt x="118" y="406"/>
                  </a:lnTo>
                  <a:lnTo>
                    <a:pt x="120" y="403"/>
                  </a:lnTo>
                  <a:lnTo>
                    <a:pt x="122" y="403"/>
                  </a:lnTo>
                  <a:lnTo>
                    <a:pt x="129" y="403"/>
                  </a:lnTo>
                  <a:lnTo>
                    <a:pt x="131" y="404"/>
                  </a:lnTo>
                  <a:lnTo>
                    <a:pt x="132" y="404"/>
                  </a:lnTo>
                  <a:lnTo>
                    <a:pt x="135" y="407"/>
                  </a:lnTo>
                  <a:lnTo>
                    <a:pt x="141" y="413"/>
                  </a:lnTo>
                  <a:lnTo>
                    <a:pt x="148" y="420"/>
                  </a:lnTo>
                  <a:lnTo>
                    <a:pt x="149" y="421"/>
                  </a:lnTo>
                  <a:lnTo>
                    <a:pt x="153" y="420"/>
                  </a:lnTo>
                  <a:lnTo>
                    <a:pt x="156" y="418"/>
                  </a:lnTo>
                  <a:lnTo>
                    <a:pt x="158" y="417"/>
                  </a:lnTo>
                  <a:lnTo>
                    <a:pt x="159" y="417"/>
                  </a:lnTo>
                  <a:lnTo>
                    <a:pt x="159" y="416"/>
                  </a:lnTo>
                  <a:lnTo>
                    <a:pt x="161" y="414"/>
                  </a:lnTo>
                  <a:lnTo>
                    <a:pt x="162" y="414"/>
                  </a:lnTo>
                  <a:lnTo>
                    <a:pt x="162" y="413"/>
                  </a:lnTo>
                  <a:lnTo>
                    <a:pt x="162" y="411"/>
                  </a:lnTo>
                  <a:lnTo>
                    <a:pt x="162" y="410"/>
                  </a:lnTo>
                  <a:lnTo>
                    <a:pt x="165" y="407"/>
                  </a:lnTo>
                  <a:lnTo>
                    <a:pt x="166" y="406"/>
                  </a:lnTo>
                  <a:lnTo>
                    <a:pt x="168" y="404"/>
                  </a:lnTo>
                  <a:lnTo>
                    <a:pt x="171" y="403"/>
                  </a:lnTo>
                  <a:lnTo>
                    <a:pt x="179" y="401"/>
                  </a:lnTo>
                  <a:lnTo>
                    <a:pt x="182" y="401"/>
                  </a:lnTo>
                  <a:lnTo>
                    <a:pt x="184" y="401"/>
                  </a:lnTo>
                  <a:lnTo>
                    <a:pt x="188" y="401"/>
                  </a:lnTo>
                  <a:lnTo>
                    <a:pt x="194" y="400"/>
                  </a:lnTo>
                  <a:lnTo>
                    <a:pt x="195" y="398"/>
                  </a:lnTo>
                  <a:lnTo>
                    <a:pt x="197" y="397"/>
                  </a:lnTo>
                  <a:lnTo>
                    <a:pt x="201" y="395"/>
                  </a:lnTo>
                  <a:lnTo>
                    <a:pt x="207" y="395"/>
                  </a:lnTo>
                  <a:lnTo>
                    <a:pt x="211" y="395"/>
                  </a:lnTo>
                  <a:lnTo>
                    <a:pt x="212" y="394"/>
                  </a:lnTo>
                  <a:lnTo>
                    <a:pt x="214" y="394"/>
                  </a:lnTo>
                  <a:lnTo>
                    <a:pt x="215" y="394"/>
                  </a:lnTo>
                  <a:lnTo>
                    <a:pt x="215" y="393"/>
                  </a:lnTo>
                  <a:lnTo>
                    <a:pt x="218" y="384"/>
                  </a:lnTo>
                  <a:lnTo>
                    <a:pt x="219" y="383"/>
                  </a:lnTo>
                  <a:lnTo>
                    <a:pt x="221" y="380"/>
                  </a:lnTo>
                  <a:lnTo>
                    <a:pt x="221" y="378"/>
                  </a:lnTo>
                  <a:lnTo>
                    <a:pt x="224" y="377"/>
                  </a:lnTo>
                  <a:lnTo>
                    <a:pt x="231" y="375"/>
                  </a:lnTo>
                  <a:lnTo>
                    <a:pt x="234" y="374"/>
                  </a:lnTo>
                  <a:lnTo>
                    <a:pt x="235" y="373"/>
                  </a:lnTo>
                  <a:lnTo>
                    <a:pt x="235" y="371"/>
                  </a:lnTo>
                  <a:lnTo>
                    <a:pt x="235" y="370"/>
                  </a:lnTo>
                  <a:lnTo>
                    <a:pt x="240" y="358"/>
                  </a:lnTo>
                  <a:lnTo>
                    <a:pt x="247" y="357"/>
                  </a:lnTo>
                  <a:lnTo>
                    <a:pt x="248" y="357"/>
                  </a:lnTo>
                  <a:lnTo>
                    <a:pt x="248" y="358"/>
                  </a:lnTo>
                  <a:lnTo>
                    <a:pt x="250" y="360"/>
                  </a:lnTo>
                  <a:lnTo>
                    <a:pt x="250" y="361"/>
                  </a:lnTo>
                  <a:lnTo>
                    <a:pt x="252" y="361"/>
                  </a:lnTo>
                  <a:lnTo>
                    <a:pt x="254" y="361"/>
                  </a:lnTo>
                  <a:lnTo>
                    <a:pt x="261" y="358"/>
                  </a:lnTo>
                  <a:lnTo>
                    <a:pt x="267" y="358"/>
                  </a:lnTo>
                  <a:lnTo>
                    <a:pt x="268" y="358"/>
                  </a:lnTo>
                  <a:lnTo>
                    <a:pt x="270" y="357"/>
                  </a:lnTo>
                  <a:lnTo>
                    <a:pt x="271" y="355"/>
                  </a:lnTo>
                  <a:lnTo>
                    <a:pt x="271" y="352"/>
                  </a:lnTo>
                  <a:lnTo>
                    <a:pt x="273" y="352"/>
                  </a:lnTo>
                  <a:lnTo>
                    <a:pt x="274" y="355"/>
                  </a:lnTo>
                  <a:lnTo>
                    <a:pt x="281" y="350"/>
                  </a:lnTo>
                  <a:lnTo>
                    <a:pt x="284" y="350"/>
                  </a:lnTo>
                  <a:lnTo>
                    <a:pt x="294" y="350"/>
                  </a:lnTo>
                  <a:lnTo>
                    <a:pt x="300" y="352"/>
                  </a:lnTo>
                  <a:lnTo>
                    <a:pt x="300" y="354"/>
                  </a:lnTo>
                  <a:lnTo>
                    <a:pt x="301" y="355"/>
                  </a:lnTo>
                  <a:lnTo>
                    <a:pt x="301" y="357"/>
                  </a:lnTo>
                  <a:lnTo>
                    <a:pt x="303" y="357"/>
                  </a:lnTo>
                  <a:lnTo>
                    <a:pt x="313" y="365"/>
                  </a:lnTo>
                  <a:lnTo>
                    <a:pt x="318" y="365"/>
                  </a:lnTo>
                  <a:lnTo>
                    <a:pt x="320" y="365"/>
                  </a:lnTo>
                  <a:lnTo>
                    <a:pt x="321" y="365"/>
                  </a:lnTo>
                  <a:lnTo>
                    <a:pt x="323" y="364"/>
                  </a:lnTo>
                  <a:lnTo>
                    <a:pt x="324" y="364"/>
                  </a:lnTo>
                  <a:lnTo>
                    <a:pt x="326" y="362"/>
                  </a:lnTo>
                  <a:lnTo>
                    <a:pt x="327" y="362"/>
                  </a:lnTo>
                  <a:lnTo>
                    <a:pt x="330" y="368"/>
                  </a:lnTo>
                  <a:lnTo>
                    <a:pt x="334" y="375"/>
                  </a:lnTo>
                  <a:lnTo>
                    <a:pt x="336" y="371"/>
                  </a:lnTo>
                  <a:lnTo>
                    <a:pt x="336" y="370"/>
                  </a:lnTo>
                  <a:lnTo>
                    <a:pt x="337" y="368"/>
                  </a:lnTo>
                  <a:lnTo>
                    <a:pt x="337" y="367"/>
                  </a:lnTo>
                  <a:lnTo>
                    <a:pt x="339" y="367"/>
                  </a:lnTo>
                  <a:lnTo>
                    <a:pt x="340" y="367"/>
                  </a:lnTo>
                  <a:lnTo>
                    <a:pt x="353" y="368"/>
                  </a:lnTo>
                  <a:lnTo>
                    <a:pt x="353" y="370"/>
                  </a:lnTo>
                  <a:lnTo>
                    <a:pt x="354" y="374"/>
                  </a:lnTo>
                  <a:lnTo>
                    <a:pt x="357" y="378"/>
                  </a:lnTo>
                  <a:lnTo>
                    <a:pt x="359" y="381"/>
                  </a:lnTo>
                  <a:lnTo>
                    <a:pt x="366" y="381"/>
                  </a:lnTo>
                  <a:lnTo>
                    <a:pt x="367" y="381"/>
                  </a:lnTo>
                  <a:lnTo>
                    <a:pt x="369" y="380"/>
                  </a:lnTo>
                  <a:lnTo>
                    <a:pt x="369" y="378"/>
                  </a:lnTo>
                  <a:lnTo>
                    <a:pt x="370" y="377"/>
                  </a:lnTo>
                  <a:lnTo>
                    <a:pt x="372" y="377"/>
                  </a:lnTo>
                  <a:lnTo>
                    <a:pt x="377" y="391"/>
                  </a:lnTo>
                  <a:lnTo>
                    <a:pt x="379" y="404"/>
                  </a:lnTo>
                  <a:lnTo>
                    <a:pt x="377" y="408"/>
                  </a:lnTo>
                  <a:lnTo>
                    <a:pt x="377" y="410"/>
                  </a:lnTo>
                  <a:lnTo>
                    <a:pt x="376" y="410"/>
                  </a:lnTo>
                  <a:lnTo>
                    <a:pt x="374" y="411"/>
                  </a:lnTo>
                  <a:lnTo>
                    <a:pt x="373" y="411"/>
                  </a:lnTo>
                  <a:lnTo>
                    <a:pt x="373" y="413"/>
                  </a:lnTo>
                  <a:lnTo>
                    <a:pt x="374" y="413"/>
                  </a:lnTo>
                  <a:lnTo>
                    <a:pt x="376" y="414"/>
                  </a:lnTo>
                  <a:lnTo>
                    <a:pt x="376" y="416"/>
                  </a:lnTo>
                  <a:lnTo>
                    <a:pt x="377" y="414"/>
                  </a:lnTo>
                  <a:lnTo>
                    <a:pt x="377" y="417"/>
                  </a:lnTo>
                  <a:lnTo>
                    <a:pt x="377" y="420"/>
                  </a:lnTo>
                  <a:lnTo>
                    <a:pt x="390" y="428"/>
                  </a:lnTo>
                  <a:lnTo>
                    <a:pt x="392" y="428"/>
                  </a:lnTo>
                  <a:lnTo>
                    <a:pt x="392" y="430"/>
                  </a:lnTo>
                  <a:lnTo>
                    <a:pt x="394" y="428"/>
                  </a:lnTo>
                  <a:lnTo>
                    <a:pt x="396" y="426"/>
                  </a:lnTo>
                  <a:lnTo>
                    <a:pt x="394" y="426"/>
                  </a:lnTo>
                  <a:lnTo>
                    <a:pt x="394" y="424"/>
                  </a:lnTo>
                  <a:lnTo>
                    <a:pt x="394" y="423"/>
                  </a:lnTo>
                  <a:lnTo>
                    <a:pt x="397" y="423"/>
                  </a:lnTo>
                  <a:lnTo>
                    <a:pt x="399" y="423"/>
                  </a:lnTo>
                  <a:lnTo>
                    <a:pt x="400" y="423"/>
                  </a:lnTo>
                  <a:lnTo>
                    <a:pt x="402" y="430"/>
                  </a:lnTo>
                  <a:lnTo>
                    <a:pt x="402" y="440"/>
                  </a:lnTo>
                  <a:lnTo>
                    <a:pt x="402" y="441"/>
                  </a:lnTo>
                  <a:lnTo>
                    <a:pt x="400" y="446"/>
                  </a:lnTo>
                  <a:lnTo>
                    <a:pt x="405" y="454"/>
                  </a:lnTo>
                  <a:lnTo>
                    <a:pt x="407" y="457"/>
                  </a:lnTo>
                  <a:lnTo>
                    <a:pt x="413" y="461"/>
                  </a:lnTo>
                  <a:lnTo>
                    <a:pt x="416" y="461"/>
                  </a:lnTo>
                  <a:lnTo>
                    <a:pt x="417" y="460"/>
                  </a:lnTo>
                  <a:lnTo>
                    <a:pt x="423" y="464"/>
                  </a:lnTo>
                  <a:lnTo>
                    <a:pt x="426" y="467"/>
                  </a:lnTo>
                  <a:lnTo>
                    <a:pt x="426" y="470"/>
                  </a:lnTo>
                  <a:lnTo>
                    <a:pt x="426" y="471"/>
                  </a:lnTo>
                  <a:lnTo>
                    <a:pt x="427" y="473"/>
                  </a:lnTo>
                  <a:lnTo>
                    <a:pt x="427" y="480"/>
                  </a:lnTo>
                  <a:lnTo>
                    <a:pt x="425" y="484"/>
                  </a:lnTo>
                  <a:lnTo>
                    <a:pt x="425" y="486"/>
                  </a:lnTo>
                  <a:lnTo>
                    <a:pt x="426" y="486"/>
                  </a:lnTo>
                  <a:lnTo>
                    <a:pt x="427" y="487"/>
                  </a:lnTo>
                  <a:lnTo>
                    <a:pt x="432" y="492"/>
                  </a:lnTo>
                  <a:lnTo>
                    <a:pt x="433" y="492"/>
                  </a:lnTo>
                  <a:lnTo>
                    <a:pt x="435" y="492"/>
                  </a:lnTo>
                  <a:lnTo>
                    <a:pt x="440" y="493"/>
                  </a:lnTo>
                  <a:lnTo>
                    <a:pt x="439" y="494"/>
                  </a:lnTo>
                  <a:lnTo>
                    <a:pt x="436" y="496"/>
                  </a:lnTo>
                  <a:lnTo>
                    <a:pt x="436" y="494"/>
                  </a:lnTo>
                  <a:lnTo>
                    <a:pt x="435" y="494"/>
                  </a:lnTo>
                  <a:lnTo>
                    <a:pt x="432" y="497"/>
                  </a:lnTo>
                  <a:lnTo>
                    <a:pt x="429" y="496"/>
                  </a:lnTo>
                  <a:lnTo>
                    <a:pt x="420" y="494"/>
                  </a:lnTo>
                  <a:lnTo>
                    <a:pt x="417" y="494"/>
                  </a:lnTo>
                  <a:lnTo>
                    <a:pt x="413" y="494"/>
                  </a:lnTo>
                  <a:lnTo>
                    <a:pt x="413" y="497"/>
                  </a:lnTo>
                  <a:lnTo>
                    <a:pt x="415" y="499"/>
                  </a:lnTo>
                  <a:lnTo>
                    <a:pt x="406" y="497"/>
                  </a:lnTo>
                  <a:lnTo>
                    <a:pt x="394" y="493"/>
                  </a:lnTo>
                  <a:lnTo>
                    <a:pt x="389" y="489"/>
                  </a:lnTo>
                  <a:lnTo>
                    <a:pt x="379" y="493"/>
                  </a:lnTo>
                  <a:lnTo>
                    <a:pt x="373" y="499"/>
                  </a:lnTo>
                  <a:lnTo>
                    <a:pt x="374" y="499"/>
                  </a:lnTo>
                  <a:lnTo>
                    <a:pt x="374" y="502"/>
                  </a:lnTo>
                  <a:lnTo>
                    <a:pt x="377" y="507"/>
                  </a:lnTo>
                  <a:lnTo>
                    <a:pt x="382" y="517"/>
                  </a:lnTo>
                  <a:lnTo>
                    <a:pt x="383" y="517"/>
                  </a:lnTo>
                  <a:lnTo>
                    <a:pt x="382" y="529"/>
                  </a:lnTo>
                  <a:lnTo>
                    <a:pt x="382" y="530"/>
                  </a:lnTo>
                  <a:lnTo>
                    <a:pt x="380" y="532"/>
                  </a:lnTo>
                  <a:lnTo>
                    <a:pt x="379" y="533"/>
                  </a:lnTo>
                  <a:lnTo>
                    <a:pt x="377" y="535"/>
                  </a:lnTo>
                  <a:lnTo>
                    <a:pt x="373" y="536"/>
                  </a:lnTo>
                  <a:lnTo>
                    <a:pt x="370" y="537"/>
                  </a:lnTo>
                  <a:lnTo>
                    <a:pt x="369" y="539"/>
                  </a:lnTo>
                  <a:lnTo>
                    <a:pt x="369" y="542"/>
                  </a:lnTo>
                  <a:lnTo>
                    <a:pt x="369" y="543"/>
                  </a:lnTo>
                  <a:lnTo>
                    <a:pt x="370" y="543"/>
                  </a:lnTo>
                  <a:lnTo>
                    <a:pt x="372" y="548"/>
                  </a:lnTo>
                  <a:lnTo>
                    <a:pt x="370" y="548"/>
                  </a:lnTo>
                  <a:lnTo>
                    <a:pt x="367" y="552"/>
                  </a:lnTo>
                  <a:lnTo>
                    <a:pt x="366" y="553"/>
                  </a:lnTo>
                  <a:lnTo>
                    <a:pt x="364" y="553"/>
                  </a:lnTo>
                  <a:lnTo>
                    <a:pt x="361" y="555"/>
                  </a:lnTo>
                  <a:lnTo>
                    <a:pt x="359" y="558"/>
                  </a:lnTo>
                  <a:lnTo>
                    <a:pt x="357" y="559"/>
                  </a:lnTo>
                  <a:lnTo>
                    <a:pt x="357" y="562"/>
                  </a:lnTo>
                  <a:lnTo>
                    <a:pt x="357" y="563"/>
                  </a:lnTo>
                  <a:lnTo>
                    <a:pt x="359" y="563"/>
                  </a:lnTo>
                  <a:lnTo>
                    <a:pt x="360" y="569"/>
                  </a:lnTo>
                  <a:lnTo>
                    <a:pt x="359" y="576"/>
                  </a:lnTo>
                  <a:lnTo>
                    <a:pt x="357" y="576"/>
                  </a:lnTo>
                  <a:lnTo>
                    <a:pt x="356" y="578"/>
                  </a:lnTo>
                  <a:lnTo>
                    <a:pt x="354" y="578"/>
                  </a:lnTo>
                  <a:lnTo>
                    <a:pt x="353" y="578"/>
                  </a:lnTo>
                  <a:lnTo>
                    <a:pt x="353" y="576"/>
                  </a:lnTo>
                  <a:lnTo>
                    <a:pt x="353" y="575"/>
                  </a:lnTo>
                  <a:lnTo>
                    <a:pt x="350" y="575"/>
                  </a:lnTo>
                  <a:lnTo>
                    <a:pt x="349" y="575"/>
                  </a:lnTo>
                  <a:lnTo>
                    <a:pt x="347" y="575"/>
                  </a:lnTo>
                  <a:lnTo>
                    <a:pt x="346" y="575"/>
                  </a:lnTo>
                  <a:lnTo>
                    <a:pt x="344" y="575"/>
                  </a:lnTo>
                  <a:lnTo>
                    <a:pt x="344" y="578"/>
                  </a:lnTo>
                  <a:lnTo>
                    <a:pt x="343" y="579"/>
                  </a:lnTo>
                  <a:lnTo>
                    <a:pt x="343" y="581"/>
                  </a:lnTo>
                  <a:lnTo>
                    <a:pt x="343" y="582"/>
                  </a:lnTo>
                  <a:lnTo>
                    <a:pt x="344" y="582"/>
                  </a:lnTo>
                  <a:lnTo>
                    <a:pt x="347" y="582"/>
                  </a:lnTo>
                  <a:lnTo>
                    <a:pt x="347" y="583"/>
                  </a:lnTo>
                  <a:lnTo>
                    <a:pt x="347" y="585"/>
                  </a:lnTo>
                  <a:lnTo>
                    <a:pt x="349" y="586"/>
                  </a:lnTo>
                  <a:lnTo>
                    <a:pt x="349" y="588"/>
                  </a:lnTo>
                  <a:lnTo>
                    <a:pt x="349" y="589"/>
                  </a:lnTo>
                  <a:lnTo>
                    <a:pt x="350" y="589"/>
                  </a:lnTo>
                  <a:lnTo>
                    <a:pt x="350" y="591"/>
                  </a:lnTo>
                  <a:lnTo>
                    <a:pt x="351" y="591"/>
                  </a:lnTo>
                  <a:lnTo>
                    <a:pt x="351" y="592"/>
                  </a:lnTo>
                  <a:lnTo>
                    <a:pt x="353" y="593"/>
                  </a:lnTo>
                  <a:lnTo>
                    <a:pt x="354" y="593"/>
                  </a:lnTo>
                  <a:lnTo>
                    <a:pt x="366" y="596"/>
                  </a:lnTo>
                  <a:lnTo>
                    <a:pt x="372" y="596"/>
                  </a:lnTo>
                  <a:lnTo>
                    <a:pt x="373" y="596"/>
                  </a:lnTo>
                  <a:lnTo>
                    <a:pt x="374" y="596"/>
                  </a:lnTo>
                  <a:lnTo>
                    <a:pt x="380" y="589"/>
                  </a:lnTo>
                  <a:lnTo>
                    <a:pt x="386" y="588"/>
                  </a:lnTo>
                  <a:lnTo>
                    <a:pt x="392" y="583"/>
                  </a:lnTo>
                  <a:lnTo>
                    <a:pt x="399" y="578"/>
                  </a:lnTo>
                  <a:lnTo>
                    <a:pt x="405" y="575"/>
                  </a:lnTo>
                  <a:lnTo>
                    <a:pt x="409" y="575"/>
                  </a:lnTo>
                  <a:lnTo>
                    <a:pt x="410" y="575"/>
                  </a:lnTo>
                  <a:lnTo>
                    <a:pt x="415" y="576"/>
                  </a:lnTo>
                  <a:lnTo>
                    <a:pt x="416" y="576"/>
                  </a:lnTo>
                  <a:lnTo>
                    <a:pt x="419" y="578"/>
                  </a:lnTo>
                  <a:lnTo>
                    <a:pt x="420" y="578"/>
                  </a:lnTo>
                  <a:lnTo>
                    <a:pt x="423" y="581"/>
                  </a:lnTo>
                  <a:lnTo>
                    <a:pt x="425" y="582"/>
                  </a:lnTo>
                  <a:lnTo>
                    <a:pt x="425" y="583"/>
                  </a:lnTo>
                  <a:lnTo>
                    <a:pt x="426" y="585"/>
                  </a:lnTo>
                  <a:lnTo>
                    <a:pt x="426" y="586"/>
                  </a:lnTo>
                  <a:lnTo>
                    <a:pt x="426" y="588"/>
                  </a:lnTo>
                  <a:lnTo>
                    <a:pt x="426" y="591"/>
                  </a:lnTo>
                  <a:lnTo>
                    <a:pt x="429" y="589"/>
                  </a:lnTo>
                  <a:lnTo>
                    <a:pt x="430" y="582"/>
                  </a:lnTo>
                  <a:lnTo>
                    <a:pt x="430" y="581"/>
                  </a:lnTo>
                  <a:lnTo>
                    <a:pt x="429" y="572"/>
                  </a:lnTo>
                  <a:lnTo>
                    <a:pt x="427" y="570"/>
                  </a:lnTo>
                  <a:lnTo>
                    <a:pt x="427" y="569"/>
                  </a:lnTo>
                  <a:lnTo>
                    <a:pt x="427" y="570"/>
                  </a:lnTo>
                  <a:lnTo>
                    <a:pt x="425" y="570"/>
                  </a:lnTo>
                  <a:lnTo>
                    <a:pt x="423" y="573"/>
                  </a:lnTo>
                  <a:lnTo>
                    <a:pt x="422" y="573"/>
                  </a:lnTo>
                  <a:lnTo>
                    <a:pt x="422" y="572"/>
                  </a:lnTo>
                  <a:lnTo>
                    <a:pt x="420" y="570"/>
                  </a:lnTo>
                  <a:lnTo>
                    <a:pt x="417" y="563"/>
                  </a:lnTo>
                  <a:lnTo>
                    <a:pt x="417" y="555"/>
                  </a:lnTo>
                  <a:lnTo>
                    <a:pt x="417" y="543"/>
                  </a:lnTo>
                  <a:lnTo>
                    <a:pt x="420" y="545"/>
                  </a:lnTo>
                  <a:lnTo>
                    <a:pt x="422" y="546"/>
                  </a:lnTo>
                  <a:lnTo>
                    <a:pt x="422" y="548"/>
                  </a:lnTo>
                  <a:lnTo>
                    <a:pt x="422" y="549"/>
                  </a:lnTo>
                  <a:lnTo>
                    <a:pt x="422" y="553"/>
                  </a:lnTo>
                  <a:lnTo>
                    <a:pt x="426" y="558"/>
                  </a:lnTo>
                  <a:lnTo>
                    <a:pt x="427" y="558"/>
                  </a:lnTo>
                  <a:lnTo>
                    <a:pt x="430" y="556"/>
                  </a:lnTo>
                  <a:lnTo>
                    <a:pt x="432" y="553"/>
                  </a:lnTo>
                  <a:lnTo>
                    <a:pt x="432" y="552"/>
                  </a:lnTo>
                  <a:lnTo>
                    <a:pt x="430" y="552"/>
                  </a:lnTo>
                  <a:lnTo>
                    <a:pt x="429" y="552"/>
                  </a:lnTo>
                  <a:lnTo>
                    <a:pt x="429" y="550"/>
                  </a:lnTo>
                  <a:lnTo>
                    <a:pt x="427" y="550"/>
                  </a:lnTo>
                  <a:lnTo>
                    <a:pt x="427" y="549"/>
                  </a:lnTo>
                  <a:lnTo>
                    <a:pt x="433" y="543"/>
                  </a:lnTo>
                  <a:lnTo>
                    <a:pt x="439" y="539"/>
                  </a:lnTo>
                  <a:lnTo>
                    <a:pt x="443" y="537"/>
                  </a:lnTo>
                  <a:lnTo>
                    <a:pt x="443" y="535"/>
                  </a:lnTo>
                  <a:lnTo>
                    <a:pt x="443" y="533"/>
                  </a:lnTo>
                  <a:lnTo>
                    <a:pt x="445" y="535"/>
                  </a:lnTo>
                  <a:lnTo>
                    <a:pt x="445" y="536"/>
                  </a:lnTo>
                  <a:lnTo>
                    <a:pt x="446" y="537"/>
                  </a:lnTo>
                  <a:lnTo>
                    <a:pt x="446" y="539"/>
                  </a:lnTo>
                  <a:lnTo>
                    <a:pt x="446" y="540"/>
                  </a:lnTo>
                  <a:lnTo>
                    <a:pt x="448" y="539"/>
                  </a:lnTo>
                  <a:lnTo>
                    <a:pt x="450" y="535"/>
                  </a:lnTo>
                  <a:lnTo>
                    <a:pt x="452" y="535"/>
                  </a:lnTo>
                  <a:lnTo>
                    <a:pt x="453" y="532"/>
                  </a:lnTo>
                  <a:lnTo>
                    <a:pt x="458" y="523"/>
                  </a:lnTo>
                  <a:lnTo>
                    <a:pt x="460" y="517"/>
                  </a:lnTo>
                  <a:lnTo>
                    <a:pt x="462" y="517"/>
                  </a:lnTo>
                  <a:lnTo>
                    <a:pt x="462" y="516"/>
                  </a:lnTo>
                  <a:lnTo>
                    <a:pt x="469" y="502"/>
                  </a:lnTo>
                  <a:lnTo>
                    <a:pt x="473" y="492"/>
                  </a:lnTo>
                  <a:lnTo>
                    <a:pt x="473" y="490"/>
                  </a:lnTo>
                  <a:lnTo>
                    <a:pt x="475" y="486"/>
                  </a:lnTo>
                  <a:lnTo>
                    <a:pt x="473" y="483"/>
                  </a:lnTo>
                  <a:lnTo>
                    <a:pt x="475" y="477"/>
                  </a:lnTo>
                  <a:lnTo>
                    <a:pt x="481" y="473"/>
                  </a:lnTo>
                  <a:lnTo>
                    <a:pt x="485" y="471"/>
                  </a:lnTo>
                  <a:lnTo>
                    <a:pt x="486" y="470"/>
                  </a:lnTo>
                  <a:lnTo>
                    <a:pt x="488" y="470"/>
                  </a:lnTo>
                  <a:lnTo>
                    <a:pt x="492" y="469"/>
                  </a:lnTo>
                  <a:lnTo>
                    <a:pt x="493" y="469"/>
                  </a:lnTo>
                  <a:lnTo>
                    <a:pt x="496" y="469"/>
                  </a:lnTo>
                  <a:lnTo>
                    <a:pt x="498" y="469"/>
                  </a:lnTo>
                  <a:lnTo>
                    <a:pt x="501" y="469"/>
                  </a:lnTo>
                  <a:lnTo>
                    <a:pt x="502" y="469"/>
                  </a:lnTo>
                  <a:lnTo>
                    <a:pt x="505" y="467"/>
                  </a:lnTo>
                  <a:lnTo>
                    <a:pt x="506" y="466"/>
                  </a:lnTo>
                  <a:lnTo>
                    <a:pt x="508" y="463"/>
                  </a:lnTo>
                  <a:lnTo>
                    <a:pt x="516" y="463"/>
                  </a:lnTo>
                  <a:lnTo>
                    <a:pt x="526" y="464"/>
                  </a:lnTo>
                  <a:lnTo>
                    <a:pt x="529" y="461"/>
                  </a:lnTo>
                  <a:lnTo>
                    <a:pt x="531" y="461"/>
                  </a:lnTo>
                  <a:lnTo>
                    <a:pt x="532" y="460"/>
                  </a:lnTo>
                  <a:lnTo>
                    <a:pt x="528" y="439"/>
                  </a:lnTo>
                  <a:lnTo>
                    <a:pt x="525" y="428"/>
                  </a:lnTo>
                  <a:lnTo>
                    <a:pt x="518" y="418"/>
                  </a:lnTo>
                  <a:lnTo>
                    <a:pt x="516" y="418"/>
                  </a:lnTo>
                  <a:lnTo>
                    <a:pt x="515" y="417"/>
                  </a:lnTo>
                  <a:lnTo>
                    <a:pt x="515" y="416"/>
                  </a:lnTo>
                  <a:lnTo>
                    <a:pt x="516" y="414"/>
                  </a:lnTo>
                  <a:lnTo>
                    <a:pt x="521" y="420"/>
                  </a:lnTo>
                  <a:lnTo>
                    <a:pt x="531" y="431"/>
                  </a:lnTo>
                  <a:lnTo>
                    <a:pt x="531" y="433"/>
                  </a:lnTo>
                  <a:lnTo>
                    <a:pt x="534" y="437"/>
                  </a:lnTo>
                  <a:lnTo>
                    <a:pt x="534" y="439"/>
                  </a:lnTo>
                  <a:lnTo>
                    <a:pt x="534" y="440"/>
                  </a:lnTo>
                  <a:lnTo>
                    <a:pt x="534" y="443"/>
                  </a:lnTo>
                  <a:lnTo>
                    <a:pt x="534" y="444"/>
                  </a:lnTo>
                  <a:lnTo>
                    <a:pt x="532" y="446"/>
                  </a:lnTo>
                  <a:lnTo>
                    <a:pt x="532" y="447"/>
                  </a:lnTo>
                  <a:lnTo>
                    <a:pt x="531" y="447"/>
                  </a:lnTo>
                  <a:lnTo>
                    <a:pt x="532" y="449"/>
                  </a:lnTo>
                  <a:lnTo>
                    <a:pt x="532" y="451"/>
                  </a:lnTo>
                  <a:lnTo>
                    <a:pt x="532" y="453"/>
                  </a:lnTo>
                  <a:lnTo>
                    <a:pt x="535" y="456"/>
                  </a:lnTo>
                  <a:lnTo>
                    <a:pt x="536" y="459"/>
                  </a:lnTo>
                  <a:lnTo>
                    <a:pt x="536" y="460"/>
                  </a:lnTo>
                  <a:lnTo>
                    <a:pt x="538" y="460"/>
                  </a:lnTo>
                  <a:lnTo>
                    <a:pt x="538" y="461"/>
                  </a:lnTo>
                  <a:lnTo>
                    <a:pt x="539" y="461"/>
                  </a:lnTo>
                  <a:lnTo>
                    <a:pt x="544" y="463"/>
                  </a:lnTo>
                  <a:lnTo>
                    <a:pt x="548" y="463"/>
                  </a:lnTo>
                  <a:lnTo>
                    <a:pt x="557" y="464"/>
                  </a:lnTo>
                  <a:lnTo>
                    <a:pt x="558" y="463"/>
                  </a:lnTo>
                  <a:lnTo>
                    <a:pt x="559" y="463"/>
                  </a:lnTo>
                  <a:lnTo>
                    <a:pt x="564" y="461"/>
                  </a:lnTo>
                  <a:lnTo>
                    <a:pt x="561" y="467"/>
                  </a:lnTo>
                  <a:lnTo>
                    <a:pt x="554" y="471"/>
                  </a:lnTo>
                  <a:lnTo>
                    <a:pt x="541" y="471"/>
                  </a:lnTo>
                  <a:lnTo>
                    <a:pt x="529" y="470"/>
                  </a:lnTo>
                  <a:lnTo>
                    <a:pt x="522" y="470"/>
                  </a:lnTo>
                  <a:lnTo>
                    <a:pt x="512" y="469"/>
                  </a:lnTo>
                  <a:lnTo>
                    <a:pt x="511" y="469"/>
                  </a:lnTo>
                  <a:lnTo>
                    <a:pt x="512" y="470"/>
                  </a:lnTo>
                  <a:lnTo>
                    <a:pt x="514" y="471"/>
                  </a:lnTo>
                  <a:lnTo>
                    <a:pt x="516" y="473"/>
                  </a:lnTo>
                  <a:lnTo>
                    <a:pt x="521" y="476"/>
                  </a:lnTo>
                  <a:lnTo>
                    <a:pt x="522" y="474"/>
                  </a:lnTo>
                  <a:lnTo>
                    <a:pt x="524" y="474"/>
                  </a:lnTo>
                  <a:lnTo>
                    <a:pt x="525" y="473"/>
                  </a:lnTo>
                  <a:lnTo>
                    <a:pt x="526" y="473"/>
                  </a:lnTo>
                  <a:lnTo>
                    <a:pt x="539" y="474"/>
                  </a:lnTo>
                  <a:lnTo>
                    <a:pt x="542" y="477"/>
                  </a:lnTo>
                  <a:lnTo>
                    <a:pt x="544" y="479"/>
                  </a:lnTo>
                  <a:lnTo>
                    <a:pt x="544" y="480"/>
                  </a:lnTo>
                  <a:lnTo>
                    <a:pt x="539" y="483"/>
                  </a:lnTo>
                  <a:lnTo>
                    <a:pt x="544" y="490"/>
                  </a:lnTo>
                  <a:lnTo>
                    <a:pt x="558" y="497"/>
                  </a:lnTo>
                  <a:lnTo>
                    <a:pt x="565" y="499"/>
                  </a:lnTo>
                  <a:lnTo>
                    <a:pt x="571" y="499"/>
                  </a:lnTo>
                  <a:lnTo>
                    <a:pt x="572" y="499"/>
                  </a:lnTo>
                  <a:lnTo>
                    <a:pt x="574" y="499"/>
                  </a:lnTo>
                  <a:lnTo>
                    <a:pt x="574" y="497"/>
                  </a:lnTo>
                  <a:lnTo>
                    <a:pt x="575" y="497"/>
                  </a:lnTo>
                  <a:lnTo>
                    <a:pt x="578" y="496"/>
                  </a:lnTo>
                  <a:lnTo>
                    <a:pt x="585" y="493"/>
                  </a:lnTo>
                  <a:lnTo>
                    <a:pt x="588" y="492"/>
                  </a:lnTo>
                  <a:lnTo>
                    <a:pt x="590" y="493"/>
                  </a:lnTo>
                  <a:lnTo>
                    <a:pt x="592" y="493"/>
                  </a:lnTo>
                  <a:lnTo>
                    <a:pt x="604" y="490"/>
                  </a:lnTo>
                  <a:lnTo>
                    <a:pt x="604" y="489"/>
                  </a:lnTo>
                  <a:lnTo>
                    <a:pt x="605" y="489"/>
                  </a:lnTo>
                  <a:lnTo>
                    <a:pt x="608" y="486"/>
                  </a:lnTo>
                  <a:lnTo>
                    <a:pt x="611" y="487"/>
                  </a:lnTo>
                  <a:lnTo>
                    <a:pt x="614" y="487"/>
                  </a:lnTo>
                  <a:lnTo>
                    <a:pt x="618" y="490"/>
                  </a:lnTo>
                  <a:lnTo>
                    <a:pt x="627" y="486"/>
                  </a:lnTo>
                  <a:lnTo>
                    <a:pt x="628" y="482"/>
                  </a:lnTo>
                  <a:lnTo>
                    <a:pt x="630" y="483"/>
                  </a:lnTo>
                  <a:lnTo>
                    <a:pt x="633" y="486"/>
                  </a:lnTo>
                  <a:lnTo>
                    <a:pt x="633" y="487"/>
                  </a:lnTo>
                  <a:lnTo>
                    <a:pt x="637" y="500"/>
                  </a:lnTo>
                  <a:lnTo>
                    <a:pt x="621" y="513"/>
                  </a:lnTo>
                  <a:lnTo>
                    <a:pt x="612" y="519"/>
                  </a:lnTo>
                  <a:lnTo>
                    <a:pt x="608" y="522"/>
                  </a:lnTo>
                  <a:lnTo>
                    <a:pt x="604" y="525"/>
                  </a:lnTo>
                  <a:lnTo>
                    <a:pt x="601" y="527"/>
                  </a:lnTo>
                  <a:lnTo>
                    <a:pt x="598" y="529"/>
                  </a:lnTo>
                  <a:lnTo>
                    <a:pt x="582" y="545"/>
                  </a:lnTo>
                  <a:lnTo>
                    <a:pt x="581" y="546"/>
                  </a:lnTo>
                  <a:lnTo>
                    <a:pt x="580" y="549"/>
                  </a:lnTo>
                  <a:lnTo>
                    <a:pt x="580" y="550"/>
                  </a:lnTo>
                  <a:lnTo>
                    <a:pt x="578" y="552"/>
                  </a:lnTo>
                  <a:lnTo>
                    <a:pt x="581" y="556"/>
                  </a:lnTo>
                  <a:lnTo>
                    <a:pt x="584" y="558"/>
                  </a:lnTo>
                  <a:lnTo>
                    <a:pt x="585" y="558"/>
                  </a:lnTo>
                  <a:lnTo>
                    <a:pt x="590" y="558"/>
                  </a:lnTo>
                  <a:lnTo>
                    <a:pt x="590" y="556"/>
                  </a:lnTo>
                  <a:lnTo>
                    <a:pt x="591" y="556"/>
                  </a:lnTo>
                  <a:lnTo>
                    <a:pt x="591" y="555"/>
                  </a:lnTo>
                  <a:lnTo>
                    <a:pt x="592" y="553"/>
                  </a:lnTo>
                  <a:lnTo>
                    <a:pt x="594" y="553"/>
                  </a:lnTo>
                  <a:lnTo>
                    <a:pt x="598" y="552"/>
                  </a:lnTo>
                  <a:lnTo>
                    <a:pt x="600" y="552"/>
                  </a:lnTo>
                  <a:lnTo>
                    <a:pt x="601" y="552"/>
                  </a:lnTo>
                  <a:lnTo>
                    <a:pt x="604" y="552"/>
                  </a:lnTo>
                  <a:lnTo>
                    <a:pt x="610" y="555"/>
                  </a:lnTo>
                  <a:lnTo>
                    <a:pt x="612" y="556"/>
                  </a:lnTo>
                  <a:lnTo>
                    <a:pt x="614" y="558"/>
                  </a:lnTo>
                  <a:lnTo>
                    <a:pt x="615" y="558"/>
                  </a:lnTo>
                  <a:lnTo>
                    <a:pt x="615" y="559"/>
                  </a:lnTo>
                  <a:lnTo>
                    <a:pt x="618" y="560"/>
                  </a:lnTo>
                  <a:lnTo>
                    <a:pt x="620" y="562"/>
                  </a:lnTo>
                  <a:lnTo>
                    <a:pt x="624" y="563"/>
                  </a:lnTo>
                  <a:lnTo>
                    <a:pt x="625" y="563"/>
                  </a:lnTo>
                  <a:lnTo>
                    <a:pt x="627" y="563"/>
                  </a:lnTo>
                  <a:lnTo>
                    <a:pt x="627" y="562"/>
                  </a:lnTo>
                  <a:lnTo>
                    <a:pt x="630" y="560"/>
                  </a:lnTo>
                  <a:lnTo>
                    <a:pt x="631" y="559"/>
                  </a:lnTo>
                  <a:lnTo>
                    <a:pt x="633" y="559"/>
                  </a:lnTo>
                  <a:lnTo>
                    <a:pt x="634" y="560"/>
                  </a:lnTo>
                  <a:lnTo>
                    <a:pt x="640" y="563"/>
                  </a:lnTo>
                  <a:lnTo>
                    <a:pt x="641" y="563"/>
                  </a:lnTo>
                  <a:lnTo>
                    <a:pt x="641" y="565"/>
                  </a:lnTo>
                  <a:lnTo>
                    <a:pt x="643" y="565"/>
                  </a:lnTo>
                  <a:lnTo>
                    <a:pt x="643" y="566"/>
                  </a:lnTo>
                  <a:lnTo>
                    <a:pt x="647" y="575"/>
                  </a:lnTo>
                  <a:lnTo>
                    <a:pt x="648" y="578"/>
                  </a:lnTo>
                  <a:lnTo>
                    <a:pt x="648" y="579"/>
                  </a:lnTo>
                  <a:lnTo>
                    <a:pt x="648" y="582"/>
                  </a:lnTo>
                  <a:lnTo>
                    <a:pt x="647" y="596"/>
                  </a:lnTo>
                  <a:lnTo>
                    <a:pt x="647" y="603"/>
                  </a:lnTo>
                  <a:lnTo>
                    <a:pt x="645" y="603"/>
                  </a:lnTo>
                  <a:lnTo>
                    <a:pt x="643" y="605"/>
                  </a:lnTo>
                  <a:lnTo>
                    <a:pt x="638" y="606"/>
                  </a:lnTo>
                  <a:lnTo>
                    <a:pt x="638" y="608"/>
                  </a:lnTo>
                  <a:lnTo>
                    <a:pt x="640" y="608"/>
                  </a:lnTo>
                  <a:lnTo>
                    <a:pt x="641" y="609"/>
                  </a:lnTo>
                  <a:lnTo>
                    <a:pt x="644" y="611"/>
                  </a:lnTo>
                  <a:lnTo>
                    <a:pt x="645" y="611"/>
                  </a:lnTo>
                  <a:lnTo>
                    <a:pt x="656" y="616"/>
                  </a:lnTo>
                  <a:lnTo>
                    <a:pt x="660" y="618"/>
                  </a:lnTo>
                  <a:lnTo>
                    <a:pt x="661" y="618"/>
                  </a:lnTo>
                  <a:lnTo>
                    <a:pt x="666" y="618"/>
                  </a:lnTo>
                  <a:lnTo>
                    <a:pt x="673" y="616"/>
                  </a:lnTo>
                  <a:lnTo>
                    <a:pt x="674" y="616"/>
                  </a:lnTo>
                  <a:lnTo>
                    <a:pt x="677" y="615"/>
                  </a:lnTo>
                  <a:lnTo>
                    <a:pt x="683" y="611"/>
                  </a:lnTo>
                  <a:lnTo>
                    <a:pt x="683" y="609"/>
                  </a:lnTo>
                  <a:lnTo>
                    <a:pt x="693" y="598"/>
                  </a:lnTo>
                  <a:lnTo>
                    <a:pt x="693" y="596"/>
                  </a:lnTo>
                  <a:lnTo>
                    <a:pt x="694" y="592"/>
                  </a:lnTo>
                  <a:lnTo>
                    <a:pt x="696" y="586"/>
                  </a:lnTo>
                  <a:lnTo>
                    <a:pt x="697" y="585"/>
                  </a:lnTo>
                  <a:lnTo>
                    <a:pt x="700" y="582"/>
                  </a:lnTo>
                  <a:lnTo>
                    <a:pt x="701" y="581"/>
                  </a:lnTo>
                  <a:lnTo>
                    <a:pt x="704" y="581"/>
                  </a:lnTo>
                  <a:lnTo>
                    <a:pt x="710" y="575"/>
                  </a:lnTo>
                  <a:lnTo>
                    <a:pt x="711" y="575"/>
                  </a:lnTo>
                  <a:lnTo>
                    <a:pt x="723" y="569"/>
                  </a:lnTo>
                  <a:lnTo>
                    <a:pt x="732" y="563"/>
                  </a:lnTo>
                  <a:lnTo>
                    <a:pt x="737" y="558"/>
                  </a:lnTo>
                  <a:lnTo>
                    <a:pt x="744" y="546"/>
                  </a:lnTo>
                  <a:lnTo>
                    <a:pt x="749" y="542"/>
                  </a:lnTo>
                  <a:lnTo>
                    <a:pt x="750" y="542"/>
                  </a:lnTo>
                  <a:lnTo>
                    <a:pt x="752" y="542"/>
                  </a:lnTo>
                  <a:lnTo>
                    <a:pt x="753" y="540"/>
                  </a:lnTo>
                  <a:lnTo>
                    <a:pt x="756" y="540"/>
                  </a:lnTo>
                  <a:lnTo>
                    <a:pt x="757" y="540"/>
                  </a:lnTo>
                  <a:lnTo>
                    <a:pt x="759" y="542"/>
                  </a:lnTo>
                  <a:lnTo>
                    <a:pt x="762" y="542"/>
                  </a:lnTo>
                  <a:lnTo>
                    <a:pt x="765" y="543"/>
                  </a:lnTo>
                  <a:lnTo>
                    <a:pt x="767" y="546"/>
                  </a:lnTo>
                  <a:lnTo>
                    <a:pt x="777" y="545"/>
                  </a:lnTo>
                  <a:lnTo>
                    <a:pt x="790" y="542"/>
                  </a:lnTo>
                  <a:lnTo>
                    <a:pt x="798" y="537"/>
                  </a:lnTo>
                  <a:lnTo>
                    <a:pt x="800" y="535"/>
                  </a:lnTo>
                  <a:lnTo>
                    <a:pt x="802" y="533"/>
                  </a:lnTo>
                  <a:lnTo>
                    <a:pt x="802" y="532"/>
                  </a:lnTo>
                  <a:lnTo>
                    <a:pt x="800" y="532"/>
                  </a:lnTo>
                  <a:lnTo>
                    <a:pt x="798" y="530"/>
                  </a:lnTo>
                  <a:lnTo>
                    <a:pt x="798" y="529"/>
                  </a:lnTo>
                  <a:lnTo>
                    <a:pt x="798" y="527"/>
                  </a:lnTo>
                  <a:lnTo>
                    <a:pt x="796" y="525"/>
                  </a:lnTo>
                  <a:lnTo>
                    <a:pt x="796" y="519"/>
                  </a:lnTo>
                  <a:lnTo>
                    <a:pt x="798" y="513"/>
                  </a:lnTo>
                  <a:lnTo>
                    <a:pt x="799" y="513"/>
                  </a:lnTo>
                  <a:lnTo>
                    <a:pt x="799" y="512"/>
                  </a:lnTo>
                  <a:lnTo>
                    <a:pt x="800" y="512"/>
                  </a:lnTo>
                  <a:lnTo>
                    <a:pt x="800" y="506"/>
                  </a:lnTo>
                  <a:lnTo>
                    <a:pt x="787" y="504"/>
                  </a:lnTo>
                  <a:lnTo>
                    <a:pt x="786" y="504"/>
                  </a:lnTo>
                  <a:lnTo>
                    <a:pt x="777" y="507"/>
                  </a:lnTo>
                  <a:lnTo>
                    <a:pt x="776" y="507"/>
                  </a:lnTo>
                  <a:lnTo>
                    <a:pt x="775" y="510"/>
                  </a:lnTo>
                  <a:lnTo>
                    <a:pt x="775" y="512"/>
                  </a:lnTo>
                  <a:lnTo>
                    <a:pt x="769" y="517"/>
                  </a:lnTo>
                  <a:lnTo>
                    <a:pt x="746" y="529"/>
                  </a:lnTo>
                  <a:lnTo>
                    <a:pt x="744" y="529"/>
                  </a:lnTo>
                  <a:lnTo>
                    <a:pt x="743" y="529"/>
                  </a:lnTo>
                  <a:lnTo>
                    <a:pt x="739" y="526"/>
                  </a:lnTo>
                  <a:lnTo>
                    <a:pt x="734" y="525"/>
                  </a:lnTo>
                  <a:lnTo>
                    <a:pt x="733" y="523"/>
                  </a:lnTo>
                  <a:lnTo>
                    <a:pt x="730" y="519"/>
                  </a:lnTo>
                  <a:lnTo>
                    <a:pt x="717" y="507"/>
                  </a:lnTo>
                  <a:lnTo>
                    <a:pt x="716" y="506"/>
                  </a:lnTo>
                  <a:lnTo>
                    <a:pt x="711" y="500"/>
                  </a:lnTo>
                  <a:lnTo>
                    <a:pt x="707" y="496"/>
                  </a:lnTo>
                  <a:lnTo>
                    <a:pt x="701" y="487"/>
                  </a:lnTo>
                  <a:lnTo>
                    <a:pt x="701" y="486"/>
                  </a:lnTo>
                  <a:lnTo>
                    <a:pt x="699" y="479"/>
                  </a:lnTo>
                  <a:lnTo>
                    <a:pt x="697" y="476"/>
                  </a:lnTo>
                  <a:lnTo>
                    <a:pt x="694" y="469"/>
                  </a:lnTo>
                  <a:lnTo>
                    <a:pt x="694" y="467"/>
                  </a:lnTo>
                  <a:lnTo>
                    <a:pt x="694" y="466"/>
                  </a:lnTo>
                  <a:lnTo>
                    <a:pt x="696" y="466"/>
                  </a:lnTo>
                  <a:lnTo>
                    <a:pt x="697" y="463"/>
                  </a:lnTo>
                  <a:lnTo>
                    <a:pt x="699" y="463"/>
                  </a:lnTo>
                  <a:lnTo>
                    <a:pt x="700" y="463"/>
                  </a:lnTo>
                  <a:lnTo>
                    <a:pt x="704" y="460"/>
                  </a:lnTo>
                  <a:lnTo>
                    <a:pt x="706" y="459"/>
                  </a:lnTo>
                  <a:lnTo>
                    <a:pt x="709" y="454"/>
                  </a:lnTo>
                  <a:lnTo>
                    <a:pt x="711" y="447"/>
                  </a:lnTo>
                  <a:lnTo>
                    <a:pt x="713" y="447"/>
                  </a:lnTo>
                  <a:lnTo>
                    <a:pt x="713" y="446"/>
                  </a:lnTo>
                  <a:lnTo>
                    <a:pt x="713" y="444"/>
                  </a:lnTo>
                  <a:lnTo>
                    <a:pt x="711" y="443"/>
                  </a:lnTo>
                  <a:lnTo>
                    <a:pt x="710" y="443"/>
                  </a:lnTo>
                  <a:lnTo>
                    <a:pt x="710" y="440"/>
                  </a:lnTo>
                  <a:lnTo>
                    <a:pt x="713" y="443"/>
                  </a:lnTo>
                  <a:lnTo>
                    <a:pt x="714" y="446"/>
                  </a:lnTo>
                  <a:lnTo>
                    <a:pt x="719" y="450"/>
                  </a:lnTo>
                  <a:lnTo>
                    <a:pt x="717" y="456"/>
                  </a:lnTo>
                  <a:lnTo>
                    <a:pt x="717" y="459"/>
                  </a:lnTo>
                  <a:lnTo>
                    <a:pt x="716" y="463"/>
                  </a:lnTo>
                  <a:lnTo>
                    <a:pt x="714" y="463"/>
                  </a:lnTo>
                  <a:lnTo>
                    <a:pt x="714" y="464"/>
                  </a:lnTo>
                  <a:lnTo>
                    <a:pt x="713" y="464"/>
                  </a:lnTo>
                  <a:lnTo>
                    <a:pt x="713" y="466"/>
                  </a:lnTo>
                  <a:lnTo>
                    <a:pt x="711" y="466"/>
                  </a:lnTo>
                  <a:lnTo>
                    <a:pt x="709" y="467"/>
                  </a:lnTo>
                  <a:lnTo>
                    <a:pt x="707" y="469"/>
                  </a:lnTo>
                  <a:lnTo>
                    <a:pt x="704" y="473"/>
                  </a:lnTo>
                  <a:lnTo>
                    <a:pt x="706" y="473"/>
                  </a:lnTo>
                  <a:lnTo>
                    <a:pt x="706" y="474"/>
                  </a:lnTo>
                  <a:lnTo>
                    <a:pt x="706" y="473"/>
                  </a:lnTo>
                  <a:lnTo>
                    <a:pt x="707" y="473"/>
                  </a:lnTo>
                  <a:lnTo>
                    <a:pt x="709" y="471"/>
                  </a:lnTo>
                  <a:lnTo>
                    <a:pt x="711" y="469"/>
                  </a:lnTo>
                  <a:lnTo>
                    <a:pt x="713" y="469"/>
                  </a:lnTo>
                  <a:lnTo>
                    <a:pt x="714" y="467"/>
                  </a:lnTo>
                  <a:lnTo>
                    <a:pt x="716" y="464"/>
                  </a:lnTo>
                  <a:lnTo>
                    <a:pt x="716" y="461"/>
                  </a:lnTo>
                  <a:lnTo>
                    <a:pt x="717" y="459"/>
                  </a:lnTo>
                  <a:lnTo>
                    <a:pt x="719" y="456"/>
                  </a:lnTo>
                  <a:lnTo>
                    <a:pt x="722" y="449"/>
                  </a:lnTo>
                  <a:lnTo>
                    <a:pt x="723" y="447"/>
                  </a:lnTo>
                  <a:lnTo>
                    <a:pt x="726" y="440"/>
                  </a:lnTo>
                  <a:lnTo>
                    <a:pt x="726" y="439"/>
                  </a:lnTo>
                  <a:lnTo>
                    <a:pt x="727" y="439"/>
                  </a:lnTo>
                  <a:lnTo>
                    <a:pt x="729" y="439"/>
                  </a:lnTo>
                  <a:lnTo>
                    <a:pt x="730" y="437"/>
                  </a:lnTo>
                  <a:lnTo>
                    <a:pt x="732" y="436"/>
                  </a:lnTo>
                  <a:lnTo>
                    <a:pt x="733" y="434"/>
                  </a:lnTo>
                  <a:lnTo>
                    <a:pt x="734" y="433"/>
                  </a:lnTo>
                  <a:lnTo>
                    <a:pt x="736" y="428"/>
                  </a:lnTo>
                  <a:lnTo>
                    <a:pt x="737" y="427"/>
                  </a:lnTo>
                  <a:lnTo>
                    <a:pt x="739" y="426"/>
                  </a:lnTo>
                  <a:lnTo>
                    <a:pt x="739" y="424"/>
                  </a:lnTo>
                  <a:lnTo>
                    <a:pt x="740" y="423"/>
                  </a:lnTo>
                  <a:lnTo>
                    <a:pt x="740" y="421"/>
                  </a:lnTo>
                  <a:lnTo>
                    <a:pt x="744" y="420"/>
                  </a:lnTo>
                  <a:lnTo>
                    <a:pt x="744" y="418"/>
                  </a:lnTo>
                  <a:lnTo>
                    <a:pt x="753" y="416"/>
                  </a:lnTo>
                  <a:lnTo>
                    <a:pt x="760" y="414"/>
                  </a:lnTo>
                  <a:lnTo>
                    <a:pt x="762" y="414"/>
                  </a:lnTo>
                  <a:lnTo>
                    <a:pt x="763" y="416"/>
                  </a:lnTo>
                  <a:lnTo>
                    <a:pt x="769" y="408"/>
                  </a:lnTo>
                  <a:lnTo>
                    <a:pt x="770" y="407"/>
                  </a:lnTo>
                  <a:lnTo>
                    <a:pt x="776" y="403"/>
                  </a:lnTo>
                  <a:lnTo>
                    <a:pt x="780" y="400"/>
                  </a:lnTo>
                  <a:lnTo>
                    <a:pt x="785" y="400"/>
                  </a:lnTo>
                  <a:lnTo>
                    <a:pt x="787" y="400"/>
                  </a:lnTo>
                  <a:lnTo>
                    <a:pt x="790" y="401"/>
                  </a:lnTo>
                  <a:lnTo>
                    <a:pt x="796" y="393"/>
                  </a:lnTo>
                  <a:lnTo>
                    <a:pt x="799" y="390"/>
                  </a:lnTo>
                  <a:lnTo>
                    <a:pt x="800" y="387"/>
                  </a:lnTo>
                  <a:lnTo>
                    <a:pt x="809" y="381"/>
                  </a:lnTo>
                  <a:lnTo>
                    <a:pt x="810" y="380"/>
                  </a:lnTo>
                  <a:lnTo>
                    <a:pt x="812" y="380"/>
                  </a:lnTo>
                  <a:lnTo>
                    <a:pt x="815" y="381"/>
                  </a:lnTo>
                  <a:lnTo>
                    <a:pt x="816" y="381"/>
                  </a:lnTo>
                  <a:lnTo>
                    <a:pt x="818" y="377"/>
                  </a:lnTo>
                  <a:lnTo>
                    <a:pt x="819" y="377"/>
                  </a:lnTo>
                  <a:lnTo>
                    <a:pt x="820" y="374"/>
                  </a:lnTo>
                  <a:lnTo>
                    <a:pt x="820" y="371"/>
                  </a:lnTo>
                  <a:lnTo>
                    <a:pt x="823" y="365"/>
                  </a:lnTo>
                  <a:lnTo>
                    <a:pt x="825" y="364"/>
                  </a:lnTo>
                  <a:lnTo>
                    <a:pt x="826" y="364"/>
                  </a:lnTo>
                  <a:lnTo>
                    <a:pt x="828" y="364"/>
                  </a:lnTo>
                  <a:lnTo>
                    <a:pt x="829" y="364"/>
                  </a:lnTo>
                  <a:lnTo>
                    <a:pt x="835" y="364"/>
                  </a:lnTo>
                  <a:lnTo>
                    <a:pt x="836" y="362"/>
                  </a:lnTo>
                  <a:lnTo>
                    <a:pt x="838" y="361"/>
                  </a:lnTo>
                  <a:lnTo>
                    <a:pt x="839" y="361"/>
                  </a:lnTo>
                  <a:lnTo>
                    <a:pt x="841" y="360"/>
                  </a:lnTo>
                  <a:lnTo>
                    <a:pt x="842" y="360"/>
                  </a:lnTo>
                  <a:lnTo>
                    <a:pt x="852" y="357"/>
                  </a:lnTo>
                  <a:lnTo>
                    <a:pt x="855" y="358"/>
                  </a:lnTo>
                  <a:lnTo>
                    <a:pt x="855" y="360"/>
                  </a:lnTo>
                  <a:lnTo>
                    <a:pt x="858" y="355"/>
                  </a:lnTo>
                  <a:lnTo>
                    <a:pt x="859" y="354"/>
                  </a:lnTo>
                  <a:close/>
                </a:path>
              </a:pathLst>
            </a:custGeom>
            <a:solidFill>
              <a:srgbClr val="0A4594"/>
            </a:solidFill>
            <a:ln w="12700">
              <a:solidFill>
                <a:srgbClr val="1572EF"/>
              </a:solidFill>
              <a:round/>
              <a:headEnd/>
              <a:tailEnd/>
            </a:ln>
          </p:spPr>
          <p:txBody>
            <a:bodyPr/>
            <a:lstStyle/>
            <a:p>
              <a:endParaRPr lang="hr-HR"/>
            </a:p>
          </p:txBody>
        </p:sp>
        <p:sp>
          <p:nvSpPr>
            <p:cNvPr id="47" name="Freeform 132"/>
            <p:cNvSpPr>
              <a:spLocks/>
            </p:cNvSpPr>
            <p:nvPr/>
          </p:nvSpPr>
          <p:spPr bwMode="auto">
            <a:xfrm>
              <a:off x="4553" y="2914"/>
              <a:ext cx="76" cy="10"/>
            </a:xfrm>
            <a:custGeom>
              <a:avLst/>
              <a:gdLst>
                <a:gd name="T0" fmla="*/ 0 w 24"/>
                <a:gd name="T1" fmla="*/ 3 h 3"/>
                <a:gd name="T2" fmla="*/ 3 w 24"/>
                <a:gd name="T3" fmla="*/ 3 h 3"/>
                <a:gd name="T4" fmla="*/ 4 w 24"/>
                <a:gd name="T5" fmla="*/ 3 h 3"/>
                <a:gd name="T6" fmla="*/ 20 w 24"/>
                <a:gd name="T7" fmla="*/ 3 h 3"/>
                <a:gd name="T8" fmla="*/ 22 w 24"/>
                <a:gd name="T9" fmla="*/ 3 h 3"/>
                <a:gd name="T10" fmla="*/ 23 w 24"/>
                <a:gd name="T11" fmla="*/ 2 h 3"/>
                <a:gd name="T12" fmla="*/ 24 w 24"/>
                <a:gd name="T13" fmla="*/ 2 h 3"/>
                <a:gd name="T14" fmla="*/ 24 w 24"/>
                <a:gd name="T15" fmla="*/ 2 h 3"/>
                <a:gd name="T16" fmla="*/ 24 w 24"/>
                <a:gd name="T17" fmla="*/ 0 h 3"/>
                <a:gd name="T18" fmla="*/ 23 w 24"/>
                <a:gd name="T19" fmla="*/ 0 h 3"/>
                <a:gd name="T20" fmla="*/ 19 w 24"/>
                <a:gd name="T21" fmla="*/ 0 h 3"/>
                <a:gd name="T22" fmla="*/ 17 w 24"/>
                <a:gd name="T23" fmla="*/ 0 h 3"/>
                <a:gd name="T24" fmla="*/ 17 w 24"/>
                <a:gd name="T25" fmla="*/ 2 h 3"/>
                <a:gd name="T26" fmla="*/ 16 w 24"/>
                <a:gd name="T27" fmla="*/ 2 h 3"/>
                <a:gd name="T28" fmla="*/ 9 w 24"/>
                <a:gd name="T29" fmla="*/ 2 h 3"/>
                <a:gd name="T30" fmla="*/ 6 w 24"/>
                <a:gd name="T31" fmla="*/ 3 h 3"/>
                <a:gd name="T32" fmla="*/ 6 w 24"/>
                <a:gd name="T33" fmla="*/ 3 h 3"/>
                <a:gd name="T34" fmla="*/ 0 w 24"/>
                <a:gd name="T35" fmla="*/ 2 h 3"/>
                <a:gd name="T36" fmla="*/ 0 w 24"/>
                <a:gd name="T37" fmla="*/ 2 h 3"/>
                <a:gd name="T38" fmla="*/ 0 w 24"/>
                <a:gd name="T39" fmla="*/ 3 h 3"/>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24" h="3">
                  <a:moveTo>
                    <a:pt x="0" y="3"/>
                  </a:moveTo>
                  <a:lnTo>
                    <a:pt x="3" y="3"/>
                  </a:lnTo>
                  <a:lnTo>
                    <a:pt x="4" y="3"/>
                  </a:lnTo>
                  <a:lnTo>
                    <a:pt x="20" y="3"/>
                  </a:lnTo>
                  <a:lnTo>
                    <a:pt x="22" y="3"/>
                  </a:lnTo>
                  <a:lnTo>
                    <a:pt x="23" y="2"/>
                  </a:lnTo>
                  <a:lnTo>
                    <a:pt x="24" y="2"/>
                  </a:lnTo>
                  <a:lnTo>
                    <a:pt x="24" y="0"/>
                  </a:lnTo>
                  <a:lnTo>
                    <a:pt x="23" y="0"/>
                  </a:lnTo>
                  <a:lnTo>
                    <a:pt x="19" y="0"/>
                  </a:lnTo>
                  <a:lnTo>
                    <a:pt x="17" y="0"/>
                  </a:lnTo>
                  <a:lnTo>
                    <a:pt x="17" y="2"/>
                  </a:lnTo>
                  <a:lnTo>
                    <a:pt x="16" y="2"/>
                  </a:lnTo>
                  <a:lnTo>
                    <a:pt x="9" y="2"/>
                  </a:lnTo>
                  <a:lnTo>
                    <a:pt x="6" y="3"/>
                  </a:lnTo>
                  <a:lnTo>
                    <a:pt x="0" y="2"/>
                  </a:lnTo>
                  <a:lnTo>
                    <a:pt x="0" y="3"/>
                  </a:lnTo>
                  <a:close/>
                </a:path>
              </a:pathLst>
            </a:custGeom>
            <a:solidFill>
              <a:srgbClr val="0A4594"/>
            </a:solidFill>
            <a:ln w="12700">
              <a:solidFill>
                <a:srgbClr val="1572EF"/>
              </a:solidFill>
              <a:round/>
              <a:headEnd/>
              <a:tailEnd/>
            </a:ln>
          </p:spPr>
          <p:txBody>
            <a:bodyPr/>
            <a:lstStyle/>
            <a:p>
              <a:endParaRPr lang="hr-HR"/>
            </a:p>
          </p:txBody>
        </p:sp>
        <p:sp>
          <p:nvSpPr>
            <p:cNvPr id="48" name="Freeform 133"/>
            <p:cNvSpPr>
              <a:spLocks/>
            </p:cNvSpPr>
            <p:nvPr/>
          </p:nvSpPr>
          <p:spPr bwMode="auto">
            <a:xfrm>
              <a:off x="4352" y="2876"/>
              <a:ext cx="120" cy="38"/>
            </a:xfrm>
            <a:custGeom>
              <a:avLst/>
              <a:gdLst>
                <a:gd name="T0" fmla="*/ 0 w 38"/>
                <a:gd name="T1" fmla="*/ 1 h 11"/>
                <a:gd name="T2" fmla="*/ 0 w 38"/>
                <a:gd name="T3" fmla="*/ 3 h 11"/>
                <a:gd name="T4" fmla="*/ 0 w 38"/>
                <a:gd name="T5" fmla="*/ 3 h 11"/>
                <a:gd name="T6" fmla="*/ 2 w 38"/>
                <a:gd name="T7" fmla="*/ 4 h 11"/>
                <a:gd name="T8" fmla="*/ 2 w 38"/>
                <a:gd name="T9" fmla="*/ 6 h 11"/>
                <a:gd name="T10" fmla="*/ 4 w 38"/>
                <a:gd name="T11" fmla="*/ 7 h 11"/>
                <a:gd name="T12" fmla="*/ 4 w 38"/>
                <a:gd name="T13" fmla="*/ 7 h 11"/>
                <a:gd name="T14" fmla="*/ 4 w 38"/>
                <a:gd name="T15" fmla="*/ 7 h 11"/>
                <a:gd name="T16" fmla="*/ 5 w 38"/>
                <a:gd name="T17" fmla="*/ 8 h 11"/>
                <a:gd name="T18" fmla="*/ 11 w 38"/>
                <a:gd name="T19" fmla="*/ 8 h 11"/>
                <a:gd name="T20" fmla="*/ 14 w 38"/>
                <a:gd name="T21" fmla="*/ 10 h 11"/>
                <a:gd name="T22" fmla="*/ 15 w 38"/>
                <a:gd name="T23" fmla="*/ 10 h 11"/>
                <a:gd name="T24" fmla="*/ 21 w 38"/>
                <a:gd name="T25" fmla="*/ 8 h 11"/>
                <a:gd name="T26" fmla="*/ 22 w 38"/>
                <a:gd name="T27" fmla="*/ 8 h 11"/>
                <a:gd name="T28" fmla="*/ 27 w 38"/>
                <a:gd name="T29" fmla="*/ 10 h 11"/>
                <a:gd name="T30" fmla="*/ 31 w 38"/>
                <a:gd name="T31" fmla="*/ 10 h 11"/>
                <a:gd name="T32" fmla="*/ 34 w 38"/>
                <a:gd name="T33" fmla="*/ 11 h 11"/>
                <a:gd name="T34" fmla="*/ 38 w 38"/>
                <a:gd name="T35" fmla="*/ 11 h 11"/>
                <a:gd name="T36" fmla="*/ 38 w 38"/>
                <a:gd name="T37" fmla="*/ 11 h 11"/>
                <a:gd name="T38" fmla="*/ 35 w 38"/>
                <a:gd name="T39" fmla="*/ 10 h 11"/>
                <a:gd name="T40" fmla="*/ 34 w 38"/>
                <a:gd name="T41" fmla="*/ 10 h 11"/>
                <a:gd name="T42" fmla="*/ 33 w 38"/>
                <a:gd name="T43" fmla="*/ 8 h 11"/>
                <a:gd name="T44" fmla="*/ 20 w 38"/>
                <a:gd name="T45" fmla="*/ 8 h 11"/>
                <a:gd name="T46" fmla="*/ 17 w 38"/>
                <a:gd name="T47" fmla="*/ 8 h 11"/>
                <a:gd name="T48" fmla="*/ 14 w 38"/>
                <a:gd name="T49" fmla="*/ 8 h 11"/>
                <a:gd name="T50" fmla="*/ 12 w 38"/>
                <a:gd name="T51" fmla="*/ 8 h 11"/>
                <a:gd name="T52" fmla="*/ 7 w 38"/>
                <a:gd name="T53" fmla="*/ 7 h 11"/>
                <a:gd name="T54" fmla="*/ 7 w 38"/>
                <a:gd name="T55" fmla="*/ 7 h 11"/>
                <a:gd name="T56" fmla="*/ 5 w 38"/>
                <a:gd name="T57" fmla="*/ 7 h 11"/>
                <a:gd name="T58" fmla="*/ 4 w 38"/>
                <a:gd name="T59" fmla="*/ 6 h 11"/>
                <a:gd name="T60" fmla="*/ 2 w 38"/>
                <a:gd name="T61" fmla="*/ 6 h 11"/>
                <a:gd name="T62" fmla="*/ 2 w 38"/>
                <a:gd name="T63" fmla="*/ 4 h 11"/>
                <a:gd name="T64" fmla="*/ 2 w 38"/>
                <a:gd name="T65" fmla="*/ 4 h 11"/>
                <a:gd name="T66" fmla="*/ 1 w 38"/>
                <a:gd name="T67" fmla="*/ 0 h 11"/>
                <a:gd name="T68" fmla="*/ 0 w 38"/>
                <a:gd name="T69" fmla="*/ 0 h 11"/>
                <a:gd name="T70" fmla="*/ 0 w 38"/>
                <a:gd name="T71" fmla="*/ 0 h 11"/>
                <a:gd name="T72" fmla="*/ 0 w 38"/>
                <a:gd name="T73" fmla="*/ 0 h 11"/>
                <a:gd name="T74" fmla="*/ 0 w 38"/>
                <a:gd name="T75" fmla="*/ 0 h 11"/>
                <a:gd name="T76" fmla="*/ 0 w 38"/>
                <a:gd name="T77" fmla="*/ 1 h 11"/>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0" t="0" r="r" b="b"/>
              <a:pathLst>
                <a:path w="38" h="11">
                  <a:moveTo>
                    <a:pt x="0" y="1"/>
                  </a:moveTo>
                  <a:lnTo>
                    <a:pt x="0" y="3"/>
                  </a:lnTo>
                  <a:lnTo>
                    <a:pt x="2" y="4"/>
                  </a:lnTo>
                  <a:lnTo>
                    <a:pt x="2" y="6"/>
                  </a:lnTo>
                  <a:lnTo>
                    <a:pt x="4" y="7"/>
                  </a:lnTo>
                  <a:lnTo>
                    <a:pt x="5" y="8"/>
                  </a:lnTo>
                  <a:lnTo>
                    <a:pt x="11" y="8"/>
                  </a:lnTo>
                  <a:lnTo>
                    <a:pt x="14" y="10"/>
                  </a:lnTo>
                  <a:lnTo>
                    <a:pt x="15" y="10"/>
                  </a:lnTo>
                  <a:lnTo>
                    <a:pt x="21" y="8"/>
                  </a:lnTo>
                  <a:lnTo>
                    <a:pt x="22" y="8"/>
                  </a:lnTo>
                  <a:lnTo>
                    <a:pt x="27" y="10"/>
                  </a:lnTo>
                  <a:lnTo>
                    <a:pt x="31" y="10"/>
                  </a:lnTo>
                  <a:lnTo>
                    <a:pt x="34" y="11"/>
                  </a:lnTo>
                  <a:lnTo>
                    <a:pt x="38" y="11"/>
                  </a:lnTo>
                  <a:lnTo>
                    <a:pt x="35" y="10"/>
                  </a:lnTo>
                  <a:lnTo>
                    <a:pt x="34" y="10"/>
                  </a:lnTo>
                  <a:lnTo>
                    <a:pt x="33" y="8"/>
                  </a:lnTo>
                  <a:lnTo>
                    <a:pt x="20" y="8"/>
                  </a:lnTo>
                  <a:lnTo>
                    <a:pt x="17" y="8"/>
                  </a:lnTo>
                  <a:lnTo>
                    <a:pt x="14" y="8"/>
                  </a:lnTo>
                  <a:lnTo>
                    <a:pt x="12" y="8"/>
                  </a:lnTo>
                  <a:lnTo>
                    <a:pt x="7" y="7"/>
                  </a:lnTo>
                  <a:lnTo>
                    <a:pt x="5" y="7"/>
                  </a:lnTo>
                  <a:lnTo>
                    <a:pt x="4" y="6"/>
                  </a:lnTo>
                  <a:lnTo>
                    <a:pt x="2" y="6"/>
                  </a:lnTo>
                  <a:lnTo>
                    <a:pt x="2" y="4"/>
                  </a:lnTo>
                  <a:lnTo>
                    <a:pt x="1" y="0"/>
                  </a:lnTo>
                  <a:lnTo>
                    <a:pt x="0" y="0"/>
                  </a:lnTo>
                  <a:lnTo>
                    <a:pt x="0" y="1"/>
                  </a:lnTo>
                  <a:close/>
                </a:path>
              </a:pathLst>
            </a:custGeom>
            <a:solidFill>
              <a:srgbClr val="0A4594"/>
            </a:solidFill>
            <a:ln w="12700">
              <a:solidFill>
                <a:srgbClr val="1572EF"/>
              </a:solidFill>
              <a:round/>
              <a:headEnd/>
              <a:tailEnd/>
            </a:ln>
          </p:spPr>
          <p:txBody>
            <a:bodyPr/>
            <a:lstStyle/>
            <a:p>
              <a:endParaRPr lang="hr-HR"/>
            </a:p>
          </p:txBody>
        </p:sp>
        <p:sp>
          <p:nvSpPr>
            <p:cNvPr id="49" name="Freeform 134"/>
            <p:cNvSpPr>
              <a:spLocks/>
            </p:cNvSpPr>
            <p:nvPr/>
          </p:nvSpPr>
          <p:spPr bwMode="auto">
            <a:xfrm>
              <a:off x="2172" y="3096"/>
              <a:ext cx="756" cy="1167"/>
            </a:xfrm>
            <a:custGeom>
              <a:avLst/>
              <a:gdLst>
                <a:gd name="T0" fmla="*/ 215 w 240"/>
                <a:gd name="T1" fmla="*/ 213 h 340"/>
                <a:gd name="T2" fmla="*/ 211 w 240"/>
                <a:gd name="T3" fmla="*/ 164 h 340"/>
                <a:gd name="T4" fmla="*/ 218 w 240"/>
                <a:gd name="T5" fmla="*/ 147 h 340"/>
                <a:gd name="T6" fmla="*/ 210 w 240"/>
                <a:gd name="T7" fmla="*/ 142 h 340"/>
                <a:gd name="T8" fmla="*/ 211 w 240"/>
                <a:gd name="T9" fmla="*/ 127 h 340"/>
                <a:gd name="T10" fmla="*/ 218 w 240"/>
                <a:gd name="T11" fmla="*/ 128 h 340"/>
                <a:gd name="T12" fmla="*/ 220 w 240"/>
                <a:gd name="T13" fmla="*/ 121 h 340"/>
                <a:gd name="T14" fmla="*/ 212 w 240"/>
                <a:gd name="T15" fmla="*/ 119 h 340"/>
                <a:gd name="T16" fmla="*/ 204 w 240"/>
                <a:gd name="T17" fmla="*/ 114 h 340"/>
                <a:gd name="T18" fmla="*/ 194 w 240"/>
                <a:gd name="T19" fmla="*/ 124 h 340"/>
                <a:gd name="T20" fmla="*/ 184 w 240"/>
                <a:gd name="T21" fmla="*/ 131 h 340"/>
                <a:gd name="T22" fmla="*/ 174 w 240"/>
                <a:gd name="T23" fmla="*/ 119 h 340"/>
                <a:gd name="T24" fmla="*/ 158 w 240"/>
                <a:gd name="T25" fmla="*/ 119 h 340"/>
                <a:gd name="T26" fmla="*/ 156 w 240"/>
                <a:gd name="T27" fmla="*/ 112 h 340"/>
                <a:gd name="T28" fmla="*/ 148 w 240"/>
                <a:gd name="T29" fmla="*/ 109 h 340"/>
                <a:gd name="T30" fmla="*/ 144 w 240"/>
                <a:gd name="T31" fmla="*/ 102 h 340"/>
                <a:gd name="T32" fmla="*/ 152 w 240"/>
                <a:gd name="T33" fmla="*/ 99 h 340"/>
                <a:gd name="T34" fmla="*/ 144 w 240"/>
                <a:gd name="T35" fmla="*/ 94 h 340"/>
                <a:gd name="T36" fmla="*/ 151 w 240"/>
                <a:gd name="T37" fmla="*/ 81 h 340"/>
                <a:gd name="T38" fmla="*/ 121 w 240"/>
                <a:gd name="T39" fmla="*/ 65 h 340"/>
                <a:gd name="T40" fmla="*/ 109 w 240"/>
                <a:gd name="T41" fmla="*/ 42 h 340"/>
                <a:gd name="T42" fmla="*/ 108 w 240"/>
                <a:gd name="T43" fmla="*/ 32 h 340"/>
                <a:gd name="T44" fmla="*/ 102 w 240"/>
                <a:gd name="T45" fmla="*/ 31 h 340"/>
                <a:gd name="T46" fmla="*/ 96 w 240"/>
                <a:gd name="T47" fmla="*/ 20 h 340"/>
                <a:gd name="T48" fmla="*/ 85 w 240"/>
                <a:gd name="T49" fmla="*/ 13 h 340"/>
                <a:gd name="T50" fmla="*/ 76 w 240"/>
                <a:gd name="T51" fmla="*/ 3 h 340"/>
                <a:gd name="T52" fmla="*/ 39 w 240"/>
                <a:gd name="T53" fmla="*/ 3 h 340"/>
                <a:gd name="T54" fmla="*/ 36 w 240"/>
                <a:gd name="T55" fmla="*/ 9 h 340"/>
                <a:gd name="T56" fmla="*/ 16 w 240"/>
                <a:gd name="T57" fmla="*/ 12 h 340"/>
                <a:gd name="T58" fmla="*/ 0 w 240"/>
                <a:gd name="T59" fmla="*/ 20 h 340"/>
                <a:gd name="T60" fmla="*/ 6 w 240"/>
                <a:gd name="T61" fmla="*/ 43 h 340"/>
                <a:gd name="T62" fmla="*/ 7 w 240"/>
                <a:gd name="T63" fmla="*/ 51 h 340"/>
                <a:gd name="T64" fmla="*/ 14 w 240"/>
                <a:gd name="T65" fmla="*/ 52 h 340"/>
                <a:gd name="T66" fmla="*/ 13 w 240"/>
                <a:gd name="T67" fmla="*/ 55 h 340"/>
                <a:gd name="T68" fmla="*/ 9 w 240"/>
                <a:gd name="T69" fmla="*/ 64 h 340"/>
                <a:gd name="T70" fmla="*/ 33 w 240"/>
                <a:gd name="T71" fmla="*/ 75 h 340"/>
                <a:gd name="T72" fmla="*/ 23 w 240"/>
                <a:gd name="T73" fmla="*/ 78 h 340"/>
                <a:gd name="T74" fmla="*/ 16 w 240"/>
                <a:gd name="T75" fmla="*/ 84 h 340"/>
                <a:gd name="T76" fmla="*/ 13 w 240"/>
                <a:gd name="T77" fmla="*/ 104 h 340"/>
                <a:gd name="T78" fmla="*/ 30 w 240"/>
                <a:gd name="T79" fmla="*/ 102 h 340"/>
                <a:gd name="T80" fmla="*/ 16 w 240"/>
                <a:gd name="T81" fmla="*/ 134 h 340"/>
                <a:gd name="T82" fmla="*/ 42 w 240"/>
                <a:gd name="T83" fmla="*/ 167 h 340"/>
                <a:gd name="T84" fmla="*/ 37 w 240"/>
                <a:gd name="T85" fmla="*/ 175 h 340"/>
                <a:gd name="T86" fmla="*/ 23 w 240"/>
                <a:gd name="T87" fmla="*/ 171 h 340"/>
                <a:gd name="T88" fmla="*/ 36 w 240"/>
                <a:gd name="T89" fmla="*/ 193 h 340"/>
                <a:gd name="T90" fmla="*/ 36 w 240"/>
                <a:gd name="T91" fmla="*/ 206 h 340"/>
                <a:gd name="T92" fmla="*/ 26 w 240"/>
                <a:gd name="T93" fmla="*/ 211 h 340"/>
                <a:gd name="T94" fmla="*/ 47 w 240"/>
                <a:gd name="T95" fmla="*/ 227 h 340"/>
                <a:gd name="T96" fmla="*/ 68 w 240"/>
                <a:gd name="T97" fmla="*/ 246 h 340"/>
                <a:gd name="T98" fmla="*/ 93 w 240"/>
                <a:gd name="T99" fmla="*/ 253 h 340"/>
                <a:gd name="T100" fmla="*/ 83 w 240"/>
                <a:gd name="T101" fmla="*/ 272 h 340"/>
                <a:gd name="T102" fmla="*/ 69 w 240"/>
                <a:gd name="T103" fmla="*/ 282 h 340"/>
                <a:gd name="T104" fmla="*/ 93 w 240"/>
                <a:gd name="T105" fmla="*/ 307 h 340"/>
                <a:gd name="T106" fmla="*/ 102 w 240"/>
                <a:gd name="T107" fmla="*/ 340 h 340"/>
                <a:gd name="T108" fmla="*/ 111 w 240"/>
                <a:gd name="T109" fmla="*/ 333 h 340"/>
                <a:gd name="T110" fmla="*/ 112 w 240"/>
                <a:gd name="T111" fmla="*/ 322 h 340"/>
                <a:gd name="T112" fmla="*/ 156 w 240"/>
                <a:gd name="T113" fmla="*/ 307 h 340"/>
                <a:gd name="T114" fmla="*/ 204 w 240"/>
                <a:gd name="T115" fmla="*/ 302 h 340"/>
                <a:gd name="T116" fmla="*/ 214 w 240"/>
                <a:gd name="T117" fmla="*/ 286 h 340"/>
                <a:gd name="T118" fmla="*/ 208 w 240"/>
                <a:gd name="T119" fmla="*/ 261 h 340"/>
                <a:gd name="T120" fmla="*/ 225 w 240"/>
                <a:gd name="T121" fmla="*/ 256 h 340"/>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240" h="340">
                  <a:moveTo>
                    <a:pt x="225" y="217"/>
                  </a:moveTo>
                  <a:lnTo>
                    <a:pt x="225" y="217"/>
                  </a:lnTo>
                  <a:lnTo>
                    <a:pt x="222" y="216"/>
                  </a:lnTo>
                  <a:lnTo>
                    <a:pt x="221" y="216"/>
                  </a:lnTo>
                  <a:lnTo>
                    <a:pt x="220" y="216"/>
                  </a:lnTo>
                  <a:lnTo>
                    <a:pt x="215" y="213"/>
                  </a:lnTo>
                  <a:lnTo>
                    <a:pt x="212" y="211"/>
                  </a:lnTo>
                  <a:lnTo>
                    <a:pt x="212" y="210"/>
                  </a:lnTo>
                  <a:lnTo>
                    <a:pt x="204" y="193"/>
                  </a:lnTo>
                  <a:lnTo>
                    <a:pt x="201" y="184"/>
                  </a:lnTo>
                  <a:lnTo>
                    <a:pt x="204" y="170"/>
                  </a:lnTo>
                  <a:lnTo>
                    <a:pt x="204" y="168"/>
                  </a:lnTo>
                  <a:lnTo>
                    <a:pt x="210" y="165"/>
                  </a:lnTo>
                  <a:lnTo>
                    <a:pt x="211" y="164"/>
                  </a:lnTo>
                  <a:lnTo>
                    <a:pt x="214" y="160"/>
                  </a:lnTo>
                  <a:lnTo>
                    <a:pt x="214" y="155"/>
                  </a:lnTo>
                  <a:lnTo>
                    <a:pt x="217" y="152"/>
                  </a:lnTo>
                  <a:lnTo>
                    <a:pt x="218" y="151"/>
                  </a:lnTo>
                  <a:lnTo>
                    <a:pt x="218" y="148"/>
                  </a:lnTo>
                  <a:lnTo>
                    <a:pt x="218" y="147"/>
                  </a:lnTo>
                  <a:lnTo>
                    <a:pt x="217" y="147"/>
                  </a:lnTo>
                  <a:lnTo>
                    <a:pt x="214" y="145"/>
                  </a:lnTo>
                  <a:lnTo>
                    <a:pt x="212" y="145"/>
                  </a:lnTo>
                  <a:lnTo>
                    <a:pt x="211" y="145"/>
                  </a:lnTo>
                  <a:lnTo>
                    <a:pt x="210" y="144"/>
                  </a:lnTo>
                  <a:lnTo>
                    <a:pt x="210" y="142"/>
                  </a:lnTo>
                  <a:lnTo>
                    <a:pt x="208" y="140"/>
                  </a:lnTo>
                  <a:lnTo>
                    <a:pt x="205" y="134"/>
                  </a:lnTo>
                  <a:lnTo>
                    <a:pt x="204" y="132"/>
                  </a:lnTo>
                  <a:lnTo>
                    <a:pt x="211" y="127"/>
                  </a:lnTo>
                  <a:lnTo>
                    <a:pt x="212" y="127"/>
                  </a:lnTo>
                  <a:lnTo>
                    <a:pt x="212" y="125"/>
                  </a:lnTo>
                  <a:lnTo>
                    <a:pt x="214" y="127"/>
                  </a:lnTo>
                  <a:lnTo>
                    <a:pt x="215" y="127"/>
                  </a:lnTo>
                  <a:lnTo>
                    <a:pt x="217" y="128"/>
                  </a:lnTo>
                  <a:lnTo>
                    <a:pt x="218" y="128"/>
                  </a:lnTo>
                  <a:lnTo>
                    <a:pt x="220" y="127"/>
                  </a:lnTo>
                  <a:lnTo>
                    <a:pt x="221" y="127"/>
                  </a:lnTo>
                  <a:lnTo>
                    <a:pt x="221" y="125"/>
                  </a:lnTo>
                  <a:lnTo>
                    <a:pt x="222" y="125"/>
                  </a:lnTo>
                  <a:lnTo>
                    <a:pt x="221" y="124"/>
                  </a:lnTo>
                  <a:lnTo>
                    <a:pt x="220" y="121"/>
                  </a:lnTo>
                  <a:lnTo>
                    <a:pt x="218" y="121"/>
                  </a:lnTo>
                  <a:lnTo>
                    <a:pt x="217" y="121"/>
                  </a:lnTo>
                  <a:lnTo>
                    <a:pt x="215" y="121"/>
                  </a:lnTo>
                  <a:lnTo>
                    <a:pt x="214" y="121"/>
                  </a:lnTo>
                  <a:lnTo>
                    <a:pt x="212" y="121"/>
                  </a:lnTo>
                  <a:lnTo>
                    <a:pt x="212" y="119"/>
                  </a:lnTo>
                  <a:lnTo>
                    <a:pt x="211" y="119"/>
                  </a:lnTo>
                  <a:lnTo>
                    <a:pt x="210" y="118"/>
                  </a:lnTo>
                  <a:lnTo>
                    <a:pt x="208" y="117"/>
                  </a:lnTo>
                  <a:lnTo>
                    <a:pt x="207" y="115"/>
                  </a:lnTo>
                  <a:lnTo>
                    <a:pt x="207" y="114"/>
                  </a:lnTo>
                  <a:lnTo>
                    <a:pt x="205" y="114"/>
                  </a:lnTo>
                  <a:lnTo>
                    <a:pt x="204" y="114"/>
                  </a:lnTo>
                  <a:lnTo>
                    <a:pt x="202" y="114"/>
                  </a:lnTo>
                  <a:lnTo>
                    <a:pt x="197" y="117"/>
                  </a:lnTo>
                  <a:lnTo>
                    <a:pt x="195" y="118"/>
                  </a:lnTo>
                  <a:lnTo>
                    <a:pt x="195" y="121"/>
                  </a:lnTo>
                  <a:lnTo>
                    <a:pt x="194" y="122"/>
                  </a:lnTo>
                  <a:lnTo>
                    <a:pt x="194" y="124"/>
                  </a:lnTo>
                  <a:lnTo>
                    <a:pt x="189" y="131"/>
                  </a:lnTo>
                  <a:lnTo>
                    <a:pt x="189" y="132"/>
                  </a:lnTo>
                  <a:lnTo>
                    <a:pt x="188" y="132"/>
                  </a:lnTo>
                  <a:lnTo>
                    <a:pt x="187" y="132"/>
                  </a:lnTo>
                  <a:lnTo>
                    <a:pt x="185" y="132"/>
                  </a:lnTo>
                  <a:lnTo>
                    <a:pt x="184" y="131"/>
                  </a:lnTo>
                  <a:lnTo>
                    <a:pt x="181" y="127"/>
                  </a:lnTo>
                  <a:lnTo>
                    <a:pt x="181" y="125"/>
                  </a:lnTo>
                  <a:lnTo>
                    <a:pt x="181" y="124"/>
                  </a:lnTo>
                  <a:lnTo>
                    <a:pt x="179" y="122"/>
                  </a:lnTo>
                  <a:lnTo>
                    <a:pt x="178" y="121"/>
                  </a:lnTo>
                  <a:lnTo>
                    <a:pt x="174" y="119"/>
                  </a:lnTo>
                  <a:lnTo>
                    <a:pt x="171" y="119"/>
                  </a:lnTo>
                  <a:lnTo>
                    <a:pt x="165" y="118"/>
                  </a:lnTo>
                  <a:lnTo>
                    <a:pt x="164" y="118"/>
                  </a:lnTo>
                  <a:lnTo>
                    <a:pt x="164" y="119"/>
                  </a:lnTo>
                  <a:lnTo>
                    <a:pt x="162" y="119"/>
                  </a:lnTo>
                  <a:lnTo>
                    <a:pt x="159" y="119"/>
                  </a:lnTo>
                  <a:lnTo>
                    <a:pt x="158" y="119"/>
                  </a:lnTo>
                  <a:lnTo>
                    <a:pt x="156" y="118"/>
                  </a:lnTo>
                  <a:lnTo>
                    <a:pt x="156" y="117"/>
                  </a:lnTo>
                  <a:lnTo>
                    <a:pt x="156" y="115"/>
                  </a:lnTo>
                  <a:lnTo>
                    <a:pt x="156" y="114"/>
                  </a:lnTo>
                  <a:lnTo>
                    <a:pt x="156" y="112"/>
                  </a:lnTo>
                  <a:lnTo>
                    <a:pt x="155" y="111"/>
                  </a:lnTo>
                  <a:lnTo>
                    <a:pt x="154" y="109"/>
                  </a:lnTo>
                  <a:lnTo>
                    <a:pt x="152" y="109"/>
                  </a:lnTo>
                  <a:lnTo>
                    <a:pt x="149" y="109"/>
                  </a:lnTo>
                  <a:lnTo>
                    <a:pt x="148" y="109"/>
                  </a:lnTo>
                  <a:lnTo>
                    <a:pt x="145" y="109"/>
                  </a:lnTo>
                  <a:lnTo>
                    <a:pt x="144" y="109"/>
                  </a:lnTo>
                  <a:lnTo>
                    <a:pt x="142" y="107"/>
                  </a:lnTo>
                  <a:lnTo>
                    <a:pt x="142" y="105"/>
                  </a:lnTo>
                  <a:lnTo>
                    <a:pt x="142" y="104"/>
                  </a:lnTo>
                  <a:lnTo>
                    <a:pt x="142" y="102"/>
                  </a:lnTo>
                  <a:lnTo>
                    <a:pt x="144" y="102"/>
                  </a:lnTo>
                  <a:lnTo>
                    <a:pt x="145" y="102"/>
                  </a:lnTo>
                  <a:lnTo>
                    <a:pt x="146" y="102"/>
                  </a:lnTo>
                  <a:lnTo>
                    <a:pt x="148" y="102"/>
                  </a:lnTo>
                  <a:lnTo>
                    <a:pt x="149" y="102"/>
                  </a:lnTo>
                  <a:lnTo>
                    <a:pt x="152" y="101"/>
                  </a:lnTo>
                  <a:lnTo>
                    <a:pt x="152" y="99"/>
                  </a:lnTo>
                  <a:lnTo>
                    <a:pt x="152" y="98"/>
                  </a:lnTo>
                  <a:lnTo>
                    <a:pt x="152" y="97"/>
                  </a:lnTo>
                  <a:lnTo>
                    <a:pt x="145" y="94"/>
                  </a:lnTo>
                  <a:lnTo>
                    <a:pt x="144" y="92"/>
                  </a:lnTo>
                  <a:lnTo>
                    <a:pt x="144" y="94"/>
                  </a:lnTo>
                  <a:lnTo>
                    <a:pt x="142" y="92"/>
                  </a:lnTo>
                  <a:lnTo>
                    <a:pt x="142" y="91"/>
                  </a:lnTo>
                  <a:lnTo>
                    <a:pt x="146" y="88"/>
                  </a:lnTo>
                  <a:lnTo>
                    <a:pt x="151" y="82"/>
                  </a:lnTo>
                  <a:lnTo>
                    <a:pt x="151" y="81"/>
                  </a:lnTo>
                  <a:lnTo>
                    <a:pt x="148" y="78"/>
                  </a:lnTo>
                  <a:lnTo>
                    <a:pt x="145" y="76"/>
                  </a:lnTo>
                  <a:lnTo>
                    <a:pt x="144" y="76"/>
                  </a:lnTo>
                  <a:lnTo>
                    <a:pt x="142" y="76"/>
                  </a:lnTo>
                  <a:lnTo>
                    <a:pt x="136" y="75"/>
                  </a:lnTo>
                  <a:lnTo>
                    <a:pt x="123" y="68"/>
                  </a:lnTo>
                  <a:lnTo>
                    <a:pt x="121" y="65"/>
                  </a:lnTo>
                  <a:lnTo>
                    <a:pt x="111" y="55"/>
                  </a:lnTo>
                  <a:lnTo>
                    <a:pt x="109" y="53"/>
                  </a:lnTo>
                  <a:lnTo>
                    <a:pt x="108" y="45"/>
                  </a:lnTo>
                  <a:lnTo>
                    <a:pt x="109" y="43"/>
                  </a:lnTo>
                  <a:lnTo>
                    <a:pt x="109" y="42"/>
                  </a:lnTo>
                  <a:lnTo>
                    <a:pt x="111" y="42"/>
                  </a:lnTo>
                  <a:lnTo>
                    <a:pt x="111" y="35"/>
                  </a:lnTo>
                  <a:lnTo>
                    <a:pt x="111" y="33"/>
                  </a:lnTo>
                  <a:lnTo>
                    <a:pt x="109" y="32"/>
                  </a:lnTo>
                  <a:lnTo>
                    <a:pt x="108" y="32"/>
                  </a:lnTo>
                  <a:lnTo>
                    <a:pt x="108" y="33"/>
                  </a:lnTo>
                  <a:lnTo>
                    <a:pt x="106" y="35"/>
                  </a:lnTo>
                  <a:lnTo>
                    <a:pt x="105" y="35"/>
                  </a:lnTo>
                  <a:lnTo>
                    <a:pt x="105" y="33"/>
                  </a:lnTo>
                  <a:lnTo>
                    <a:pt x="102" y="31"/>
                  </a:lnTo>
                  <a:lnTo>
                    <a:pt x="102" y="29"/>
                  </a:lnTo>
                  <a:lnTo>
                    <a:pt x="102" y="28"/>
                  </a:lnTo>
                  <a:lnTo>
                    <a:pt x="98" y="23"/>
                  </a:lnTo>
                  <a:lnTo>
                    <a:pt x="98" y="22"/>
                  </a:lnTo>
                  <a:lnTo>
                    <a:pt x="96" y="22"/>
                  </a:lnTo>
                  <a:lnTo>
                    <a:pt x="96" y="20"/>
                  </a:lnTo>
                  <a:lnTo>
                    <a:pt x="95" y="20"/>
                  </a:lnTo>
                  <a:lnTo>
                    <a:pt x="93" y="20"/>
                  </a:lnTo>
                  <a:lnTo>
                    <a:pt x="88" y="18"/>
                  </a:lnTo>
                  <a:lnTo>
                    <a:pt x="86" y="16"/>
                  </a:lnTo>
                  <a:lnTo>
                    <a:pt x="85" y="15"/>
                  </a:lnTo>
                  <a:lnTo>
                    <a:pt x="85" y="13"/>
                  </a:lnTo>
                  <a:lnTo>
                    <a:pt x="85" y="12"/>
                  </a:lnTo>
                  <a:lnTo>
                    <a:pt x="83" y="10"/>
                  </a:lnTo>
                  <a:lnTo>
                    <a:pt x="82" y="8"/>
                  </a:lnTo>
                  <a:lnTo>
                    <a:pt x="80" y="5"/>
                  </a:lnTo>
                  <a:lnTo>
                    <a:pt x="79" y="5"/>
                  </a:lnTo>
                  <a:lnTo>
                    <a:pt x="78" y="3"/>
                  </a:lnTo>
                  <a:lnTo>
                    <a:pt x="76" y="3"/>
                  </a:lnTo>
                  <a:lnTo>
                    <a:pt x="72" y="2"/>
                  </a:lnTo>
                  <a:lnTo>
                    <a:pt x="63" y="0"/>
                  </a:lnTo>
                  <a:lnTo>
                    <a:pt x="58" y="2"/>
                  </a:lnTo>
                  <a:lnTo>
                    <a:pt x="47" y="0"/>
                  </a:lnTo>
                  <a:lnTo>
                    <a:pt x="42" y="0"/>
                  </a:lnTo>
                  <a:lnTo>
                    <a:pt x="39" y="3"/>
                  </a:lnTo>
                  <a:lnTo>
                    <a:pt x="39" y="5"/>
                  </a:lnTo>
                  <a:lnTo>
                    <a:pt x="39" y="6"/>
                  </a:lnTo>
                  <a:lnTo>
                    <a:pt x="36" y="9"/>
                  </a:lnTo>
                  <a:lnTo>
                    <a:pt x="33" y="10"/>
                  </a:lnTo>
                  <a:lnTo>
                    <a:pt x="32" y="12"/>
                  </a:lnTo>
                  <a:lnTo>
                    <a:pt x="25" y="15"/>
                  </a:lnTo>
                  <a:lnTo>
                    <a:pt x="19" y="16"/>
                  </a:lnTo>
                  <a:lnTo>
                    <a:pt x="19" y="15"/>
                  </a:lnTo>
                  <a:lnTo>
                    <a:pt x="19" y="13"/>
                  </a:lnTo>
                  <a:lnTo>
                    <a:pt x="17" y="12"/>
                  </a:lnTo>
                  <a:lnTo>
                    <a:pt x="16" y="12"/>
                  </a:lnTo>
                  <a:lnTo>
                    <a:pt x="14" y="13"/>
                  </a:lnTo>
                  <a:lnTo>
                    <a:pt x="13" y="16"/>
                  </a:lnTo>
                  <a:lnTo>
                    <a:pt x="3" y="20"/>
                  </a:lnTo>
                  <a:lnTo>
                    <a:pt x="2" y="20"/>
                  </a:lnTo>
                  <a:lnTo>
                    <a:pt x="0" y="20"/>
                  </a:lnTo>
                  <a:lnTo>
                    <a:pt x="3" y="25"/>
                  </a:lnTo>
                  <a:lnTo>
                    <a:pt x="2" y="29"/>
                  </a:lnTo>
                  <a:lnTo>
                    <a:pt x="4" y="33"/>
                  </a:lnTo>
                  <a:lnTo>
                    <a:pt x="9" y="39"/>
                  </a:lnTo>
                  <a:lnTo>
                    <a:pt x="9" y="41"/>
                  </a:lnTo>
                  <a:lnTo>
                    <a:pt x="7" y="43"/>
                  </a:lnTo>
                  <a:lnTo>
                    <a:pt x="6" y="43"/>
                  </a:lnTo>
                  <a:lnTo>
                    <a:pt x="6" y="45"/>
                  </a:lnTo>
                  <a:lnTo>
                    <a:pt x="4" y="48"/>
                  </a:lnTo>
                  <a:lnTo>
                    <a:pt x="6" y="49"/>
                  </a:lnTo>
                  <a:lnTo>
                    <a:pt x="6" y="51"/>
                  </a:lnTo>
                  <a:lnTo>
                    <a:pt x="7" y="51"/>
                  </a:lnTo>
                  <a:lnTo>
                    <a:pt x="9" y="51"/>
                  </a:lnTo>
                  <a:lnTo>
                    <a:pt x="10" y="49"/>
                  </a:lnTo>
                  <a:lnTo>
                    <a:pt x="12" y="49"/>
                  </a:lnTo>
                  <a:lnTo>
                    <a:pt x="14" y="52"/>
                  </a:lnTo>
                  <a:lnTo>
                    <a:pt x="16" y="52"/>
                  </a:lnTo>
                  <a:lnTo>
                    <a:pt x="16" y="53"/>
                  </a:lnTo>
                  <a:lnTo>
                    <a:pt x="14" y="55"/>
                  </a:lnTo>
                  <a:lnTo>
                    <a:pt x="13" y="55"/>
                  </a:lnTo>
                  <a:lnTo>
                    <a:pt x="12" y="53"/>
                  </a:lnTo>
                  <a:lnTo>
                    <a:pt x="10" y="53"/>
                  </a:lnTo>
                  <a:lnTo>
                    <a:pt x="10" y="55"/>
                  </a:lnTo>
                  <a:lnTo>
                    <a:pt x="9" y="62"/>
                  </a:lnTo>
                  <a:lnTo>
                    <a:pt x="9" y="64"/>
                  </a:lnTo>
                  <a:lnTo>
                    <a:pt x="16" y="69"/>
                  </a:lnTo>
                  <a:lnTo>
                    <a:pt x="23" y="72"/>
                  </a:lnTo>
                  <a:lnTo>
                    <a:pt x="23" y="74"/>
                  </a:lnTo>
                  <a:lnTo>
                    <a:pt x="27" y="75"/>
                  </a:lnTo>
                  <a:lnTo>
                    <a:pt x="29" y="75"/>
                  </a:lnTo>
                  <a:lnTo>
                    <a:pt x="33" y="75"/>
                  </a:lnTo>
                  <a:lnTo>
                    <a:pt x="33" y="76"/>
                  </a:lnTo>
                  <a:lnTo>
                    <a:pt x="33" y="78"/>
                  </a:lnTo>
                  <a:lnTo>
                    <a:pt x="33" y="79"/>
                  </a:lnTo>
                  <a:lnTo>
                    <a:pt x="32" y="79"/>
                  </a:lnTo>
                  <a:lnTo>
                    <a:pt x="30" y="79"/>
                  </a:lnTo>
                  <a:lnTo>
                    <a:pt x="29" y="79"/>
                  </a:lnTo>
                  <a:lnTo>
                    <a:pt x="27" y="79"/>
                  </a:lnTo>
                  <a:lnTo>
                    <a:pt x="23" y="78"/>
                  </a:lnTo>
                  <a:lnTo>
                    <a:pt x="22" y="76"/>
                  </a:lnTo>
                  <a:lnTo>
                    <a:pt x="20" y="76"/>
                  </a:lnTo>
                  <a:lnTo>
                    <a:pt x="19" y="76"/>
                  </a:lnTo>
                  <a:lnTo>
                    <a:pt x="16" y="84"/>
                  </a:lnTo>
                  <a:lnTo>
                    <a:pt x="16" y="85"/>
                  </a:lnTo>
                  <a:lnTo>
                    <a:pt x="16" y="86"/>
                  </a:lnTo>
                  <a:lnTo>
                    <a:pt x="16" y="89"/>
                  </a:lnTo>
                  <a:lnTo>
                    <a:pt x="16" y="91"/>
                  </a:lnTo>
                  <a:lnTo>
                    <a:pt x="13" y="97"/>
                  </a:lnTo>
                  <a:lnTo>
                    <a:pt x="12" y="98"/>
                  </a:lnTo>
                  <a:lnTo>
                    <a:pt x="12" y="104"/>
                  </a:lnTo>
                  <a:lnTo>
                    <a:pt x="13" y="104"/>
                  </a:lnTo>
                  <a:lnTo>
                    <a:pt x="16" y="102"/>
                  </a:lnTo>
                  <a:lnTo>
                    <a:pt x="16" y="101"/>
                  </a:lnTo>
                  <a:lnTo>
                    <a:pt x="19" y="99"/>
                  </a:lnTo>
                  <a:lnTo>
                    <a:pt x="20" y="99"/>
                  </a:lnTo>
                  <a:lnTo>
                    <a:pt x="26" y="101"/>
                  </a:lnTo>
                  <a:lnTo>
                    <a:pt x="27" y="101"/>
                  </a:lnTo>
                  <a:lnTo>
                    <a:pt x="29" y="101"/>
                  </a:lnTo>
                  <a:lnTo>
                    <a:pt x="30" y="102"/>
                  </a:lnTo>
                  <a:lnTo>
                    <a:pt x="32" y="104"/>
                  </a:lnTo>
                  <a:lnTo>
                    <a:pt x="29" y="112"/>
                  </a:lnTo>
                  <a:lnTo>
                    <a:pt x="27" y="114"/>
                  </a:lnTo>
                  <a:lnTo>
                    <a:pt x="27" y="115"/>
                  </a:lnTo>
                  <a:lnTo>
                    <a:pt x="27" y="117"/>
                  </a:lnTo>
                  <a:lnTo>
                    <a:pt x="26" y="117"/>
                  </a:lnTo>
                  <a:lnTo>
                    <a:pt x="22" y="125"/>
                  </a:lnTo>
                  <a:lnTo>
                    <a:pt x="16" y="134"/>
                  </a:lnTo>
                  <a:lnTo>
                    <a:pt x="16" y="147"/>
                  </a:lnTo>
                  <a:lnTo>
                    <a:pt x="17" y="148"/>
                  </a:lnTo>
                  <a:lnTo>
                    <a:pt x="19" y="150"/>
                  </a:lnTo>
                  <a:lnTo>
                    <a:pt x="22" y="151"/>
                  </a:lnTo>
                  <a:lnTo>
                    <a:pt x="29" y="157"/>
                  </a:lnTo>
                  <a:lnTo>
                    <a:pt x="37" y="165"/>
                  </a:lnTo>
                  <a:lnTo>
                    <a:pt x="42" y="167"/>
                  </a:lnTo>
                  <a:lnTo>
                    <a:pt x="45" y="167"/>
                  </a:lnTo>
                  <a:lnTo>
                    <a:pt x="45" y="168"/>
                  </a:lnTo>
                  <a:lnTo>
                    <a:pt x="45" y="170"/>
                  </a:lnTo>
                  <a:lnTo>
                    <a:pt x="43" y="171"/>
                  </a:lnTo>
                  <a:lnTo>
                    <a:pt x="39" y="174"/>
                  </a:lnTo>
                  <a:lnTo>
                    <a:pt x="39" y="175"/>
                  </a:lnTo>
                  <a:lnTo>
                    <a:pt x="37" y="175"/>
                  </a:lnTo>
                  <a:lnTo>
                    <a:pt x="36" y="175"/>
                  </a:lnTo>
                  <a:lnTo>
                    <a:pt x="30" y="174"/>
                  </a:lnTo>
                  <a:lnTo>
                    <a:pt x="29" y="174"/>
                  </a:lnTo>
                  <a:lnTo>
                    <a:pt x="27" y="173"/>
                  </a:lnTo>
                  <a:lnTo>
                    <a:pt x="26" y="173"/>
                  </a:lnTo>
                  <a:lnTo>
                    <a:pt x="26" y="171"/>
                  </a:lnTo>
                  <a:lnTo>
                    <a:pt x="23" y="171"/>
                  </a:lnTo>
                  <a:lnTo>
                    <a:pt x="23" y="174"/>
                  </a:lnTo>
                  <a:lnTo>
                    <a:pt x="23" y="175"/>
                  </a:lnTo>
                  <a:lnTo>
                    <a:pt x="25" y="177"/>
                  </a:lnTo>
                  <a:lnTo>
                    <a:pt x="36" y="190"/>
                  </a:lnTo>
                  <a:lnTo>
                    <a:pt x="36" y="191"/>
                  </a:lnTo>
                  <a:lnTo>
                    <a:pt x="36" y="193"/>
                  </a:lnTo>
                  <a:lnTo>
                    <a:pt x="37" y="194"/>
                  </a:lnTo>
                  <a:lnTo>
                    <a:pt x="37" y="196"/>
                  </a:lnTo>
                  <a:lnTo>
                    <a:pt x="37" y="197"/>
                  </a:lnTo>
                  <a:lnTo>
                    <a:pt x="37" y="198"/>
                  </a:lnTo>
                  <a:lnTo>
                    <a:pt x="36" y="204"/>
                  </a:lnTo>
                  <a:lnTo>
                    <a:pt x="36" y="206"/>
                  </a:lnTo>
                  <a:lnTo>
                    <a:pt x="33" y="206"/>
                  </a:lnTo>
                  <a:lnTo>
                    <a:pt x="33" y="204"/>
                  </a:lnTo>
                  <a:lnTo>
                    <a:pt x="32" y="204"/>
                  </a:lnTo>
                  <a:lnTo>
                    <a:pt x="26" y="207"/>
                  </a:lnTo>
                  <a:lnTo>
                    <a:pt x="25" y="207"/>
                  </a:lnTo>
                  <a:lnTo>
                    <a:pt x="26" y="211"/>
                  </a:lnTo>
                  <a:lnTo>
                    <a:pt x="29" y="214"/>
                  </a:lnTo>
                  <a:lnTo>
                    <a:pt x="32" y="217"/>
                  </a:lnTo>
                  <a:lnTo>
                    <a:pt x="36" y="218"/>
                  </a:lnTo>
                  <a:lnTo>
                    <a:pt x="40" y="218"/>
                  </a:lnTo>
                  <a:lnTo>
                    <a:pt x="42" y="220"/>
                  </a:lnTo>
                  <a:lnTo>
                    <a:pt x="45" y="224"/>
                  </a:lnTo>
                  <a:lnTo>
                    <a:pt x="47" y="227"/>
                  </a:lnTo>
                  <a:lnTo>
                    <a:pt x="50" y="228"/>
                  </a:lnTo>
                  <a:lnTo>
                    <a:pt x="53" y="230"/>
                  </a:lnTo>
                  <a:lnTo>
                    <a:pt x="58" y="230"/>
                  </a:lnTo>
                  <a:lnTo>
                    <a:pt x="59" y="233"/>
                  </a:lnTo>
                  <a:lnTo>
                    <a:pt x="62" y="239"/>
                  </a:lnTo>
                  <a:lnTo>
                    <a:pt x="65" y="244"/>
                  </a:lnTo>
                  <a:lnTo>
                    <a:pt x="68" y="246"/>
                  </a:lnTo>
                  <a:lnTo>
                    <a:pt x="70" y="247"/>
                  </a:lnTo>
                  <a:lnTo>
                    <a:pt x="75" y="246"/>
                  </a:lnTo>
                  <a:lnTo>
                    <a:pt x="79" y="246"/>
                  </a:lnTo>
                  <a:lnTo>
                    <a:pt x="85" y="247"/>
                  </a:lnTo>
                  <a:lnTo>
                    <a:pt x="89" y="251"/>
                  </a:lnTo>
                  <a:lnTo>
                    <a:pt x="93" y="253"/>
                  </a:lnTo>
                  <a:lnTo>
                    <a:pt x="95" y="254"/>
                  </a:lnTo>
                  <a:lnTo>
                    <a:pt x="95" y="257"/>
                  </a:lnTo>
                  <a:lnTo>
                    <a:pt x="93" y="261"/>
                  </a:lnTo>
                  <a:lnTo>
                    <a:pt x="89" y="266"/>
                  </a:lnTo>
                  <a:lnTo>
                    <a:pt x="88" y="270"/>
                  </a:lnTo>
                  <a:lnTo>
                    <a:pt x="86" y="272"/>
                  </a:lnTo>
                  <a:lnTo>
                    <a:pt x="83" y="272"/>
                  </a:lnTo>
                  <a:lnTo>
                    <a:pt x="78" y="270"/>
                  </a:lnTo>
                  <a:lnTo>
                    <a:pt x="75" y="270"/>
                  </a:lnTo>
                  <a:lnTo>
                    <a:pt x="73" y="270"/>
                  </a:lnTo>
                  <a:lnTo>
                    <a:pt x="72" y="272"/>
                  </a:lnTo>
                  <a:lnTo>
                    <a:pt x="70" y="276"/>
                  </a:lnTo>
                  <a:lnTo>
                    <a:pt x="69" y="279"/>
                  </a:lnTo>
                  <a:lnTo>
                    <a:pt x="69" y="282"/>
                  </a:lnTo>
                  <a:lnTo>
                    <a:pt x="70" y="284"/>
                  </a:lnTo>
                  <a:lnTo>
                    <a:pt x="75" y="289"/>
                  </a:lnTo>
                  <a:lnTo>
                    <a:pt x="79" y="294"/>
                  </a:lnTo>
                  <a:lnTo>
                    <a:pt x="86" y="303"/>
                  </a:lnTo>
                  <a:lnTo>
                    <a:pt x="92" y="307"/>
                  </a:lnTo>
                  <a:lnTo>
                    <a:pt x="93" y="307"/>
                  </a:lnTo>
                  <a:lnTo>
                    <a:pt x="96" y="310"/>
                  </a:lnTo>
                  <a:lnTo>
                    <a:pt x="96" y="312"/>
                  </a:lnTo>
                  <a:lnTo>
                    <a:pt x="99" y="319"/>
                  </a:lnTo>
                  <a:lnTo>
                    <a:pt x="102" y="332"/>
                  </a:lnTo>
                  <a:lnTo>
                    <a:pt x="102" y="333"/>
                  </a:lnTo>
                  <a:lnTo>
                    <a:pt x="101" y="339"/>
                  </a:lnTo>
                  <a:lnTo>
                    <a:pt x="102" y="340"/>
                  </a:lnTo>
                  <a:lnTo>
                    <a:pt x="106" y="340"/>
                  </a:lnTo>
                  <a:lnTo>
                    <a:pt x="108" y="340"/>
                  </a:lnTo>
                  <a:lnTo>
                    <a:pt x="109" y="339"/>
                  </a:lnTo>
                  <a:lnTo>
                    <a:pt x="111" y="338"/>
                  </a:lnTo>
                  <a:lnTo>
                    <a:pt x="111" y="336"/>
                  </a:lnTo>
                  <a:lnTo>
                    <a:pt x="112" y="333"/>
                  </a:lnTo>
                  <a:lnTo>
                    <a:pt x="111" y="333"/>
                  </a:lnTo>
                  <a:lnTo>
                    <a:pt x="111" y="332"/>
                  </a:lnTo>
                  <a:lnTo>
                    <a:pt x="111" y="330"/>
                  </a:lnTo>
                  <a:lnTo>
                    <a:pt x="111" y="327"/>
                  </a:lnTo>
                  <a:lnTo>
                    <a:pt x="111" y="325"/>
                  </a:lnTo>
                  <a:lnTo>
                    <a:pt x="112" y="325"/>
                  </a:lnTo>
                  <a:lnTo>
                    <a:pt x="112" y="323"/>
                  </a:lnTo>
                  <a:lnTo>
                    <a:pt x="112" y="322"/>
                  </a:lnTo>
                  <a:lnTo>
                    <a:pt x="131" y="313"/>
                  </a:lnTo>
                  <a:lnTo>
                    <a:pt x="132" y="313"/>
                  </a:lnTo>
                  <a:lnTo>
                    <a:pt x="135" y="315"/>
                  </a:lnTo>
                  <a:lnTo>
                    <a:pt x="145" y="313"/>
                  </a:lnTo>
                  <a:lnTo>
                    <a:pt x="151" y="309"/>
                  </a:lnTo>
                  <a:lnTo>
                    <a:pt x="152" y="307"/>
                  </a:lnTo>
                  <a:lnTo>
                    <a:pt x="155" y="307"/>
                  </a:lnTo>
                  <a:lnTo>
                    <a:pt x="156" y="307"/>
                  </a:lnTo>
                  <a:lnTo>
                    <a:pt x="161" y="307"/>
                  </a:lnTo>
                  <a:lnTo>
                    <a:pt x="175" y="302"/>
                  </a:lnTo>
                  <a:lnTo>
                    <a:pt x="177" y="302"/>
                  </a:lnTo>
                  <a:lnTo>
                    <a:pt x="182" y="302"/>
                  </a:lnTo>
                  <a:lnTo>
                    <a:pt x="195" y="300"/>
                  </a:lnTo>
                  <a:lnTo>
                    <a:pt x="202" y="299"/>
                  </a:lnTo>
                  <a:lnTo>
                    <a:pt x="204" y="302"/>
                  </a:lnTo>
                  <a:lnTo>
                    <a:pt x="207" y="300"/>
                  </a:lnTo>
                  <a:lnTo>
                    <a:pt x="214" y="294"/>
                  </a:lnTo>
                  <a:lnTo>
                    <a:pt x="214" y="293"/>
                  </a:lnTo>
                  <a:lnTo>
                    <a:pt x="214" y="292"/>
                  </a:lnTo>
                  <a:lnTo>
                    <a:pt x="215" y="289"/>
                  </a:lnTo>
                  <a:lnTo>
                    <a:pt x="215" y="286"/>
                  </a:lnTo>
                  <a:lnTo>
                    <a:pt x="214" y="286"/>
                  </a:lnTo>
                  <a:lnTo>
                    <a:pt x="214" y="284"/>
                  </a:lnTo>
                  <a:lnTo>
                    <a:pt x="211" y="283"/>
                  </a:lnTo>
                  <a:lnTo>
                    <a:pt x="210" y="282"/>
                  </a:lnTo>
                  <a:lnTo>
                    <a:pt x="208" y="279"/>
                  </a:lnTo>
                  <a:lnTo>
                    <a:pt x="208" y="263"/>
                  </a:lnTo>
                  <a:lnTo>
                    <a:pt x="208" y="261"/>
                  </a:lnTo>
                  <a:lnTo>
                    <a:pt x="214" y="257"/>
                  </a:lnTo>
                  <a:lnTo>
                    <a:pt x="215" y="256"/>
                  </a:lnTo>
                  <a:lnTo>
                    <a:pt x="217" y="256"/>
                  </a:lnTo>
                  <a:lnTo>
                    <a:pt x="218" y="256"/>
                  </a:lnTo>
                  <a:lnTo>
                    <a:pt x="220" y="257"/>
                  </a:lnTo>
                  <a:lnTo>
                    <a:pt x="222" y="256"/>
                  </a:lnTo>
                  <a:lnTo>
                    <a:pt x="225" y="256"/>
                  </a:lnTo>
                  <a:lnTo>
                    <a:pt x="237" y="240"/>
                  </a:lnTo>
                  <a:lnTo>
                    <a:pt x="238" y="239"/>
                  </a:lnTo>
                  <a:lnTo>
                    <a:pt x="238" y="237"/>
                  </a:lnTo>
                  <a:lnTo>
                    <a:pt x="240" y="236"/>
                  </a:lnTo>
                  <a:lnTo>
                    <a:pt x="240" y="231"/>
                  </a:lnTo>
                  <a:lnTo>
                    <a:pt x="225" y="217"/>
                  </a:lnTo>
                  <a:close/>
                </a:path>
              </a:pathLst>
            </a:custGeom>
            <a:solidFill>
              <a:srgbClr val="0A4594"/>
            </a:solidFill>
            <a:ln w="12700">
              <a:solidFill>
                <a:srgbClr val="1572EF"/>
              </a:solidFill>
              <a:round/>
              <a:headEnd/>
              <a:tailEnd/>
            </a:ln>
          </p:spPr>
          <p:txBody>
            <a:bodyPr/>
            <a:lstStyle/>
            <a:p>
              <a:endParaRPr lang="hr-HR"/>
            </a:p>
          </p:txBody>
        </p:sp>
      </p:grpSp>
    </p:spTree>
    <p:extLst>
      <p:ext uri="{BB962C8B-B14F-4D97-AF65-F5344CB8AC3E}">
        <p14:creationId xmlns:p14="http://schemas.microsoft.com/office/powerpoint/2010/main" val="416915949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hr-H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hr-HR"/>
          </a:p>
        </p:txBody>
      </p:sp>
    </p:spTree>
    <p:extLst>
      <p:ext uri="{BB962C8B-B14F-4D97-AF65-F5344CB8AC3E}">
        <p14:creationId xmlns:p14="http://schemas.microsoft.com/office/powerpoint/2010/main" val="226020696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697413" y="188913"/>
            <a:ext cx="1565275" cy="5927725"/>
          </a:xfrm>
        </p:spPr>
        <p:txBody>
          <a:bodyPr vert="eaVert"/>
          <a:lstStyle/>
          <a:p>
            <a:r>
              <a:rPr lang="en-US" smtClean="0"/>
              <a:t>Click to edit Master title style</a:t>
            </a:r>
            <a:endParaRPr lang="hr-HR"/>
          </a:p>
        </p:txBody>
      </p:sp>
      <p:sp>
        <p:nvSpPr>
          <p:cNvPr id="3" name="Vertical Text Placeholder 2"/>
          <p:cNvSpPr>
            <a:spLocks noGrp="1"/>
          </p:cNvSpPr>
          <p:nvPr>
            <p:ph type="body" orient="vert" idx="1"/>
          </p:nvPr>
        </p:nvSpPr>
        <p:spPr>
          <a:xfrm>
            <a:off x="0" y="188913"/>
            <a:ext cx="4545013" cy="59277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hr-HR"/>
          </a:p>
        </p:txBody>
      </p:sp>
    </p:spTree>
    <p:extLst>
      <p:ext uri="{BB962C8B-B14F-4D97-AF65-F5344CB8AC3E}">
        <p14:creationId xmlns:p14="http://schemas.microsoft.com/office/powerpoint/2010/main" val="32635238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TwoObj" preserve="1">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0" y="188913"/>
            <a:ext cx="6262688" cy="863600"/>
          </a:xfrm>
        </p:spPr>
        <p:txBody>
          <a:bodyPr/>
          <a:lstStyle/>
          <a:p>
            <a:r>
              <a:rPr lang="en-US" smtClean="0"/>
              <a:t>Click to edit Master title style</a:t>
            </a:r>
            <a:endParaRPr lang="hr-HR"/>
          </a:p>
        </p:txBody>
      </p:sp>
      <p:sp>
        <p:nvSpPr>
          <p:cNvPr id="3" name="Text Placeholder 2"/>
          <p:cNvSpPr>
            <a:spLocks noGrp="1"/>
          </p:cNvSpPr>
          <p:nvPr>
            <p:ph type="body" sz="half" idx="1"/>
          </p:nvPr>
        </p:nvSpPr>
        <p:spPr>
          <a:xfrm>
            <a:off x="358775" y="1438275"/>
            <a:ext cx="1903413" cy="46783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hr-HR"/>
          </a:p>
        </p:txBody>
      </p:sp>
      <p:sp>
        <p:nvSpPr>
          <p:cNvPr id="4" name="Content Placeholder 3"/>
          <p:cNvSpPr>
            <a:spLocks noGrp="1"/>
          </p:cNvSpPr>
          <p:nvPr>
            <p:ph sz="quarter" idx="2"/>
          </p:nvPr>
        </p:nvSpPr>
        <p:spPr>
          <a:xfrm>
            <a:off x="2414588" y="1438275"/>
            <a:ext cx="1903412" cy="22621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hr-HR"/>
          </a:p>
        </p:txBody>
      </p:sp>
      <p:sp>
        <p:nvSpPr>
          <p:cNvPr id="5" name="Content Placeholder 4"/>
          <p:cNvSpPr>
            <a:spLocks noGrp="1"/>
          </p:cNvSpPr>
          <p:nvPr>
            <p:ph sz="quarter" idx="3"/>
          </p:nvPr>
        </p:nvSpPr>
        <p:spPr>
          <a:xfrm>
            <a:off x="2414588" y="3852863"/>
            <a:ext cx="1903412" cy="22637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hr-HR"/>
          </a:p>
        </p:txBody>
      </p:sp>
    </p:spTree>
    <p:extLst>
      <p:ext uri="{BB962C8B-B14F-4D97-AF65-F5344CB8AC3E}">
        <p14:creationId xmlns:p14="http://schemas.microsoft.com/office/powerpoint/2010/main" val="124136650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0" y="188913"/>
            <a:ext cx="6262688" cy="863600"/>
          </a:xfrm>
        </p:spPr>
        <p:txBody>
          <a:bodyPr/>
          <a:lstStyle/>
          <a:p>
            <a:r>
              <a:rPr lang="en-US" smtClean="0"/>
              <a:t>Click to edit Master title style</a:t>
            </a:r>
            <a:endParaRPr lang="hr-HR"/>
          </a:p>
        </p:txBody>
      </p:sp>
      <p:sp>
        <p:nvSpPr>
          <p:cNvPr id="3" name="Content Placeholder 2"/>
          <p:cNvSpPr>
            <a:spLocks noGrp="1"/>
          </p:cNvSpPr>
          <p:nvPr>
            <p:ph sz="half" idx="1"/>
          </p:nvPr>
        </p:nvSpPr>
        <p:spPr>
          <a:xfrm>
            <a:off x="358775" y="1438275"/>
            <a:ext cx="1903413" cy="46783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hr-HR"/>
          </a:p>
        </p:txBody>
      </p:sp>
      <p:sp>
        <p:nvSpPr>
          <p:cNvPr id="4" name="Content Placeholder 3"/>
          <p:cNvSpPr>
            <a:spLocks noGrp="1"/>
          </p:cNvSpPr>
          <p:nvPr>
            <p:ph sz="quarter" idx="2"/>
          </p:nvPr>
        </p:nvSpPr>
        <p:spPr>
          <a:xfrm>
            <a:off x="2414588" y="1438275"/>
            <a:ext cx="1903412" cy="22621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hr-HR"/>
          </a:p>
        </p:txBody>
      </p:sp>
      <p:sp>
        <p:nvSpPr>
          <p:cNvPr id="5" name="Content Placeholder 4"/>
          <p:cNvSpPr>
            <a:spLocks noGrp="1"/>
          </p:cNvSpPr>
          <p:nvPr>
            <p:ph sz="quarter" idx="3"/>
          </p:nvPr>
        </p:nvSpPr>
        <p:spPr>
          <a:xfrm>
            <a:off x="2414588" y="3852863"/>
            <a:ext cx="1903412" cy="22637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hr-HR"/>
          </a:p>
        </p:txBody>
      </p:sp>
    </p:spTree>
    <p:extLst>
      <p:ext uri="{BB962C8B-B14F-4D97-AF65-F5344CB8AC3E}">
        <p14:creationId xmlns:p14="http://schemas.microsoft.com/office/powerpoint/2010/main" val="401756961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0" y="188913"/>
            <a:ext cx="6262688" cy="863600"/>
          </a:xfrm>
        </p:spPr>
        <p:txBody>
          <a:bodyPr/>
          <a:lstStyle/>
          <a:p>
            <a:r>
              <a:rPr lang="en-US" smtClean="0"/>
              <a:t>Click to edit Master title style</a:t>
            </a:r>
            <a:endParaRPr lang="hr-HR"/>
          </a:p>
        </p:txBody>
      </p:sp>
      <p:sp>
        <p:nvSpPr>
          <p:cNvPr id="3" name="Text Placeholder 2"/>
          <p:cNvSpPr>
            <a:spLocks noGrp="1"/>
          </p:cNvSpPr>
          <p:nvPr>
            <p:ph type="body" sz="half" idx="1"/>
          </p:nvPr>
        </p:nvSpPr>
        <p:spPr>
          <a:xfrm>
            <a:off x="358775" y="1438275"/>
            <a:ext cx="1903413" cy="46783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hr-HR"/>
          </a:p>
        </p:txBody>
      </p:sp>
      <p:sp>
        <p:nvSpPr>
          <p:cNvPr id="4" name="Content Placeholder 3"/>
          <p:cNvSpPr>
            <a:spLocks noGrp="1"/>
          </p:cNvSpPr>
          <p:nvPr>
            <p:ph sz="half" idx="2"/>
          </p:nvPr>
        </p:nvSpPr>
        <p:spPr>
          <a:xfrm>
            <a:off x="2414588" y="1438275"/>
            <a:ext cx="1903412" cy="46783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hr-HR"/>
          </a:p>
        </p:txBody>
      </p:sp>
    </p:spTree>
    <p:extLst>
      <p:ext uri="{BB962C8B-B14F-4D97-AF65-F5344CB8AC3E}">
        <p14:creationId xmlns:p14="http://schemas.microsoft.com/office/powerpoint/2010/main" val="10900083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4" name="Rectangle 34"/>
          <p:cNvSpPr>
            <a:spLocks noChangeArrowheads="1"/>
          </p:cNvSpPr>
          <p:nvPr userDrawn="1"/>
        </p:nvSpPr>
        <p:spPr bwMode="auto">
          <a:xfrm>
            <a:off x="0" y="0"/>
            <a:ext cx="9144000" cy="6858000"/>
          </a:xfrm>
          <a:prstGeom prst="rect">
            <a:avLst/>
          </a:prstGeom>
          <a:solidFill>
            <a:srgbClr val="CCECF4"/>
          </a:solidFill>
          <a:ln w="9525">
            <a:solidFill>
              <a:srgbClr val="CCECF4"/>
            </a:solidFill>
            <a:miter lim="800000"/>
            <a:headEnd/>
            <a:tailEnd/>
          </a:ln>
        </p:spPr>
        <p:txBody>
          <a:bodyPr wrap="none" anchor="ctr"/>
          <a:lstStyle/>
          <a:p>
            <a:pPr>
              <a:lnSpc>
                <a:spcPct val="90000"/>
              </a:lnSpc>
              <a:spcBef>
                <a:spcPct val="40000"/>
              </a:spcBef>
              <a:spcAft>
                <a:spcPct val="50000"/>
              </a:spcAft>
            </a:pPr>
            <a:endParaRPr lang="hr-HR"/>
          </a:p>
        </p:txBody>
      </p:sp>
      <p:pic>
        <p:nvPicPr>
          <p:cNvPr id="5" name="Picture 35" descr="ERSTE_Logo-ONLINE"/>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6731000" y="6024563"/>
            <a:ext cx="208915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2" name="Rectangle 2"/>
          <p:cNvSpPr>
            <a:spLocks noGrp="1" noChangeArrowheads="1"/>
          </p:cNvSpPr>
          <p:nvPr>
            <p:ph type="ctrTitle"/>
          </p:nvPr>
        </p:nvSpPr>
        <p:spPr>
          <a:xfrm>
            <a:off x="539750" y="2349500"/>
            <a:ext cx="7700963" cy="719138"/>
          </a:xfrm>
        </p:spPr>
        <p:txBody>
          <a:bodyPr anchor="b"/>
          <a:lstStyle>
            <a:lvl1pPr>
              <a:lnSpc>
                <a:spcPts val="3600"/>
              </a:lnSpc>
              <a:spcBef>
                <a:spcPct val="100000"/>
              </a:spcBef>
              <a:defRPr/>
            </a:lvl1pPr>
          </a:lstStyle>
          <a:p>
            <a:r>
              <a:rPr lang="en-US" smtClean="0"/>
              <a:t>Click to edit Master title style</a:t>
            </a:r>
            <a:endParaRPr lang="de-AT" dirty="0"/>
          </a:p>
        </p:txBody>
      </p:sp>
      <p:sp>
        <p:nvSpPr>
          <p:cNvPr id="5123" name="Rectangle 3"/>
          <p:cNvSpPr>
            <a:spLocks noGrp="1" noChangeArrowheads="1"/>
          </p:cNvSpPr>
          <p:nvPr>
            <p:ph type="subTitle" idx="1"/>
          </p:nvPr>
        </p:nvSpPr>
        <p:spPr>
          <a:xfrm>
            <a:off x="539750" y="3573463"/>
            <a:ext cx="7700963" cy="719137"/>
          </a:xfrm>
        </p:spPr>
        <p:txBody>
          <a:bodyPr/>
          <a:lstStyle>
            <a:lvl1pPr marL="0" indent="0">
              <a:lnSpc>
                <a:spcPts val="3200"/>
              </a:lnSpc>
              <a:defRPr/>
            </a:lvl1pPr>
          </a:lstStyle>
          <a:p>
            <a:r>
              <a:rPr lang="hr-HR"/>
              <a:t>Click to edit Master text styles</a:t>
            </a:r>
          </a:p>
        </p:txBody>
      </p:sp>
    </p:spTree>
    <p:extLst>
      <p:ext uri="{BB962C8B-B14F-4D97-AF65-F5344CB8AC3E}">
        <p14:creationId xmlns:p14="http://schemas.microsoft.com/office/powerpoint/2010/main" val="154434792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hr-HR"/>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hr-HR"/>
          </a:p>
        </p:txBody>
      </p:sp>
    </p:spTree>
    <p:extLst>
      <p:ext uri="{BB962C8B-B14F-4D97-AF65-F5344CB8AC3E}">
        <p14:creationId xmlns:p14="http://schemas.microsoft.com/office/powerpoint/2010/main" val="262596209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hr-H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219913751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hr-HR"/>
          </a:p>
        </p:txBody>
      </p:sp>
      <p:sp>
        <p:nvSpPr>
          <p:cNvPr id="3" name="Content Placeholder 2"/>
          <p:cNvSpPr>
            <a:spLocks noGrp="1"/>
          </p:cNvSpPr>
          <p:nvPr>
            <p:ph sz="half" idx="1"/>
          </p:nvPr>
        </p:nvSpPr>
        <p:spPr>
          <a:xfrm>
            <a:off x="508000" y="1916113"/>
            <a:ext cx="3971925" cy="38893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hr-HR"/>
          </a:p>
        </p:txBody>
      </p:sp>
      <p:sp>
        <p:nvSpPr>
          <p:cNvPr id="4" name="Content Placeholder 3"/>
          <p:cNvSpPr>
            <a:spLocks noGrp="1"/>
          </p:cNvSpPr>
          <p:nvPr>
            <p:ph sz="half" idx="2"/>
          </p:nvPr>
        </p:nvSpPr>
        <p:spPr>
          <a:xfrm>
            <a:off x="4632325" y="1916113"/>
            <a:ext cx="3971925" cy="38893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hr-HR"/>
          </a:p>
        </p:txBody>
      </p:sp>
    </p:spTree>
    <p:extLst>
      <p:ext uri="{BB962C8B-B14F-4D97-AF65-F5344CB8AC3E}">
        <p14:creationId xmlns:p14="http://schemas.microsoft.com/office/powerpoint/2010/main" val="233857820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hr-H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hr-H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hr-HR"/>
          </a:p>
        </p:txBody>
      </p:sp>
    </p:spTree>
    <p:extLst>
      <p:ext uri="{BB962C8B-B14F-4D97-AF65-F5344CB8AC3E}">
        <p14:creationId xmlns:p14="http://schemas.microsoft.com/office/powerpoint/2010/main" val="52222436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hr-HR"/>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hr-HR"/>
          </a:p>
        </p:txBody>
      </p:sp>
    </p:spTree>
    <p:extLst>
      <p:ext uri="{BB962C8B-B14F-4D97-AF65-F5344CB8AC3E}">
        <p14:creationId xmlns:p14="http://schemas.microsoft.com/office/powerpoint/2010/main" val="4905244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hr-HR"/>
          </a:p>
        </p:txBody>
      </p:sp>
    </p:spTree>
    <p:extLst>
      <p:ext uri="{BB962C8B-B14F-4D97-AF65-F5344CB8AC3E}">
        <p14:creationId xmlns:p14="http://schemas.microsoft.com/office/powerpoint/2010/main" val="316147450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59862551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hr-H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hr-H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64935105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hr-H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hr-HR"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326953372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hr-H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hr-HR"/>
          </a:p>
        </p:txBody>
      </p:sp>
    </p:spTree>
    <p:extLst>
      <p:ext uri="{BB962C8B-B14F-4D97-AF65-F5344CB8AC3E}">
        <p14:creationId xmlns:p14="http://schemas.microsoft.com/office/powerpoint/2010/main" val="171476820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80188" y="692150"/>
            <a:ext cx="2024062" cy="5113338"/>
          </a:xfrm>
        </p:spPr>
        <p:txBody>
          <a:bodyPr vert="eaVert"/>
          <a:lstStyle/>
          <a:p>
            <a:r>
              <a:rPr lang="en-US" smtClean="0"/>
              <a:t>Click to edit Master title style</a:t>
            </a:r>
            <a:endParaRPr lang="hr-HR"/>
          </a:p>
        </p:txBody>
      </p:sp>
      <p:sp>
        <p:nvSpPr>
          <p:cNvPr id="3" name="Vertical Text Placeholder 2"/>
          <p:cNvSpPr>
            <a:spLocks noGrp="1"/>
          </p:cNvSpPr>
          <p:nvPr>
            <p:ph type="body" orient="vert" idx="1"/>
          </p:nvPr>
        </p:nvSpPr>
        <p:spPr>
          <a:xfrm>
            <a:off x="503238" y="692150"/>
            <a:ext cx="5924550" cy="51133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hr-HR"/>
          </a:p>
        </p:txBody>
      </p:sp>
    </p:spTree>
    <p:extLst>
      <p:ext uri="{BB962C8B-B14F-4D97-AF65-F5344CB8AC3E}">
        <p14:creationId xmlns:p14="http://schemas.microsoft.com/office/powerpoint/2010/main" val="412393112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type="title" preserve="1">
  <p:cSld name="1_Title Slide">
    <p:spTree>
      <p:nvGrpSpPr>
        <p:cNvPr id="1" name=""/>
        <p:cNvGrpSpPr/>
        <p:nvPr/>
      </p:nvGrpSpPr>
      <p:grpSpPr>
        <a:xfrm>
          <a:off x="0" y="0"/>
          <a:ext cx="0" cy="0"/>
          <a:chOff x="0" y="0"/>
          <a:chExt cx="0" cy="0"/>
        </a:xfrm>
      </p:grpSpPr>
      <p:grpSp>
        <p:nvGrpSpPr>
          <p:cNvPr id="2" name="Group 8"/>
          <p:cNvGrpSpPr>
            <a:grpSpLocks noChangeAspect="1"/>
          </p:cNvGrpSpPr>
          <p:nvPr userDrawn="1"/>
        </p:nvGrpSpPr>
        <p:grpSpPr bwMode="auto">
          <a:xfrm>
            <a:off x="3095625" y="990600"/>
            <a:ext cx="5578475" cy="2874963"/>
            <a:chOff x="2373" y="1973"/>
            <a:chExt cx="1600" cy="890"/>
          </a:xfrm>
        </p:grpSpPr>
        <p:sp>
          <p:nvSpPr>
            <p:cNvPr id="3" name="Freeform 9"/>
            <p:cNvSpPr>
              <a:spLocks noChangeAspect="1"/>
            </p:cNvSpPr>
            <p:nvPr/>
          </p:nvSpPr>
          <p:spPr bwMode="ltGray">
            <a:xfrm>
              <a:off x="2695" y="2591"/>
              <a:ext cx="218" cy="215"/>
            </a:xfrm>
            <a:custGeom>
              <a:avLst/>
              <a:gdLst>
                <a:gd name="T0" fmla="*/ 107 w 218"/>
                <a:gd name="T1" fmla="*/ 186 h 215"/>
                <a:gd name="T2" fmla="*/ 114 w 218"/>
                <a:gd name="T3" fmla="*/ 192 h 215"/>
                <a:gd name="T4" fmla="*/ 140 w 218"/>
                <a:gd name="T5" fmla="*/ 211 h 215"/>
                <a:gd name="T6" fmla="*/ 144 w 218"/>
                <a:gd name="T7" fmla="*/ 211 h 215"/>
                <a:gd name="T8" fmla="*/ 149 w 218"/>
                <a:gd name="T9" fmla="*/ 215 h 215"/>
                <a:gd name="T10" fmla="*/ 154 w 218"/>
                <a:gd name="T11" fmla="*/ 209 h 215"/>
                <a:gd name="T12" fmla="*/ 154 w 218"/>
                <a:gd name="T13" fmla="*/ 204 h 215"/>
                <a:gd name="T14" fmla="*/ 152 w 218"/>
                <a:gd name="T15" fmla="*/ 201 h 215"/>
                <a:gd name="T16" fmla="*/ 152 w 218"/>
                <a:gd name="T17" fmla="*/ 182 h 215"/>
                <a:gd name="T18" fmla="*/ 157 w 218"/>
                <a:gd name="T19" fmla="*/ 179 h 215"/>
                <a:gd name="T20" fmla="*/ 160 w 218"/>
                <a:gd name="T21" fmla="*/ 175 h 215"/>
                <a:gd name="T22" fmla="*/ 160 w 218"/>
                <a:gd name="T23" fmla="*/ 171 h 215"/>
                <a:gd name="T24" fmla="*/ 172 w 218"/>
                <a:gd name="T25" fmla="*/ 153 h 215"/>
                <a:gd name="T26" fmla="*/ 179 w 218"/>
                <a:gd name="T27" fmla="*/ 156 h 215"/>
                <a:gd name="T28" fmla="*/ 183 w 218"/>
                <a:gd name="T29" fmla="*/ 163 h 215"/>
                <a:gd name="T30" fmla="*/ 186 w 218"/>
                <a:gd name="T31" fmla="*/ 159 h 215"/>
                <a:gd name="T32" fmla="*/ 182 w 218"/>
                <a:gd name="T33" fmla="*/ 148 h 215"/>
                <a:gd name="T34" fmla="*/ 179 w 218"/>
                <a:gd name="T35" fmla="*/ 146 h 215"/>
                <a:gd name="T36" fmla="*/ 180 w 218"/>
                <a:gd name="T37" fmla="*/ 139 h 215"/>
                <a:gd name="T38" fmla="*/ 198 w 218"/>
                <a:gd name="T39" fmla="*/ 140 h 215"/>
                <a:gd name="T40" fmla="*/ 206 w 218"/>
                <a:gd name="T41" fmla="*/ 138 h 215"/>
                <a:gd name="T42" fmla="*/ 210 w 218"/>
                <a:gd name="T43" fmla="*/ 130 h 215"/>
                <a:gd name="T44" fmla="*/ 210 w 218"/>
                <a:gd name="T45" fmla="*/ 125 h 215"/>
                <a:gd name="T46" fmla="*/ 198 w 218"/>
                <a:gd name="T47" fmla="*/ 109 h 215"/>
                <a:gd name="T48" fmla="*/ 199 w 218"/>
                <a:gd name="T49" fmla="*/ 105 h 215"/>
                <a:gd name="T50" fmla="*/ 209 w 218"/>
                <a:gd name="T51" fmla="*/ 107 h 215"/>
                <a:gd name="T52" fmla="*/ 218 w 218"/>
                <a:gd name="T53" fmla="*/ 102 h 215"/>
                <a:gd name="T54" fmla="*/ 210 w 218"/>
                <a:gd name="T55" fmla="*/ 97 h 215"/>
                <a:gd name="T56" fmla="*/ 189 w 218"/>
                <a:gd name="T57" fmla="*/ 79 h 215"/>
                <a:gd name="T58" fmla="*/ 200 w 218"/>
                <a:gd name="T59" fmla="*/ 49 h 215"/>
                <a:gd name="T60" fmla="*/ 203 w 218"/>
                <a:gd name="T61" fmla="*/ 34 h 215"/>
                <a:gd name="T62" fmla="*/ 192 w 218"/>
                <a:gd name="T63" fmla="*/ 31 h 215"/>
                <a:gd name="T64" fmla="*/ 185 w 218"/>
                <a:gd name="T65" fmla="*/ 36 h 215"/>
                <a:gd name="T66" fmla="*/ 173 w 218"/>
                <a:gd name="T67" fmla="*/ 34 h 215"/>
                <a:gd name="T68" fmla="*/ 169 w 218"/>
                <a:gd name="T69" fmla="*/ 29 h 215"/>
                <a:gd name="T70" fmla="*/ 172 w 218"/>
                <a:gd name="T71" fmla="*/ 26 h 215"/>
                <a:gd name="T72" fmla="*/ 157 w 218"/>
                <a:gd name="T73" fmla="*/ 18 h 215"/>
                <a:gd name="T74" fmla="*/ 139 w 218"/>
                <a:gd name="T75" fmla="*/ 14 h 215"/>
                <a:gd name="T76" fmla="*/ 106 w 218"/>
                <a:gd name="T77" fmla="*/ 14 h 215"/>
                <a:gd name="T78" fmla="*/ 84 w 218"/>
                <a:gd name="T79" fmla="*/ 10 h 215"/>
                <a:gd name="T80" fmla="*/ 67 w 218"/>
                <a:gd name="T81" fmla="*/ 1 h 215"/>
                <a:gd name="T82" fmla="*/ 61 w 218"/>
                <a:gd name="T83" fmla="*/ 6 h 215"/>
                <a:gd name="T84" fmla="*/ 50 w 218"/>
                <a:gd name="T85" fmla="*/ 3 h 215"/>
                <a:gd name="T86" fmla="*/ 43 w 218"/>
                <a:gd name="T87" fmla="*/ 6 h 215"/>
                <a:gd name="T88" fmla="*/ 31 w 218"/>
                <a:gd name="T89" fmla="*/ 20 h 215"/>
                <a:gd name="T90" fmla="*/ 20 w 218"/>
                <a:gd name="T91" fmla="*/ 6 h 215"/>
                <a:gd name="T92" fmla="*/ 10 w 218"/>
                <a:gd name="T93" fmla="*/ 1 h 215"/>
                <a:gd name="T94" fmla="*/ 4 w 218"/>
                <a:gd name="T95" fmla="*/ 6 h 215"/>
                <a:gd name="T96" fmla="*/ 0 w 218"/>
                <a:gd name="T97" fmla="*/ 34 h 215"/>
                <a:gd name="T98" fmla="*/ 10 w 218"/>
                <a:gd name="T99" fmla="*/ 41 h 215"/>
                <a:gd name="T100" fmla="*/ 20 w 218"/>
                <a:gd name="T101" fmla="*/ 59 h 215"/>
                <a:gd name="T102" fmla="*/ 20 w 218"/>
                <a:gd name="T103" fmla="*/ 82 h 215"/>
                <a:gd name="T104" fmla="*/ 50 w 218"/>
                <a:gd name="T105" fmla="*/ 112 h 215"/>
                <a:gd name="T106" fmla="*/ 70 w 218"/>
                <a:gd name="T107" fmla="*/ 138 h 215"/>
                <a:gd name="T108" fmla="*/ 90 w 218"/>
                <a:gd name="T109" fmla="*/ 165 h 215"/>
                <a:gd name="T110" fmla="*/ 103 w 218"/>
                <a:gd name="T111" fmla="*/ 178 h 215"/>
                <a:gd name="T112" fmla="*/ 104 w 218"/>
                <a:gd name="T113" fmla="*/ 186 h 215"/>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218" h="215">
                  <a:moveTo>
                    <a:pt x="104" y="186"/>
                  </a:moveTo>
                  <a:lnTo>
                    <a:pt x="104" y="186"/>
                  </a:lnTo>
                  <a:lnTo>
                    <a:pt x="106" y="186"/>
                  </a:lnTo>
                  <a:lnTo>
                    <a:pt x="107" y="186"/>
                  </a:lnTo>
                  <a:lnTo>
                    <a:pt x="110" y="188"/>
                  </a:lnTo>
                  <a:lnTo>
                    <a:pt x="113" y="191"/>
                  </a:lnTo>
                  <a:lnTo>
                    <a:pt x="114" y="192"/>
                  </a:lnTo>
                  <a:lnTo>
                    <a:pt x="121" y="199"/>
                  </a:lnTo>
                  <a:lnTo>
                    <a:pt x="139" y="211"/>
                  </a:lnTo>
                  <a:lnTo>
                    <a:pt x="140" y="211"/>
                  </a:lnTo>
                  <a:lnTo>
                    <a:pt x="142" y="211"/>
                  </a:lnTo>
                  <a:lnTo>
                    <a:pt x="143" y="211"/>
                  </a:lnTo>
                  <a:lnTo>
                    <a:pt x="144" y="211"/>
                  </a:lnTo>
                  <a:lnTo>
                    <a:pt x="146" y="212"/>
                  </a:lnTo>
                  <a:lnTo>
                    <a:pt x="147" y="215"/>
                  </a:lnTo>
                  <a:lnTo>
                    <a:pt x="149" y="215"/>
                  </a:lnTo>
                  <a:lnTo>
                    <a:pt x="153" y="212"/>
                  </a:lnTo>
                  <a:lnTo>
                    <a:pt x="154" y="211"/>
                  </a:lnTo>
                  <a:lnTo>
                    <a:pt x="154" y="209"/>
                  </a:lnTo>
                  <a:lnTo>
                    <a:pt x="156" y="208"/>
                  </a:lnTo>
                  <a:lnTo>
                    <a:pt x="154" y="208"/>
                  </a:lnTo>
                  <a:lnTo>
                    <a:pt x="154" y="205"/>
                  </a:lnTo>
                  <a:lnTo>
                    <a:pt x="154" y="204"/>
                  </a:lnTo>
                  <a:lnTo>
                    <a:pt x="153" y="204"/>
                  </a:lnTo>
                  <a:lnTo>
                    <a:pt x="152" y="202"/>
                  </a:lnTo>
                  <a:lnTo>
                    <a:pt x="152" y="201"/>
                  </a:lnTo>
                  <a:lnTo>
                    <a:pt x="150" y="199"/>
                  </a:lnTo>
                  <a:lnTo>
                    <a:pt x="149" y="195"/>
                  </a:lnTo>
                  <a:lnTo>
                    <a:pt x="150" y="183"/>
                  </a:lnTo>
                  <a:lnTo>
                    <a:pt x="152" y="183"/>
                  </a:lnTo>
                  <a:lnTo>
                    <a:pt x="152" y="182"/>
                  </a:lnTo>
                  <a:lnTo>
                    <a:pt x="153" y="181"/>
                  </a:lnTo>
                  <a:lnTo>
                    <a:pt x="154" y="179"/>
                  </a:lnTo>
                  <a:lnTo>
                    <a:pt x="156" y="179"/>
                  </a:lnTo>
                  <a:lnTo>
                    <a:pt x="157" y="179"/>
                  </a:lnTo>
                  <a:lnTo>
                    <a:pt x="159" y="179"/>
                  </a:lnTo>
                  <a:lnTo>
                    <a:pt x="159" y="178"/>
                  </a:lnTo>
                  <a:lnTo>
                    <a:pt x="160" y="178"/>
                  </a:lnTo>
                  <a:lnTo>
                    <a:pt x="160" y="175"/>
                  </a:lnTo>
                  <a:lnTo>
                    <a:pt x="160" y="173"/>
                  </a:lnTo>
                  <a:lnTo>
                    <a:pt x="160" y="172"/>
                  </a:lnTo>
                  <a:lnTo>
                    <a:pt x="160" y="171"/>
                  </a:lnTo>
                  <a:lnTo>
                    <a:pt x="163" y="163"/>
                  </a:lnTo>
                  <a:lnTo>
                    <a:pt x="165" y="160"/>
                  </a:lnTo>
                  <a:lnTo>
                    <a:pt x="166" y="159"/>
                  </a:lnTo>
                  <a:lnTo>
                    <a:pt x="172" y="155"/>
                  </a:lnTo>
                  <a:lnTo>
                    <a:pt x="172" y="153"/>
                  </a:lnTo>
                  <a:lnTo>
                    <a:pt x="173" y="153"/>
                  </a:lnTo>
                  <a:lnTo>
                    <a:pt x="175" y="153"/>
                  </a:lnTo>
                  <a:lnTo>
                    <a:pt x="176" y="153"/>
                  </a:lnTo>
                  <a:lnTo>
                    <a:pt x="179" y="156"/>
                  </a:lnTo>
                  <a:lnTo>
                    <a:pt x="180" y="159"/>
                  </a:lnTo>
                  <a:lnTo>
                    <a:pt x="182" y="163"/>
                  </a:lnTo>
                  <a:lnTo>
                    <a:pt x="183" y="163"/>
                  </a:lnTo>
                  <a:lnTo>
                    <a:pt x="185" y="163"/>
                  </a:lnTo>
                  <a:lnTo>
                    <a:pt x="185" y="162"/>
                  </a:lnTo>
                  <a:lnTo>
                    <a:pt x="186" y="160"/>
                  </a:lnTo>
                  <a:lnTo>
                    <a:pt x="186" y="159"/>
                  </a:lnTo>
                  <a:lnTo>
                    <a:pt x="186" y="158"/>
                  </a:lnTo>
                  <a:lnTo>
                    <a:pt x="186" y="156"/>
                  </a:lnTo>
                  <a:lnTo>
                    <a:pt x="183" y="150"/>
                  </a:lnTo>
                  <a:lnTo>
                    <a:pt x="182" y="148"/>
                  </a:lnTo>
                  <a:lnTo>
                    <a:pt x="182" y="146"/>
                  </a:lnTo>
                  <a:lnTo>
                    <a:pt x="180" y="146"/>
                  </a:lnTo>
                  <a:lnTo>
                    <a:pt x="179" y="146"/>
                  </a:lnTo>
                  <a:lnTo>
                    <a:pt x="179" y="145"/>
                  </a:lnTo>
                  <a:lnTo>
                    <a:pt x="179" y="143"/>
                  </a:lnTo>
                  <a:lnTo>
                    <a:pt x="179" y="142"/>
                  </a:lnTo>
                  <a:lnTo>
                    <a:pt x="179" y="140"/>
                  </a:lnTo>
                  <a:lnTo>
                    <a:pt x="180" y="139"/>
                  </a:lnTo>
                  <a:lnTo>
                    <a:pt x="182" y="139"/>
                  </a:lnTo>
                  <a:lnTo>
                    <a:pt x="185" y="139"/>
                  </a:lnTo>
                  <a:lnTo>
                    <a:pt x="187" y="139"/>
                  </a:lnTo>
                  <a:lnTo>
                    <a:pt x="195" y="142"/>
                  </a:lnTo>
                  <a:lnTo>
                    <a:pt x="198" y="140"/>
                  </a:lnTo>
                  <a:lnTo>
                    <a:pt x="198" y="139"/>
                  </a:lnTo>
                  <a:lnTo>
                    <a:pt x="199" y="139"/>
                  </a:lnTo>
                  <a:lnTo>
                    <a:pt x="205" y="136"/>
                  </a:lnTo>
                  <a:lnTo>
                    <a:pt x="206" y="136"/>
                  </a:lnTo>
                  <a:lnTo>
                    <a:pt x="206" y="138"/>
                  </a:lnTo>
                  <a:lnTo>
                    <a:pt x="209" y="138"/>
                  </a:lnTo>
                  <a:lnTo>
                    <a:pt x="209" y="136"/>
                  </a:lnTo>
                  <a:lnTo>
                    <a:pt x="210" y="136"/>
                  </a:lnTo>
                  <a:lnTo>
                    <a:pt x="210" y="130"/>
                  </a:lnTo>
                  <a:lnTo>
                    <a:pt x="210" y="128"/>
                  </a:lnTo>
                  <a:lnTo>
                    <a:pt x="210" y="126"/>
                  </a:lnTo>
                  <a:lnTo>
                    <a:pt x="210" y="125"/>
                  </a:lnTo>
                  <a:lnTo>
                    <a:pt x="210" y="123"/>
                  </a:lnTo>
                  <a:lnTo>
                    <a:pt x="209" y="122"/>
                  </a:lnTo>
                  <a:lnTo>
                    <a:pt x="198" y="109"/>
                  </a:lnTo>
                  <a:lnTo>
                    <a:pt x="196" y="107"/>
                  </a:lnTo>
                  <a:lnTo>
                    <a:pt x="196" y="106"/>
                  </a:lnTo>
                  <a:lnTo>
                    <a:pt x="196" y="103"/>
                  </a:lnTo>
                  <a:lnTo>
                    <a:pt x="199" y="103"/>
                  </a:lnTo>
                  <a:lnTo>
                    <a:pt x="199" y="105"/>
                  </a:lnTo>
                  <a:lnTo>
                    <a:pt x="200" y="105"/>
                  </a:lnTo>
                  <a:lnTo>
                    <a:pt x="203" y="106"/>
                  </a:lnTo>
                  <a:lnTo>
                    <a:pt x="209" y="107"/>
                  </a:lnTo>
                  <a:lnTo>
                    <a:pt x="210" y="107"/>
                  </a:lnTo>
                  <a:lnTo>
                    <a:pt x="212" y="107"/>
                  </a:lnTo>
                  <a:lnTo>
                    <a:pt x="212" y="106"/>
                  </a:lnTo>
                  <a:lnTo>
                    <a:pt x="216" y="102"/>
                  </a:lnTo>
                  <a:lnTo>
                    <a:pt x="218" y="102"/>
                  </a:lnTo>
                  <a:lnTo>
                    <a:pt x="218" y="100"/>
                  </a:lnTo>
                  <a:lnTo>
                    <a:pt x="218" y="99"/>
                  </a:lnTo>
                  <a:lnTo>
                    <a:pt x="216" y="99"/>
                  </a:lnTo>
                  <a:lnTo>
                    <a:pt x="215" y="99"/>
                  </a:lnTo>
                  <a:lnTo>
                    <a:pt x="210" y="97"/>
                  </a:lnTo>
                  <a:lnTo>
                    <a:pt x="203" y="89"/>
                  </a:lnTo>
                  <a:lnTo>
                    <a:pt x="195" y="83"/>
                  </a:lnTo>
                  <a:lnTo>
                    <a:pt x="192" y="82"/>
                  </a:lnTo>
                  <a:lnTo>
                    <a:pt x="190" y="80"/>
                  </a:lnTo>
                  <a:lnTo>
                    <a:pt x="189" y="79"/>
                  </a:lnTo>
                  <a:lnTo>
                    <a:pt x="190" y="66"/>
                  </a:lnTo>
                  <a:lnTo>
                    <a:pt x="195" y="57"/>
                  </a:lnTo>
                  <a:lnTo>
                    <a:pt x="199" y="49"/>
                  </a:lnTo>
                  <a:lnTo>
                    <a:pt x="200" y="49"/>
                  </a:lnTo>
                  <a:lnTo>
                    <a:pt x="200" y="47"/>
                  </a:lnTo>
                  <a:lnTo>
                    <a:pt x="200" y="44"/>
                  </a:lnTo>
                  <a:lnTo>
                    <a:pt x="202" y="44"/>
                  </a:lnTo>
                  <a:lnTo>
                    <a:pt x="205" y="36"/>
                  </a:lnTo>
                  <a:lnTo>
                    <a:pt x="203" y="34"/>
                  </a:lnTo>
                  <a:lnTo>
                    <a:pt x="203" y="33"/>
                  </a:lnTo>
                  <a:lnTo>
                    <a:pt x="200" y="31"/>
                  </a:lnTo>
                  <a:lnTo>
                    <a:pt x="199" y="31"/>
                  </a:lnTo>
                  <a:lnTo>
                    <a:pt x="193" y="31"/>
                  </a:lnTo>
                  <a:lnTo>
                    <a:pt x="192" y="31"/>
                  </a:lnTo>
                  <a:lnTo>
                    <a:pt x="190" y="31"/>
                  </a:lnTo>
                  <a:lnTo>
                    <a:pt x="189" y="34"/>
                  </a:lnTo>
                  <a:lnTo>
                    <a:pt x="186" y="36"/>
                  </a:lnTo>
                  <a:lnTo>
                    <a:pt x="185" y="36"/>
                  </a:lnTo>
                  <a:lnTo>
                    <a:pt x="180" y="36"/>
                  </a:lnTo>
                  <a:lnTo>
                    <a:pt x="175" y="36"/>
                  </a:lnTo>
                  <a:lnTo>
                    <a:pt x="173" y="36"/>
                  </a:lnTo>
                  <a:lnTo>
                    <a:pt x="173" y="34"/>
                  </a:lnTo>
                  <a:lnTo>
                    <a:pt x="172" y="33"/>
                  </a:lnTo>
                  <a:lnTo>
                    <a:pt x="170" y="33"/>
                  </a:lnTo>
                  <a:lnTo>
                    <a:pt x="170" y="31"/>
                  </a:lnTo>
                  <a:lnTo>
                    <a:pt x="169" y="29"/>
                  </a:lnTo>
                  <a:lnTo>
                    <a:pt x="170" y="29"/>
                  </a:lnTo>
                  <a:lnTo>
                    <a:pt x="170" y="30"/>
                  </a:lnTo>
                  <a:lnTo>
                    <a:pt x="172" y="29"/>
                  </a:lnTo>
                  <a:lnTo>
                    <a:pt x="172" y="26"/>
                  </a:lnTo>
                  <a:lnTo>
                    <a:pt x="172" y="24"/>
                  </a:lnTo>
                  <a:lnTo>
                    <a:pt x="166" y="21"/>
                  </a:lnTo>
                  <a:lnTo>
                    <a:pt x="160" y="17"/>
                  </a:lnTo>
                  <a:lnTo>
                    <a:pt x="159" y="18"/>
                  </a:lnTo>
                  <a:lnTo>
                    <a:pt x="157" y="18"/>
                  </a:lnTo>
                  <a:lnTo>
                    <a:pt x="152" y="17"/>
                  </a:lnTo>
                  <a:lnTo>
                    <a:pt x="142" y="13"/>
                  </a:lnTo>
                  <a:lnTo>
                    <a:pt x="140" y="13"/>
                  </a:lnTo>
                  <a:lnTo>
                    <a:pt x="139" y="14"/>
                  </a:lnTo>
                  <a:lnTo>
                    <a:pt x="123" y="17"/>
                  </a:lnTo>
                  <a:lnTo>
                    <a:pt x="111" y="16"/>
                  </a:lnTo>
                  <a:lnTo>
                    <a:pt x="106" y="14"/>
                  </a:lnTo>
                  <a:lnTo>
                    <a:pt x="86" y="8"/>
                  </a:lnTo>
                  <a:lnTo>
                    <a:pt x="84" y="10"/>
                  </a:lnTo>
                  <a:lnTo>
                    <a:pt x="81" y="10"/>
                  </a:lnTo>
                  <a:lnTo>
                    <a:pt x="80" y="10"/>
                  </a:lnTo>
                  <a:lnTo>
                    <a:pt x="67" y="3"/>
                  </a:lnTo>
                  <a:lnTo>
                    <a:pt x="67" y="0"/>
                  </a:lnTo>
                  <a:lnTo>
                    <a:pt x="67" y="1"/>
                  </a:lnTo>
                  <a:lnTo>
                    <a:pt x="63" y="6"/>
                  </a:lnTo>
                  <a:lnTo>
                    <a:pt x="61" y="6"/>
                  </a:lnTo>
                  <a:lnTo>
                    <a:pt x="54" y="4"/>
                  </a:lnTo>
                  <a:lnTo>
                    <a:pt x="53" y="4"/>
                  </a:lnTo>
                  <a:lnTo>
                    <a:pt x="51" y="4"/>
                  </a:lnTo>
                  <a:lnTo>
                    <a:pt x="50" y="3"/>
                  </a:lnTo>
                  <a:lnTo>
                    <a:pt x="48" y="3"/>
                  </a:lnTo>
                  <a:lnTo>
                    <a:pt x="45" y="3"/>
                  </a:lnTo>
                  <a:lnTo>
                    <a:pt x="44" y="4"/>
                  </a:lnTo>
                  <a:lnTo>
                    <a:pt x="43" y="6"/>
                  </a:lnTo>
                  <a:lnTo>
                    <a:pt x="37" y="14"/>
                  </a:lnTo>
                  <a:lnTo>
                    <a:pt x="35" y="18"/>
                  </a:lnTo>
                  <a:lnTo>
                    <a:pt x="34" y="20"/>
                  </a:lnTo>
                  <a:lnTo>
                    <a:pt x="31" y="20"/>
                  </a:lnTo>
                  <a:lnTo>
                    <a:pt x="30" y="18"/>
                  </a:lnTo>
                  <a:lnTo>
                    <a:pt x="27" y="17"/>
                  </a:lnTo>
                  <a:lnTo>
                    <a:pt x="25" y="16"/>
                  </a:lnTo>
                  <a:lnTo>
                    <a:pt x="20" y="8"/>
                  </a:lnTo>
                  <a:lnTo>
                    <a:pt x="20" y="6"/>
                  </a:lnTo>
                  <a:lnTo>
                    <a:pt x="18" y="4"/>
                  </a:lnTo>
                  <a:lnTo>
                    <a:pt x="17" y="3"/>
                  </a:lnTo>
                  <a:lnTo>
                    <a:pt x="15" y="1"/>
                  </a:lnTo>
                  <a:lnTo>
                    <a:pt x="11" y="1"/>
                  </a:lnTo>
                  <a:lnTo>
                    <a:pt x="10" y="1"/>
                  </a:lnTo>
                  <a:lnTo>
                    <a:pt x="5" y="3"/>
                  </a:lnTo>
                  <a:lnTo>
                    <a:pt x="4" y="4"/>
                  </a:lnTo>
                  <a:lnTo>
                    <a:pt x="4" y="6"/>
                  </a:lnTo>
                  <a:lnTo>
                    <a:pt x="2" y="10"/>
                  </a:lnTo>
                  <a:lnTo>
                    <a:pt x="1" y="11"/>
                  </a:lnTo>
                  <a:lnTo>
                    <a:pt x="0" y="31"/>
                  </a:lnTo>
                  <a:lnTo>
                    <a:pt x="0" y="33"/>
                  </a:lnTo>
                  <a:lnTo>
                    <a:pt x="0" y="34"/>
                  </a:lnTo>
                  <a:lnTo>
                    <a:pt x="1" y="36"/>
                  </a:lnTo>
                  <a:lnTo>
                    <a:pt x="5" y="41"/>
                  </a:lnTo>
                  <a:lnTo>
                    <a:pt x="7" y="41"/>
                  </a:lnTo>
                  <a:lnTo>
                    <a:pt x="10" y="41"/>
                  </a:lnTo>
                  <a:lnTo>
                    <a:pt x="11" y="41"/>
                  </a:lnTo>
                  <a:lnTo>
                    <a:pt x="15" y="46"/>
                  </a:lnTo>
                  <a:lnTo>
                    <a:pt x="15" y="47"/>
                  </a:lnTo>
                  <a:lnTo>
                    <a:pt x="18" y="54"/>
                  </a:lnTo>
                  <a:lnTo>
                    <a:pt x="20" y="59"/>
                  </a:lnTo>
                  <a:lnTo>
                    <a:pt x="20" y="60"/>
                  </a:lnTo>
                  <a:lnTo>
                    <a:pt x="24" y="70"/>
                  </a:lnTo>
                  <a:lnTo>
                    <a:pt x="23" y="73"/>
                  </a:lnTo>
                  <a:lnTo>
                    <a:pt x="20" y="82"/>
                  </a:lnTo>
                  <a:lnTo>
                    <a:pt x="31" y="92"/>
                  </a:lnTo>
                  <a:lnTo>
                    <a:pt x="40" y="97"/>
                  </a:lnTo>
                  <a:lnTo>
                    <a:pt x="41" y="97"/>
                  </a:lnTo>
                  <a:lnTo>
                    <a:pt x="47" y="106"/>
                  </a:lnTo>
                  <a:lnTo>
                    <a:pt x="50" y="112"/>
                  </a:lnTo>
                  <a:lnTo>
                    <a:pt x="57" y="122"/>
                  </a:lnTo>
                  <a:lnTo>
                    <a:pt x="64" y="132"/>
                  </a:lnTo>
                  <a:lnTo>
                    <a:pt x="64" y="133"/>
                  </a:lnTo>
                  <a:lnTo>
                    <a:pt x="70" y="138"/>
                  </a:lnTo>
                  <a:lnTo>
                    <a:pt x="81" y="146"/>
                  </a:lnTo>
                  <a:lnTo>
                    <a:pt x="81" y="153"/>
                  </a:lnTo>
                  <a:lnTo>
                    <a:pt x="81" y="156"/>
                  </a:lnTo>
                  <a:lnTo>
                    <a:pt x="83" y="158"/>
                  </a:lnTo>
                  <a:lnTo>
                    <a:pt x="90" y="165"/>
                  </a:lnTo>
                  <a:lnTo>
                    <a:pt x="97" y="171"/>
                  </a:lnTo>
                  <a:lnTo>
                    <a:pt x="99" y="172"/>
                  </a:lnTo>
                  <a:lnTo>
                    <a:pt x="101" y="175"/>
                  </a:lnTo>
                  <a:lnTo>
                    <a:pt x="103" y="176"/>
                  </a:lnTo>
                  <a:lnTo>
                    <a:pt x="103" y="178"/>
                  </a:lnTo>
                  <a:lnTo>
                    <a:pt x="103" y="183"/>
                  </a:lnTo>
                  <a:lnTo>
                    <a:pt x="97" y="185"/>
                  </a:lnTo>
                  <a:lnTo>
                    <a:pt x="101" y="189"/>
                  </a:lnTo>
                  <a:lnTo>
                    <a:pt x="103" y="188"/>
                  </a:lnTo>
                  <a:lnTo>
                    <a:pt x="104" y="186"/>
                  </a:lnTo>
                  <a:close/>
                </a:path>
              </a:pathLst>
            </a:custGeom>
            <a:noFill/>
            <a:ln w="12700">
              <a:solidFill>
                <a:srgbClr val="003366"/>
              </a:solidFill>
              <a:round/>
              <a:headEnd/>
              <a:tailEnd/>
            </a:ln>
            <a:extLst>
              <a:ext uri="{909E8E84-426E-40DD-AFC4-6F175D3DCCD1}">
                <a14:hiddenFill xmlns:a14="http://schemas.microsoft.com/office/drawing/2010/main">
                  <a:solidFill>
                    <a:srgbClr val="FFFFFF"/>
                  </a:solidFill>
                </a14:hiddenFill>
              </a:ext>
            </a:extLst>
          </p:spPr>
          <p:txBody>
            <a:bodyPr/>
            <a:lstStyle/>
            <a:p>
              <a:endParaRPr lang="hr-HR"/>
            </a:p>
          </p:txBody>
        </p:sp>
        <p:sp>
          <p:nvSpPr>
            <p:cNvPr id="4" name="Freeform 10"/>
            <p:cNvSpPr>
              <a:spLocks noChangeAspect="1"/>
            </p:cNvSpPr>
            <p:nvPr/>
          </p:nvSpPr>
          <p:spPr bwMode="ltGray">
            <a:xfrm>
              <a:off x="2573" y="2490"/>
              <a:ext cx="328" cy="286"/>
            </a:xfrm>
            <a:custGeom>
              <a:avLst/>
              <a:gdLst>
                <a:gd name="T0" fmla="*/ 203 w 328"/>
                <a:gd name="T1" fmla="*/ 257 h 286"/>
                <a:gd name="T2" fmla="*/ 172 w 328"/>
                <a:gd name="T3" fmla="*/ 213 h 286"/>
                <a:gd name="T4" fmla="*/ 142 w 328"/>
                <a:gd name="T5" fmla="*/ 161 h 286"/>
                <a:gd name="T6" fmla="*/ 132 w 328"/>
                <a:gd name="T7" fmla="*/ 142 h 286"/>
                <a:gd name="T8" fmla="*/ 124 w 328"/>
                <a:gd name="T9" fmla="*/ 111 h 286"/>
                <a:gd name="T10" fmla="*/ 137 w 328"/>
                <a:gd name="T11" fmla="*/ 102 h 286"/>
                <a:gd name="T12" fmla="*/ 153 w 328"/>
                <a:gd name="T13" fmla="*/ 121 h 286"/>
                <a:gd name="T14" fmla="*/ 167 w 328"/>
                <a:gd name="T15" fmla="*/ 104 h 286"/>
                <a:gd name="T16" fmla="*/ 183 w 328"/>
                <a:gd name="T17" fmla="*/ 107 h 286"/>
                <a:gd name="T18" fmla="*/ 203 w 328"/>
                <a:gd name="T19" fmla="*/ 111 h 286"/>
                <a:gd name="T20" fmla="*/ 245 w 328"/>
                <a:gd name="T21" fmla="*/ 118 h 286"/>
                <a:gd name="T22" fmla="*/ 279 w 328"/>
                <a:gd name="T23" fmla="*/ 119 h 286"/>
                <a:gd name="T24" fmla="*/ 292 w 328"/>
                <a:gd name="T25" fmla="*/ 131 h 286"/>
                <a:gd name="T26" fmla="*/ 295 w 328"/>
                <a:gd name="T27" fmla="*/ 137 h 286"/>
                <a:gd name="T28" fmla="*/ 311 w 328"/>
                <a:gd name="T29" fmla="*/ 124 h 286"/>
                <a:gd name="T30" fmla="*/ 315 w 328"/>
                <a:gd name="T31" fmla="*/ 109 h 286"/>
                <a:gd name="T32" fmla="*/ 327 w 328"/>
                <a:gd name="T33" fmla="*/ 112 h 286"/>
                <a:gd name="T34" fmla="*/ 320 w 328"/>
                <a:gd name="T35" fmla="*/ 107 h 286"/>
                <a:gd name="T36" fmla="*/ 305 w 328"/>
                <a:gd name="T37" fmla="*/ 86 h 286"/>
                <a:gd name="T38" fmla="*/ 311 w 328"/>
                <a:gd name="T39" fmla="*/ 86 h 286"/>
                <a:gd name="T40" fmla="*/ 305 w 328"/>
                <a:gd name="T41" fmla="*/ 81 h 286"/>
                <a:gd name="T42" fmla="*/ 301 w 328"/>
                <a:gd name="T43" fmla="*/ 82 h 286"/>
                <a:gd name="T44" fmla="*/ 299 w 328"/>
                <a:gd name="T45" fmla="*/ 66 h 286"/>
                <a:gd name="T46" fmla="*/ 291 w 328"/>
                <a:gd name="T47" fmla="*/ 53 h 286"/>
                <a:gd name="T48" fmla="*/ 272 w 328"/>
                <a:gd name="T49" fmla="*/ 66 h 286"/>
                <a:gd name="T50" fmla="*/ 264 w 328"/>
                <a:gd name="T51" fmla="*/ 64 h 286"/>
                <a:gd name="T52" fmla="*/ 231 w 328"/>
                <a:gd name="T53" fmla="*/ 53 h 286"/>
                <a:gd name="T54" fmla="*/ 219 w 328"/>
                <a:gd name="T55" fmla="*/ 49 h 286"/>
                <a:gd name="T56" fmla="*/ 211 w 328"/>
                <a:gd name="T57" fmla="*/ 43 h 286"/>
                <a:gd name="T58" fmla="*/ 193 w 328"/>
                <a:gd name="T59" fmla="*/ 25 h 286"/>
                <a:gd name="T60" fmla="*/ 176 w 328"/>
                <a:gd name="T61" fmla="*/ 6 h 286"/>
                <a:gd name="T62" fmla="*/ 160 w 328"/>
                <a:gd name="T63" fmla="*/ 0 h 286"/>
                <a:gd name="T64" fmla="*/ 136 w 328"/>
                <a:gd name="T65" fmla="*/ 20 h 286"/>
                <a:gd name="T66" fmla="*/ 120 w 328"/>
                <a:gd name="T67" fmla="*/ 28 h 286"/>
                <a:gd name="T68" fmla="*/ 123 w 328"/>
                <a:gd name="T69" fmla="*/ 35 h 286"/>
                <a:gd name="T70" fmla="*/ 120 w 328"/>
                <a:gd name="T71" fmla="*/ 53 h 286"/>
                <a:gd name="T72" fmla="*/ 103 w 328"/>
                <a:gd name="T73" fmla="*/ 58 h 286"/>
                <a:gd name="T74" fmla="*/ 100 w 328"/>
                <a:gd name="T75" fmla="*/ 76 h 286"/>
                <a:gd name="T76" fmla="*/ 89 w 328"/>
                <a:gd name="T77" fmla="*/ 79 h 286"/>
                <a:gd name="T78" fmla="*/ 77 w 328"/>
                <a:gd name="T79" fmla="*/ 79 h 286"/>
                <a:gd name="T80" fmla="*/ 63 w 328"/>
                <a:gd name="T81" fmla="*/ 66 h 286"/>
                <a:gd name="T82" fmla="*/ 36 w 328"/>
                <a:gd name="T83" fmla="*/ 76 h 286"/>
                <a:gd name="T84" fmla="*/ 23 w 328"/>
                <a:gd name="T85" fmla="*/ 76 h 286"/>
                <a:gd name="T86" fmla="*/ 4 w 328"/>
                <a:gd name="T87" fmla="*/ 68 h 286"/>
                <a:gd name="T88" fmla="*/ 4 w 328"/>
                <a:gd name="T89" fmla="*/ 91 h 286"/>
                <a:gd name="T90" fmla="*/ 11 w 328"/>
                <a:gd name="T91" fmla="*/ 112 h 286"/>
                <a:gd name="T92" fmla="*/ 28 w 328"/>
                <a:gd name="T93" fmla="*/ 114 h 286"/>
                <a:gd name="T94" fmla="*/ 41 w 328"/>
                <a:gd name="T95" fmla="*/ 95 h 286"/>
                <a:gd name="T96" fmla="*/ 54 w 328"/>
                <a:gd name="T97" fmla="*/ 91 h 286"/>
                <a:gd name="T98" fmla="*/ 70 w 328"/>
                <a:gd name="T99" fmla="*/ 107 h 286"/>
                <a:gd name="T100" fmla="*/ 76 w 328"/>
                <a:gd name="T101" fmla="*/ 124 h 286"/>
                <a:gd name="T102" fmla="*/ 74 w 328"/>
                <a:gd name="T103" fmla="*/ 144 h 286"/>
                <a:gd name="T104" fmla="*/ 86 w 328"/>
                <a:gd name="T105" fmla="*/ 158 h 286"/>
                <a:gd name="T106" fmla="*/ 106 w 328"/>
                <a:gd name="T107" fmla="*/ 175 h 286"/>
                <a:gd name="T108" fmla="*/ 94 w 328"/>
                <a:gd name="T109" fmla="*/ 171 h 286"/>
                <a:gd name="T110" fmla="*/ 101 w 328"/>
                <a:gd name="T111" fmla="*/ 203 h 286"/>
                <a:gd name="T112" fmla="*/ 130 w 328"/>
                <a:gd name="T113" fmla="*/ 237 h 286"/>
                <a:gd name="T114" fmla="*/ 140 w 328"/>
                <a:gd name="T115" fmla="*/ 237 h 286"/>
                <a:gd name="T116" fmla="*/ 172 w 328"/>
                <a:gd name="T117" fmla="*/ 246 h 286"/>
                <a:gd name="T118" fmla="*/ 188 w 328"/>
                <a:gd name="T119" fmla="*/ 256 h 286"/>
                <a:gd name="T120" fmla="*/ 225 w 328"/>
                <a:gd name="T121" fmla="*/ 284 h 28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328" h="286">
                  <a:moveTo>
                    <a:pt x="225" y="279"/>
                  </a:moveTo>
                  <a:lnTo>
                    <a:pt x="225" y="277"/>
                  </a:lnTo>
                  <a:lnTo>
                    <a:pt x="223" y="276"/>
                  </a:lnTo>
                  <a:lnTo>
                    <a:pt x="221" y="273"/>
                  </a:lnTo>
                  <a:lnTo>
                    <a:pt x="219" y="272"/>
                  </a:lnTo>
                  <a:lnTo>
                    <a:pt x="212" y="266"/>
                  </a:lnTo>
                  <a:lnTo>
                    <a:pt x="205" y="259"/>
                  </a:lnTo>
                  <a:lnTo>
                    <a:pt x="203" y="257"/>
                  </a:lnTo>
                  <a:lnTo>
                    <a:pt x="203" y="254"/>
                  </a:lnTo>
                  <a:lnTo>
                    <a:pt x="203" y="247"/>
                  </a:lnTo>
                  <a:lnTo>
                    <a:pt x="192" y="239"/>
                  </a:lnTo>
                  <a:lnTo>
                    <a:pt x="186" y="234"/>
                  </a:lnTo>
                  <a:lnTo>
                    <a:pt x="186" y="233"/>
                  </a:lnTo>
                  <a:lnTo>
                    <a:pt x="179" y="223"/>
                  </a:lnTo>
                  <a:lnTo>
                    <a:pt x="172" y="213"/>
                  </a:lnTo>
                  <a:lnTo>
                    <a:pt x="169" y="207"/>
                  </a:lnTo>
                  <a:lnTo>
                    <a:pt x="163" y="198"/>
                  </a:lnTo>
                  <a:lnTo>
                    <a:pt x="162" y="198"/>
                  </a:lnTo>
                  <a:lnTo>
                    <a:pt x="153" y="193"/>
                  </a:lnTo>
                  <a:lnTo>
                    <a:pt x="142" y="183"/>
                  </a:lnTo>
                  <a:lnTo>
                    <a:pt x="145" y="174"/>
                  </a:lnTo>
                  <a:lnTo>
                    <a:pt x="146" y="171"/>
                  </a:lnTo>
                  <a:lnTo>
                    <a:pt x="142" y="161"/>
                  </a:lnTo>
                  <a:lnTo>
                    <a:pt x="142" y="160"/>
                  </a:lnTo>
                  <a:lnTo>
                    <a:pt x="140" y="155"/>
                  </a:lnTo>
                  <a:lnTo>
                    <a:pt x="137" y="148"/>
                  </a:lnTo>
                  <a:lnTo>
                    <a:pt x="137" y="147"/>
                  </a:lnTo>
                  <a:lnTo>
                    <a:pt x="133" y="142"/>
                  </a:lnTo>
                  <a:lnTo>
                    <a:pt x="132" y="142"/>
                  </a:lnTo>
                  <a:lnTo>
                    <a:pt x="129" y="142"/>
                  </a:lnTo>
                  <a:lnTo>
                    <a:pt x="127" y="142"/>
                  </a:lnTo>
                  <a:lnTo>
                    <a:pt x="123" y="137"/>
                  </a:lnTo>
                  <a:lnTo>
                    <a:pt x="122" y="135"/>
                  </a:lnTo>
                  <a:lnTo>
                    <a:pt x="122" y="134"/>
                  </a:lnTo>
                  <a:lnTo>
                    <a:pt x="122" y="132"/>
                  </a:lnTo>
                  <a:lnTo>
                    <a:pt x="123" y="112"/>
                  </a:lnTo>
                  <a:lnTo>
                    <a:pt x="124" y="111"/>
                  </a:lnTo>
                  <a:lnTo>
                    <a:pt x="126" y="107"/>
                  </a:lnTo>
                  <a:lnTo>
                    <a:pt x="126" y="105"/>
                  </a:lnTo>
                  <a:lnTo>
                    <a:pt x="127" y="104"/>
                  </a:lnTo>
                  <a:lnTo>
                    <a:pt x="132" y="102"/>
                  </a:lnTo>
                  <a:lnTo>
                    <a:pt x="133" y="102"/>
                  </a:lnTo>
                  <a:lnTo>
                    <a:pt x="137" y="102"/>
                  </a:lnTo>
                  <a:lnTo>
                    <a:pt x="139" y="104"/>
                  </a:lnTo>
                  <a:lnTo>
                    <a:pt x="140" y="105"/>
                  </a:lnTo>
                  <a:lnTo>
                    <a:pt x="142" y="107"/>
                  </a:lnTo>
                  <a:lnTo>
                    <a:pt x="142" y="109"/>
                  </a:lnTo>
                  <a:lnTo>
                    <a:pt x="147" y="117"/>
                  </a:lnTo>
                  <a:lnTo>
                    <a:pt x="149" y="118"/>
                  </a:lnTo>
                  <a:lnTo>
                    <a:pt x="152" y="119"/>
                  </a:lnTo>
                  <a:lnTo>
                    <a:pt x="153" y="121"/>
                  </a:lnTo>
                  <a:lnTo>
                    <a:pt x="156" y="121"/>
                  </a:lnTo>
                  <a:lnTo>
                    <a:pt x="157" y="119"/>
                  </a:lnTo>
                  <a:lnTo>
                    <a:pt x="159" y="115"/>
                  </a:lnTo>
                  <a:lnTo>
                    <a:pt x="165" y="107"/>
                  </a:lnTo>
                  <a:lnTo>
                    <a:pt x="166" y="105"/>
                  </a:lnTo>
                  <a:lnTo>
                    <a:pt x="167" y="104"/>
                  </a:lnTo>
                  <a:lnTo>
                    <a:pt x="170" y="104"/>
                  </a:lnTo>
                  <a:lnTo>
                    <a:pt x="172" y="104"/>
                  </a:lnTo>
                  <a:lnTo>
                    <a:pt x="173" y="105"/>
                  </a:lnTo>
                  <a:lnTo>
                    <a:pt x="175" y="105"/>
                  </a:lnTo>
                  <a:lnTo>
                    <a:pt x="176" y="105"/>
                  </a:lnTo>
                  <a:lnTo>
                    <a:pt x="183" y="107"/>
                  </a:lnTo>
                  <a:lnTo>
                    <a:pt x="185" y="107"/>
                  </a:lnTo>
                  <a:lnTo>
                    <a:pt x="189" y="102"/>
                  </a:lnTo>
                  <a:lnTo>
                    <a:pt x="189" y="101"/>
                  </a:lnTo>
                  <a:lnTo>
                    <a:pt x="189" y="104"/>
                  </a:lnTo>
                  <a:lnTo>
                    <a:pt x="202" y="111"/>
                  </a:lnTo>
                  <a:lnTo>
                    <a:pt x="203" y="111"/>
                  </a:lnTo>
                  <a:lnTo>
                    <a:pt x="206" y="111"/>
                  </a:lnTo>
                  <a:lnTo>
                    <a:pt x="208" y="109"/>
                  </a:lnTo>
                  <a:lnTo>
                    <a:pt x="228" y="115"/>
                  </a:lnTo>
                  <a:lnTo>
                    <a:pt x="233" y="117"/>
                  </a:lnTo>
                  <a:lnTo>
                    <a:pt x="245" y="118"/>
                  </a:lnTo>
                  <a:lnTo>
                    <a:pt x="261" y="115"/>
                  </a:lnTo>
                  <a:lnTo>
                    <a:pt x="262" y="114"/>
                  </a:lnTo>
                  <a:lnTo>
                    <a:pt x="264" y="114"/>
                  </a:lnTo>
                  <a:lnTo>
                    <a:pt x="274" y="118"/>
                  </a:lnTo>
                  <a:lnTo>
                    <a:pt x="279" y="119"/>
                  </a:lnTo>
                  <a:lnTo>
                    <a:pt x="281" y="119"/>
                  </a:lnTo>
                  <a:lnTo>
                    <a:pt x="282" y="118"/>
                  </a:lnTo>
                  <a:lnTo>
                    <a:pt x="288" y="122"/>
                  </a:lnTo>
                  <a:lnTo>
                    <a:pt x="294" y="125"/>
                  </a:lnTo>
                  <a:lnTo>
                    <a:pt x="294" y="127"/>
                  </a:lnTo>
                  <a:lnTo>
                    <a:pt x="294" y="130"/>
                  </a:lnTo>
                  <a:lnTo>
                    <a:pt x="292" y="131"/>
                  </a:lnTo>
                  <a:lnTo>
                    <a:pt x="292" y="130"/>
                  </a:lnTo>
                  <a:lnTo>
                    <a:pt x="291" y="130"/>
                  </a:lnTo>
                  <a:lnTo>
                    <a:pt x="292" y="132"/>
                  </a:lnTo>
                  <a:lnTo>
                    <a:pt x="292" y="134"/>
                  </a:lnTo>
                  <a:lnTo>
                    <a:pt x="294" y="134"/>
                  </a:lnTo>
                  <a:lnTo>
                    <a:pt x="295" y="135"/>
                  </a:lnTo>
                  <a:lnTo>
                    <a:pt x="295" y="137"/>
                  </a:lnTo>
                  <a:lnTo>
                    <a:pt x="297" y="137"/>
                  </a:lnTo>
                  <a:lnTo>
                    <a:pt x="302" y="137"/>
                  </a:lnTo>
                  <a:lnTo>
                    <a:pt x="307" y="137"/>
                  </a:lnTo>
                  <a:lnTo>
                    <a:pt x="307" y="131"/>
                  </a:lnTo>
                  <a:lnTo>
                    <a:pt x="308" y="130"/>
                  </a:lnTo>
                  <a:lnTo>
                    <a:pt x="311" y="124"/>
                  </a:lnTo>
                  <a:lnTo>
                    <a:pt x="311" y="122"/>
                  </a:lnTo>
                  <a:lnTo>
                    <a:pt x="311" y="119"/>
                  </a:lnTo>
                  <a:lnTo>
                    <a:pt x="311" y="118"/>
                  </a:lnTo>
                  <a:lnTo>
                    <a:pt x="311" y="117"/>
                  </a:lnTo>
                  <a:lnTo>
                    <a:pt x="314" y="109"/>
                  </a:lnTo>
                  <a:lnTo>
                    <a:pt x="315" y="109"/>
                  </a:lnTo>
                  <a:lnTo>
                    <a:pt x="317" y="109"/>
                  </a:lnTo>
                  <a:lnTo>
                    <a:pt x="318" y="111"/>
                  </a:lnTo>
                  <a:lnTo>
                    <a:pt x="320" y="111"/>
                  </a:lnTo>
                  <a:lnTo>
                    <a:pt x="322" y="112"/>
                  </a:lnTo>
                  <a:lnTo>
                    <a:pt x="325" y="112"/>
                  </a:lnTo>
                  <a:lnTo>
                    <a:pt x="327" y="112"/>
                  </a:lnTo>
                  <a:lnTo>
                    <a:pt x="328" y="112"/>
                  </a:lnTo>
                  <a:lnTo>
                    <a:pt x="328" y="111"/>
                  </a:lnTo>
                  <a:lnTo>
                    <a:pt x="328" y="109"/>
                  </a:lnTo>
                  <a:lnTo>
                    <a:pt x="328" y="108"/>
                  </a:lnTo>
                  <a:lnTo>
                    <a:pt x="325" y="107"/>
                  </a:lnTo>
                  <a:lnTo>
                    <a:pt x="322" y="107"/>
                  </a:lnTo>
                  <a:lnTo>
                    <a:pt x="320" y="107"/>
                  </a:lnTo>
                  <a:lnTo>
                    <a:pt x="318" y="105"/>
                  </a:lnTo>
                  <a:lnTo>
                    <a:pt x="312" y="102"/>
                  </a:lnTo>
                  <a:lnTo>
                    <a:pt x="304" y="97"/>
                  </a:lnTo>
                  <a:lnTo>
                    <a:pt x="304" y="95"/>
                  </a:lnTo>
                  <a:lnTo>
                    <a:pt x="305" y="88"/>
                  </a:lnTo>
                  <a:lnTo>
                    <a:pt x="305" y="86"/>
                  </a:lnTo>
                  <a:lnTo>
                    <a:pt x="307" y="86"/>
                  </a:lnTo>
                  <a:lnTo>
                    <a:pt x="308" y="86"/>
                  </a:lnTo>
                  <a:lnTo>
                    <a:pt x="308" y="88"/>
                  </a:lnTo>
                  <a:lnTo>
                    <a:pt x="309" y="88"/>
                  </a:lnTo>
                  <a:lnTo>
                    <a:pt x="309" y="86"/>
                  </a:lnTo>
                  <a:lnTo>
                    <a:pt x="311" y="86"/>
                  </a:lnTo>
                  <a:lnTo>
                    <a:pt x="311" y="85"/>
                  </a:lnTo>
                  <a:lnTo>
                    <a:pt x="309" y="85"/>
                  </a:lnTo>
                  <a:lnTo>
                    <a:pt x="307" y="82"/>
                  </a:lnTo>
                  <a:lnTo>
                    <a:pt x="307" y="81"/>
                  </a:lnTo>
                  <a:lnTo>
                    <a:pt x="305" y="81"/>
                  </a:lnTo>
                  <a:lnTo>
                    <a:pt x="305" y="82"/>
                  </a:lnTo>
                  <a:lnTo>
                    <a:pt x="304" y="84"/>
                  </a:lnTo>
                  <a:lnTo>
                    <a:pt x="302" y="84"/>
                  </a:lnTo>
                  <a:lnTo>
                    <a:pt x="301" y="84"/>
                  </a:lnTo>
                  <a:lnTo>
                    <a:pt x="301" y="82"/>
                  </a:lnTo>
                  <a:lnTo>
                    <a:pt x="299" y="81"/>
                  </a:lnTo>
                  <a:lnTo>
                    <a:pt x="301" y="78"/>
                  </a:lnTo>
                  <a:lnTo>
                    <a:pt x="301" y="76"/>
                  </a:lnTo>
                  <a:lnTo>
                    <a:pt x="302" y="76"/>
                  </a:lnTo>
                  <a:lnTo>
                    <a:pt x="304" y="74"/>
                  </a:lnTo>
                  <a:lnTo>
                    <a:pt x="304" y="72"/>
                  </a:lnTo>
                  <a:lnTo>
                    <a:pt x="299" y="66"/>
                  </a:lnTo>
                  <a:lnTo>
                    <a:pt x="297" y="62"/>
                  </a:lnTo>
                  <a:lnTo>
                    <a:pt x="298" y="58"/>
                  </a:lnTo>
                  <a:lnTo>
                    <a:pt x="295" y="53"/>
                  </a:lnTo>
                  <a:lnTo>
                    <a:pt x="295" y="55"/>
                  </a:lnTo>
                  <a:lnTo>
                    <a:pt x="292" y="55"/>
                  </a:lnTo>
                  <a:lnTo>
                    <a:pt x="291" y="53"/>
                  </a:lnTo>
                  <a:lnTo>
                    <a:pt x="289" y="53"/>
                  </a:lnTo>
                  <a:lnTo>
                    <a:pt x="284" y="59"/>
                  </a:lnTo>
                  <a:lnTo>
                    <a:pt x="282" y="62"/>
                  </a:lnTo>
                  <a:lnTo>
                    <a:pt x="281" y="62"/>
                  </a:lnTo>
                  <a:lnTo>
                    <a:pt x="275" y="66"/>
                  </a:lnTo>
                  <a:lnTo>
                    <a:pt x="274" y="66"/>
                  </a:lnTo>
                  <a:lnTo>
                    <a:pt x="272" y="66"/>
                  </a:lnTo>
                  <a:lnTo>
                    <a:pt x="272" y="65"/>
                  </a:lnTo>
                  <a:lnTo>
                    <a:pt x="271" y="65"/>
                  </a:lnTo>
                  <a:lnTo>
                    <a:pt x="266" y="65"/>
                  </a:lnTo>
                  <a:lnTo>
                    <a:pt x="265" y="65"/>
                  </a:lnTo>
                  <a:lnTo>
                    <a:pt x="264" y="64"/>
                  </a:lnTo>
                  <a:lnTo>
                    <a:pt x="262" y="64"/>
                  </a:lnTo>
                  <a:lnTo>
                    <a:pt x="261" y="64"/>
                  </a:lnTo>
                  <a:lnTo>
                    <a:pt x="258" y="64"/>
                  </a:lnTo>
                  <a:lnTo>
                    <a:pt x="251" y="62"/>
                  </a:lnTo>
                  <a:lnTo>
                    <a:pt x="242" y="62"/>
                  </a:lnTo>
                  <a:lnTo>
                    <a:pt x="238" y="59"/>
                  </a:lnTo>
                  <a:lnTo>
                    <a:pt x="231" y="55"/>
                  </a:lnTo>
                  <a:lnTo>
                    <a:pt x="231" y="53"/>
                  </a:lnTo>
                  <a:lnTo>
                    <a:pt x="229" y="52"/>
                  </a:lnTo>
                  <a:lnTo>
                    <a:pt x="228" y="51"/>
                  </a:lnTo>
                  <a:lnTo>
                    <a:pt x="226" y="51"/>
                  </a:lnTo>
                  <a:lnTo>
                    <a:pt x="221" y="48"/>
                  </a:lnTo>
                  <a:lnTo>
                    <a:pt x="219" y="48"/>
                  </a:lnTo>
                  <a:lnTo>
                    <a:pt x="219" y="49"/>
                  </a:lnTo>
                  <a:lnTo>
                    <a:pt x="219" y="51"/>
                  </a:lnTo>
                  <a:lnTo>
                    <a:pt x="218" y="51"/>
                  </a:lnTo>
                  <a:lnTo>
                    <a:pt x="216" y="49"/>
                  </a:lnTo>
                  <a:lnTo>
                    <a:pt x="215" y="49"/>
                  </a:lnTo>
                  <a:lnTo>
                    <a:pt x="215" y="48"/>
                  </a:lnTo>
                  <a:lnTo>
                    <a:pt x="212" y="46"/>
                  </a:lnTo>
                  <a:lnTo>
                    <a:pt x="211" y="43"/>
                  </a:lnTo>
                  <a:lnTo>
                    <a:pt x="211" y="42"/>
                  </a:lnTo>
                  <a:lnTo>
                    <a:pt x="211" y="41"/>
                  </a:lnTo>
                  <a:lnTo>
                    <a:pt x="206" y="32"/>
                  </a:lnTo>
                  <a:lnTo>
                    <a:pt x="205" y="31"/>
                  </a:lnTo>
                  <a:lnTo>
                    <a:pt x="196" y="26"/>
                  </a:lnTo>
                  <a:lnTo>
                    <a:pt x="193" y="25"/>
                  </a:lnTo>
                  <a:lnTo>
                    <a:pt x="190" y="20"/>
                  </a:lnTo>
                  <a:lnTo>
                    <a:pt x="190" y="18"/>
                  </a:lnTo>
                  <a:lnTo>
                    <a:pt x="188" y="15"/>
                  </a:lnTo>
                  <a:lnTo>
                    <a:pt x="186" y="13"/>
                  </a:lnTo>
                  <a:lnTo>
                    <a:pt x="179" y="6"/>
                  </a:lnTo>
                  <a:lnTo>
                    <a:pt x="178" y="6"/>
                  </a:lnTo>
                  <a:lnTo>
                    <a:pt x="176" y="6"/>
                  </a:lnTo>
                  <a:lnTo>
                    <a:pt x="173" y="6"/>
                  </a:lnTo>
                  <a:lnTo>
                    <a:pt x="170" y="3"/>
                  </a:lnTo>
                  <a:lnTo>
                    <a:pt x="170" y="2"/>
                  </a:lnTo>
                  <a:lnTo>
                    <a:pt x="167" y="2"/>
                  </a:lnTo>
                  <a:lnTo>
                    <a:pt x="165" y="0"/>
                  </a:lnTo>
                  <a:lnTo>
                    <a:pt x="163" y="0"/>
                  </a:lnTo>
                  <a:lnTo>
                    <a:pt x="160" y="0"/>
                  </a:lnTo>
                  <a:lnTo>
                    <a:pt x="159" y="0"/>
                  </a:lnTo>
                  <a:lnTo>
                    <a:pt x="152" y="9"/>
                  </a:lnTo>
                  <a:lnTo>
                    <a:pt x="146" y="12"/>
                  </a:lnTo>
                  <a:lnTo>
                    <a:pt x="146" y="15"/>
                  </a:lnTo>
                  <a:lnTo>
                    <a:pt x="145" y="16"/>
                  </a:lnTo>
                  <a:lnTo>
                    <a:pt x="143" y="18"/>
                  </a:lnTo>
                  <a:lnTo>
                    <a:pt x="136" y="20"/>
                  </a:lnTo>
                  <a:lnTo>
                    <a:pt x="133" y="22"/>
                  </a:lnTo>
                  <a:lnTo>
                    <a:pt x="130" y="22"/>
                  </a:lnTo>
                  <a:lnTo>
                    <a:pt x="129" y="22"/>
                  </a:lnTo>
                  <a:lnTo>
                    <a:pt x="124" y="22"/>
                  </a:lnTo>
                  <a:lnTo>
                    <a:pt x="123" y="23"/>
                  </a:lnTo>
                  <a:lnTo>
                    <a:pt x="122" y="25"/>
                  </a:lnTo>
                  <a:lnTo>
                    <a:pt x="122" y="26"/>
                  </a:lnTo>
                  <a:lnTo>
                    <a:pt x="120" y="28"/>
                  </a:lnTo>
                  <a:lnTo>
                    <a:pt x="120" y="29"/>
                  </a:lnTo>
                  <a:lnTo>
                    <a:pt x="120" y="31"/>
                  </a:lnTo>
                  <a:lnTo>
                    <a:pt x="120" y="33"/>
                  </a:lnTo>
                  <a:lnTo>
                    <a:pt x="122" y="33"/>
                  </a:lnTo>
                  <a:lnTo>
                    <a:pt x="123" y="35"/>
                  </a:lnTo>
                  <a:lnTo>
                    <a:pt x="124" y="36"/>
                  </a:lnTo>
                  <a:lnTo>
                    <a:pt x="126" y="36"/>
                  </a:lnTo>
                  <a:lnTo>
                    <a:pt x="126" y="45"/>
                  </a:lnTo>
                  <a:lnTo>
                    <a:pt x="123" y="51"/>
                  </a:lnTo>
                  <a:lnTo>
                    <a:pt x="123" y="52"/>
                  </a:lnTo>
                  <a:lnTo>
                    <a:pt x="122" y="53"/>
                  </a:lnTo>
                  <a:lnTo>
                    <a:pt x="120" y="53"/>
                  </a:lnTo>
                  <a:lnTo>
                    <a:pt x="119" y="53"/>
                  </a:lnTo>
                  <a:lnTo>
                    <a:pt x="119" y="52"/>
                  </a:lnTo>
                  <a:lnTo>
                    <a:pt x="114" y="52"/>
                  </a:lnTo>
                  <a:lnTo>
                    <a:pt x="113" y="52"/>
                  </a:lnTo>
                  <a:lnTo>
                    <a:pt x="106" y="56"/>
                  </a:lnTo>
                  <a:lnTo>
                    <a:pt x="103" y="58"/>
                  </a:lnTo>
                  <a:lnTo>
                    <a:pt x="101" y="58"/>
                  </a:lnTo>
                  <a:lnTo>
                    <a:pt x="100" y="59"/>
                  </a:lnTo>
                  <a:lnTo>
                    <a:pt x="100" y="62"/>
                  </a:lnTo>
                  <a:lnTo>
                    <a:pt x="101" y="68"/>
                  </a:lnTo>
                  <a:lnTo>
                    <a:pt x="100" y="75"/>
                  </a:lnTo>
                  <a:lnTo>
                    <a:pt x="100" y="76"/>
                  </a:lnTo>
                  <a:lnTo>
                    <a:pt x="100" y="78"/>
                  </a:lnTo>
                  <a:lnTo>
                    <a:pt x="99" y="79"/>
                  </a:lnTo>
                  <a:lnTo>
                    <a:pt x="99" y="81"/>
                  </a:lnTo>
                  <a:lnTo>
                    <a:pt x="97" y="82"/>
                  </a:lnTo>
                  <a:lnTo>
                    <a:pt x="93" y="84"/>
                  </a:lnTo>
                  <a:lnTo>
                    <a:pt x="91" y="84"/>
                  </a:lnTo>
                  <a:lnTo>
                    <a:pt x="90" y="82"/>
                  </a:lnTo>
                  <a:lnTo>
                    <a:pt x="89" y="79"/>
                  </a:lnTo>
                  <a:lnTo>
                    <a:pt x="87" y="79"/>
                  </a:lnTo>
                  <a:lnTo>
                    <a:pt x="83" y="78"/>
                  </a:lnTo>
                  <a:lnTo>
                    <a:pt x="81" y="78"/>
                  </a:lnTo>
                  <a:lnTo>
                    <a:pt x="80" y="78"/>
                  </a:lnTo>
                  <a:lnTo>
                    <a:pt x="79" y="78"/>
                  </a:lnTo>
                  <a:lnTo>
                    <a:pt x="77" y="78"/>
                  </a:lnTo>
                  <a:lnTo>
                    <a:pt x="77" y="79"/>
                  </a:lnTo>
                  <a:lnTo>
                    <a:pt x="76" y="79"/>
                  </a:lnTo>
                  <a:lnTo>
                    <a:pt x="74" y="79"/>
                  </a:lnTo>
                  <a:lnTo>
                    <a:pt x="68" y="74"/>
                  </a:lnTo>
                  <a:lnTo>
                    <a:pt x="66" y="71"/>
                  </a:lnTo>
                  <a:lnTo>
                    <a:pt x="64" y="68"/>
                  </a:lnTo>
                  <a:lnTo>
                    <a:pt x="63" y="66"/>
                  </a:lnTo>
                  <a:lnTo>
                    <a:pt x="51" y="76"/>
                  </a:lnTo>
                  <a:lnTo>
                    <a:pt x="50" y="76"/>
                  </a:lnTo>
                  <a:lnTo>
                    <a:pt x="46" y="76"/>
                  </a:lnTo>
                  <a:lnTo>
                    <a:pt x="43" y="76"/>
                  </a:lnTo>
                  <a:lnTo>
                    <a:pt x="38" y="76"/>
                  </a:lnTo>
                  <a:lnTo>
                    <a:pt x="36" y="76"/>
                  </a:lnTo>
                  <a:lnTo>
                    <a:pt x="33" y="76"/>
                  </a:lnTo>
                  <a:lnTo>
                    <a:pt x="27" y="76"/>
                  </a:lnTo>
                  <a:lnTo>
                    <a:pt x="25" y="76"/>
                  </a:lnTo>
                  <a:lnTo>
                    <a:pt x="24" y="76"/>
                  </a:lnTo>
                  <a:lnTo>
                    <a:pt x="23" y="76"/>
                  </a:lnTo>
                  <a:lnTo>
                    <a:pt x="20" y="76"/>
                  </a:lnTo>
                  <a:lnTo>
                    <a:pt x="11" y="76"/>
                  </a:lnTo>
                  <a:lnTo>
                    <a:pt x="10" y="76"/>
                  </a:lnTo>
                  <a:lnTo>
                    <a:pt x="7" y="75"/>
                  </a:lnTo>
                  <a:lnTo>
                    <a:pt x="5" y="72"/>
                  </a:lnTo>
                  <a:lnTo>
                    <a:pt x="4" y="68"/>
                  </a:lnTo>
                  <a:lnTo>
                    <a:pt x="1" y="71"/>
                  </a:lnTo>
                  <a:lnTo>
                    <a:pt x="0" y="71"/>
                  </a:lnTo>
                  <a:lnTo>
                    <a:pt x="1" y="84"/>
                  </a:lnTo>
                  <a:lnTo>
                    <a:pt x="1" y="85"/>
                  </a:lnTo>
                  <a:lnTo>
                    <a:pt x="3" y="85"/>
                  </a:lnTo>
                  <a:lnTo>
                    <a:pt x="4" y="91"/>
                  </a:lnTo>
                  <a:lnTo>
                    <a:pt x="4" y="98"/>
                  </a:lnTo>
                  <a:lnTo>
                    <a:pt x="4" y="99"/>
                  </a:lnTo>
                  <a:lnTo>
                    <a:pt x="4" y="102"/>
                  </a:lnTo>
                  <a:lnTo>
                    <a:pt x="4" y="104"/>
                  </a:lnTo>
                  <a:lnTo>
                    <a:pt x="7" y="105"/>
                  </a:lnTo>
                  <a:lnTo>
                    <a:pt x="7" y="107"/>
                  </a:lnTo>
                  <a:lnTo>
                    <a:pt x="11" y="112"/>
                  </a:lnTo>
                  <a:lnTo>
                    <a:pt x="13" y="117"/>
                  </a:lnTo>
                  <a:lnTo>
                    <a:pt x="13" y="118"/>
                  </a:lnTo>
                  <a:lnTo>
                    <a:pt x="15" y="124"/>
                  </a:lnTo>
                  <a:lnTo>
                    <a:pt x="17" y="127"/>
                  </a:lnTo>
                  <a:lnTo>
                    <a:pt x="18" y="127"/>
                  </a:lnTo>
                  <a:lnTo>
                    <a:pt x="23" y="125"/>
                  </a:lnTo>
                  <a:lnTo>
                    <a:pt x="25" y="119"/>
                  </a:lnTo>
                  <a:lnTo>
                    <a:pt x="28" y="114"/>
                  </a:lnTo>
                  <a:lnTo>
                    <a:pt x="30" y="115"/>
                  </a:lnTo>
                  <a:lnTo>
                    <a:pt x="31" y="115"/>
                  </a:lnTo>
                  <a:lnTo>
                    <a:pt x="33" y="117"/>
                  </a:lnTo>
                  <a:lnTo>
                    <a:pt x="34" y="115"/>
                  </a:lnTo>
                  <a:lnTo>
                    <a:pt x="34" y="114"/>
                  </a:lnTo>
                  <a:lnTo>
                    <a:pt x="37" y="104"/>
                  </a:lnTo>
                  <a:lnTo>
                    <a:pt x="41" y="95"/>
                  </a:lnTo>
                  <a:lnTo>
                    <a:pt x="41" y="92"/>
                  </a:lnTo>
                  <a:lnTo>
                    <a:pt x="43" y="89"/>
                  </a:lnTo>
                  <a:lnTo>
                    <a:pt x="43" y="88"/>
                  </a:lnTo>
                  <a:lnTo>
                    <a:pt x="44" y="86"/>
                  </a:lnTo>
                  <a:lnTo>
                    <a:pt x="46" y="86"/>
                  </a:lnTo>
                  <a:lnTo>
                    <a:pt x="51" y="89"/>
                  </a:lnTo>
                  <a:lnTo>
                    <a:pt x="54" y="91"/>
                  </a:lnTo>
                  <a:lnTo>
                    <a:pt x="57" y="92"/>
                  </a:lnTo>
                  <a:lnTo>
                    <a:pt x="58" y="94"/>
                  </a:lnTo>
                  <a:lnTo>
                    <a:pt x="60" y="97"/>
                  </a:lnTo>
                  <a:lnTo>
                    <a:pt x="63" y="101"/>
                  </a:lnTo>
                  <a:lnTo>
                    <a:pt x="67" y="104"/>
                  </a:lnTo>
                  <a:lnTo>
                    <a:pt x="67" y="105"/>
                  </a:lnTo>
                  <a:lnTo>
                    <a:pt x="68" y="105"/>
                  </a:lnTo>
                  <a:lnTo>
                    <a:pt x="70" y="107"/>
                  </a:lnTo>
                  <a:lnTo>
                    <a:pt x="71" y="107"/>
                  </a:lnTo>
                  <a:lnTo>
                    <a:pt x="73" y="107"/>
                  </a:lnTo>
                  <a:lnTo>
                    <a:pt x="76" y="118"/>
                  </a:lnTo>
                  <a:lnTo>
                    <a:pt x="76" y="119"/>
                  </a:lnTo>
                  <a:lnTo>
                    <a:pt x="76" y="122"/>
                  </a:lnTo>
                  <a:lnTo>
                    <a:pt x="76" y="124"/>
                  </a:lnTo>
                  <a:lnTo>
                    <a:pt x="74" y="125"/>
                  </a:lnTo>
                  <a:lnTo>
                    <a:pt x="73" y="128"/>
                  </a:lnTo>
                  <a:lnTo>
                    <a:pt x="73" y="131"/>
                  </a:lnTo>
                  <a:lnTo>
                    <a:pt x="73" y="138"/>
                  </a:lnTo>
                  <a:lnTo>
                    <a:pt x="73" y="141"/>
                  </a:lnTo>
                  <a:lnTo>
                    <a:pt x="74" y="144"/>
                  </a:lnTo>
                  <a:lnTo>
                    <a:pt x="77" y="147"/>
                  </a:lnTo>
                  <a:lnTo>
                    <a:pt x="79" y="150"/>
                  </a:lnTo>
                  <a:lnTo>
                    <a:pt x="79" y="151"/>
                  </a:lnTo>
                  <a:lnTo>
                    <a:pt x="80" y="151"/>
                  </a:lnTo>
                  <a:lnTo>
                    <a:pt x="84" y="155"/>
                  </a:lnTo>
                  <a:lnTo>
                    <a:pt x="86" y="158"/>
                  </a:lnTo>
                  <a:lnTo>
                    <a:pt x="89" y="161"/>
                  </a:lnTo>
                  <a:lnTo>
                    <a:pt x="91" y="165"/>
                  </a:lnTo>
                  <a:lnTo>
                    <a:pt x="93" y="167"/>
                  </a:lnTo>
                  <a:lnTo>
                    <a:pt x="94" y="168"/>
                  </a:lnTo>
                  <a:lnTo>
                    <a:pt x="101" y="174"/>
                  </a:lnTo>
                  <a:lnTo>
                    <a:pt x="103" y="174"/>
                  </a:lnTo>
                  <a:lnTo>
                    <a:pt x="104" y="175"/>
                  </a:lnTo>
                  <a:lnTo>
                    <a:pt x="106" y="175"/>
                  </a:lnTo>
                  <a:lnTo>
                    <a:pt x="107" y="175"/>
                  </a:lnTo>
                  <a:lnTo>
                    <a:pt x="107" y="177"/>
                  </a:lnTo>
                  <a:lnTo>
                    <a:pt x="106" y="177"/>
                  </a:lnTo>
                  <a:lnTo>
                    <a:pt x="100" y="175"/>
                  </a:lnTo>
                  <a:lnTo>
                    <a:pt x="96" y="174"/>
                  </a:lnTo>
                  <a:lnTo>
                    <a:pt x="94" y="171"/>
                  </a:lnTo>
                  <a:lnTo>
                    <a:pt x="89" y="173"/>
                  </a:lnTo>
                  <a:lnTo>
                    <a:pt x="84" y="174"/>
                  </a:lnTo>
                  <a:lnTo>
                    <a:pt x="83" y="175"/>
                  </a:lnTo>
                  <a:lnTo>
                    <a:pt x="84" y="180"/>
                  </a:lnTo>
                  <a:lnTo>
                    <a:pt x="90" y="187"/>
                  </a:lnTo>
                  <a:lnTo>
                    <a:pt x="93" y="193"/>
                  </a:lnTo>
                  <a:lnTo>
                    <a:pt x="99" y="200"/>
                  </a:lnTo>
                  <a:lnTo>
                    <a:pt x="101" y="203"/>
                  </a:lnTo>
                  <a:lnTo>
                    <a:pt x="114" y="214"/>
                  </a:lnTo>
                  <a:lnTo>
                    <a:pt x="119" y="217"/>
                  </a:lnTo>
                  <a:lnTo>
                    <a:pt x="120" y="217"/>
                  </a:lnTo>
                  <a:lnTo>
                    <a:pt x="126" y="223"/>
                  </a:lnTo>
                  <a:lnTo>
                    <a:pt x="126" y="231"/>
                  </a:lnTo>
                  <a:lnTo>
                    <a:pt x="126" y="233"/>
                  </a:lnTo>
                  <a:lnTo>
                    <a:pt x="130" y="237"/>
                  </a:lnTo>
                  <a:lnTo>
                    <a:pt x="133" y="239"/>
                  </a:lnTo>
                  <a:lnTo>
                    <a:pt x="133" y="240"/>
                  </a:lnTo>
                  <a:lnTo>
                    <a:pt x="136" y="240"/>
                  </a:lnTo>
                  <a:lnTo>
                    <a:pt x="137" y="240"/>
                  </a:lnTo>
                  <a:lnTo>
                    <a:pt x="140" y="239"/>
                  </a:lnTo>
                  <a:lnTo>
                    <a:pt x="140" y="237"/>
                  </a:lnTo>
                  <a:lnTo>
                    <a:pt x="147" y="236"/>
                  </a:lnTo>
                  <a:lnTo>
                    <a:pt x="157" y="236"/>
                  </a:lnTo>
                  <a:lnTo>
                    <a:pt x="160" y="239"/>
                  </a:lnTo>
                  <a:lnTo>
                    <a:pt x="165" y="241"/>
                  </a:lnTo>
                  <a:lnTo>
                    <a:pt x="166" y="244"/>
                  </a:lnTo>
                  <a:lnTo>
                    <a:pt x="167" y="244"/>
                  </a:lnTo>
                  <a:lnTo>
                    <a:pt x="172" y="246"/>
                  </a:lnTo>
                  <a:lnTo>
                    <a:pt x="173" y="246"/>
                  </a:lnTo>
                  <a:lnTo>
                    <a:pt x="175" y="247"/>
                  </a:lnTo>
                  <a:lnTo>
                    <a:pt x="178" y="247"/>
                  </a:lnTo>
                  <a:lnTo>
                    <a:pt x="179" y="247"/>
                  </a:lnTo>
                  <a:lnTo>
                    <a:pt x="180" y="247"/>
                  </a:lnTo>
                  <a:lnTo>
                    <a:pt x="183" y="250"/>
                  </a:lnTo>
                  <a:lnTo>
                    <a:pt x="188" y="256"/>
                  </a:lnTo>
                  <a:lnTo>
                    <a:pt x="190" y="260"/>
                  </a:lnTo>
                  <a:lnTo>
                    <a:pt x="198" y="266"/>
                  </a:lnTo>
                  <a:lnTo>
                    <a:pt x="211" y="277"/>
                  </a:lnTo>
                  <a:lnTo>
                    <a:pt x="216" y="284"/>
                  </a:lnTo>
                  <a:lnTo>
                    <a:pt x="218" y="284"/>
                  </a:lnTo>
                  <a:lnTo>
                    <a:pt x="219" y="286"/>
                  </a:lnTo>
                  <a:lnTo>
                    <a:pt x="225" y="284"/>
                  </a:lnTo>
                  <a:lnTo>
                    <a:pt x="225" y="279"/>
                  </a:lnTo>
                  <a:close/>
                </a:path>
              </a:pathLst>
            </a:custGeom>
            <a:noFill/>
            <a:ln w="12700">
              <a:solidFill>
                <a:srgbClr val="003366"/>
              </a:solidFill>
              <a:round/>
              <a:headEnd/>
              <a:tailEnd/>
            </a:ln>
            <a:extLst>
              <a:ext uri="{909E8E84-426E-40DD-AFC4-6F175D3DCCD1}">
                <a14:hiddenFill xmlns:a14="http://schemas.microsoft.com/office/drawing/2010/main">
                  <a:solidFill>
                    <a:srgbClr val="FFFFFF"/>
                  </a:solidFill>
                </a14:hiddenFill>
              </a:ext>
            </a:extLst>
          </p:spPr>
          <p:txBody>
            <a:bodyPr/>
            <a:lstStyle/>
            <a:p>
              <a:endParaRPr lang="hr-HR"/>
            </a:p>
          </p:txBody>
        </p:sp>
        <p:sp>
          <p:nvSpPr>
            <p:cNvPr id="5" name="Freeform 11"/>
            <p:cNvSpPr>
              <a:spLocks noChangeAspect="1"/>
            </p:cNvSpPr>
            <p:nvPr/>
          </p:nvSpPr>
          <p:spPr bwMode="ltGray">
            <a:xfrm>
              <a:off x="2573" y="2463"/>
              <a:ext cx="176" cy="111"/>
            </a:xfrm>
            <a:custGeom>
              <a:avLst/>
              <a:gdLst>
                <a:gd name="T0" fmla="*/ 11 w 176"/>
                <a:gd name="T1" fmla="*/ 103 h 111"/>
                <a:gd name="T2" fmla="*/ 25 w 176"/>
                <a:gd name="T3" fmla="*/ 103 h 111"/>
                <a:gd name="T4" fmla="*/ 36 w 176"/>
                <a:gd name="T5" fmla="*/ 103 h 111"/>
                <a:gd name="T6" fmla="*/ 50 w 176"/>
                <a:gd name="T7" fmla="*/ 103 h 111"/>
                <a:gd name="T8" fmla="*/ 66 w 176"/>
                <a:gd name="T9" fmla="*/ 98 h 111"/>
                <a:gd name="T10" fmla="*/ 76 w 176"/>
                <a:gd name="T11" fmla="*/ 106 h 111"/>
                <a:gd name="T12" fmla="*/ 81 w 176"/>
                <a:gd name="T13" fmla="*/ 105 h 111"/>
                <a:gd name="T14" fmla="*/ 90 w 176"/>
                <a:gd name="T15" fmla="*/ 109 h 111"/>
                <a:gd name="T16" fmla="*/ 99 w 176"/>
                <a:gd name="T17" fmla="*/ 106 h 111"/>
                <a:gd name="T18" fmla="*/ 100 w 176"/>
                <a:gd name="T19" fmla="*/ 89 h 111"/>
                <a:gd name="T20" fmla="*/ 103 w 176"/>
                <a:gd name="T21" fmla="*/ 85 h 111"/>
                <a:gd name="T22" fmla="*/ 119 w 176"/>
                <a:gd name="T23" fmla="*/ 80 h 111"/>
                <a:gd name="T24" fmla="*/ 123 w 176"/>
                <a:gd name="T25" fmla="*/ 79 h 111"/>
                <a:gd name="T26" fmla="*/ 123 w 176"/>
                <a:gd name="T27" fmla="*/ 62 h 111"/>
                <a:gd name="T28" fmla="*/ 120 w 176"/>
                <a:gd name="T29" fmla="*/ 58 h 111"/>
                <a:gd name="T30" fmla="*/ 122 w 176"/>
                <a:gd name="T31" fmla="*/ 53 h 111"/>
                <a:gd name="T32" fmla="*/ 130 w 176"/>
                <a:gd name="T33" fmla="*/ 49 h 111"/>
                <a:gd name="T34" fmla="*/ 146 w 176"/>
                <a:gd name="T35" fmla="*/ 42 h 111"/>
                <a:gd name="T36" fmla="*/ 160 w 176"/>
                <a:gd name="T37" fmla="*/ 27 h 111"/>
                <a:gd name="T38" fmla="*/ 170 w 176"/>
                <a:gd name="T39" fmla="*/ 29 h 111"/>
                <a:gd name="T40" fmla="*/ 169 w 176"/>
                <a:gd name="T41" fmla="*/ 23 h 111"/>
                <a:gd name="T42" fmla="*/ 162 w 176"/>
                <a:gd name="T43" fmla="*/ 6 h 111"/>
                <a:gd name="T44" fmla="*/ 160 w 176"/>
                <a:gd name="T45" fmla="*/ 2 h 111"/>
                <a:gd name="T46" fmla="*/ 155 w 176"/>
                <a:gd name="T47" fmla="*/ 2 h 111"/>
                <a:gd name="T48" fmla="*/ 150 w 176"/>
                <a:gd name="T49" fmla="*/ 0 h 111"/>
                <a:gd name="T50" fmla="*/ 143 w 176"/>
                <a:gd name="T51" fmla="*/ 9 h 111"/>
                <a:gd name="T52" fmla="*/ 146 w 176"/>
                <a:gd name="T53" fmla="*/ 14 h 111"/>
                <a:gd name="T54" fmla="*/ 143 w 176"/>
                <a:gd name="T55" fmla="*/ 14 h 111"/>
                <a:gd name="T56" fmla="*/ 133 w 176"/>
                <a:gd name="T57" fmla="*/ 12 h 111"/>
                <a:gd name="T58" fmla="*/ 127 w 176"/>
                <a:gd name="T59" fmla="*/ 13 h 111"/>
                <a:gd name="T60" fmla="*/ 119 w 176"/>
                <a:gd name="T61" fmla="*/ 17 h 111"/>
                <a:gd name="T62" fmla="*/ 107 w 176"/>
                <a:gd name="T63" fmla="*/ 14 h 111"/>
                <a:gd name="T64" fmla="*/ 91 w 176"/>
                <a:gd name="T65" fmla="*/ 14 h 111"/>
                <a:gd name="T66" fmla="*/ 87 w 176"/>
                <a:gd name="T67" fmla="*/ 14 h 111"/>
                <a:gd name="T68" fmla="*/ 80 w 176"/>
                <a:gd name="T69" fmla="*/ 20 h 111"/>
                <a:gd name="T70" fmla="*/ 63 w 176"/>
                <a:gd name="T71" fmla="*/ 30 h 111"/>
                <a:gd name="T72" fmla="*/ 30 w 176"/>
                <a:gd name="T73" fmla="*/ 20 h 111"/>
                <a:gd name="T74" fmla="*/ 24 w 176"/>
                <a:gd name="T75" fmla="*/ 20 h 111"/>
                <a:gd name="T76" fmla="*/ 18 w 176"/>
                <a:gd name="T77" fmla="*/ 22 h 111"/>
                <a:gd name="T78" fmla="*/ 4 w 176"/>
                <a:gd name="T79" fmla="*/ 30 h 111"/>
                <a:gd name="T80" fmla="*/ 0 w 176"/>
                <a:gd name="T81" fmla="*/ 42 h 111"/>
                <a:gd name="T82" fmla="*/ 14 w 176"/>
                <a:gd name="T83" fmla="*/ 45 h 111"/>
                <a:gd name="T84" fmla="*/ 13 w 176"/>
                <a:gd name="T85" fmla="*/ 47 h 111"/>
                <a:gd name="T86" fmla="*/ 5 w 176"/>
                <a:gd name="T87" fmla="*/ 53 h 111"/>
                <a:gd name="T88" fmla="*/ 4 w 176"/>
                <a:gd name="T89" fmla="*/ 60 h 111"/>
                <a:gd name="T90" fmla="*/ 10 w 176"/>
                <a:gd name="T91" fmla="*/ 59 h 111"/>
                <a:gd name="T92" fmla="*/ 11 w 176"/>
                <a:gd name="T93" fmla="*/ 60 h 111"/>
                <a:gd name="T94" fmla="*/ 7 w 176"/>
                <a:gd name="T95" fmla="*/ 68 h 111"/>
                <a:gd name="T96" fmla="*/ 8 w 176"/>
                <a:gd name="T97" fmla="*/ 75 h 111"/>
                <a:gd name="T98" fmla="*/ 24 w 176"/>
                <a:gd name="T99" fmla="*/ 89 h 111"/>
                <a:gd name="T100" fmla="*/ 17 w 176"/>
                <a:gd name="T101" fmla="*/ 92 h 111"/>
                <a:gd name="T102" fmla="*/ 5 w 176"/>
                <a:gd name="T103" fmla="*/ 99 h 111"/>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0" t="0" r="r" b="b"/>
              <a:pathLst>
                <a:path w="176" h="111">
                  <a:moveTo>
                    <a:pt x="7" y="102"/>
                  </a:moveTo>
                  <a:lnTo>
                    <a:pt x="10" y="103"/>
                  </a:lnTo>
                  <a:lnTo>
                    <a:pt x="11" y="103"/>
                  </a:lnTo>
                  <a:lnTo>
                    <a:pt x="20" y="103"/>
                  </a:lnTo>
                  <a:lnTo>
                    <a:pt x="23" y="103"/>
                  </a:lnTo>
                  <a:lnTo>
                    <a:pt x="24" y="103"/>
                  </a:lnTo>
                  <a:lnTo>
                    <a:pt x="25" y="103"/>
                  </a:lnTo>
                  <a:lnTo>
                    <a:pt x="27" y="103"/>
                  </a:lnTo>
                  <a:lnTo>
                    <a:pt x="33" y="103"/>
                  </a:lnTo>
                  <a:lnTo>
                    <a:pt x="36" y="103"/>
                  </a:lnTo>
                  <a:lnTo>
                    <a:pt x="38" y="103"/>
                  </a:lnTo>
                  <a:lnTo>
                    <a:pt x="43" y="103"/>
                  </a:lnTo>
                  <a:lnTo>
                    <a:pt x="46" y="103"/>
                  </a:lnTo>
                  <a:lnTo>
                    <a:pt x="50" y="103"/>
                  </a:lnTo>
                  <a:lnTo>
                    <a:pt x="51" y="103"/>
                  </a:lnTo>
                  <a:lnTo>
                    <a:pt x="63" y="93"/>
                  </a:lnTo>
                  <a:lnTo>
                    <a:pt x="64" y="95"/>
                  </a:lnTo>
                  <a:lnTo>
                    <a:pt x="66" y="98"/>
                  </a:lnTo>
                  <a:lnTo>
                    <a:pt x="68" y="101"/>
                  </a:lnTo>
                  <a:lnTo>
                    <a:pt x="74" y="106"/>
                  </a:lnTo>
                  <a:lnTo>
                    <a:pt x="76" y="106"/>
                  </a:lnTo>
                  <a:lnTo>
                    <a:pt x="77" y="106"/>
                  </a:lnTo>
                  <a:lnTo>
                    <a:pt x="77" y="105"/>
                  </a:lnTo>
                  <a:lnTo>
                    <a:pt x="79" y="105"/>
                  </a:lnTo>
                  <a:lnTo>
                    <a:pt x="80" y="105"/>
                  </a:lnTo>
                  <a:lnTo>
                    <a:pt x="81" y="105"/>
                  </a:lnTo>
                  <a:lnTo>
                    <a:pt x="83" y="105"/>
                  </a:lnTo>
                  <a:lnTo>
                    <a:pt x="87" y="106"/>
                  </a:lnTo>
                  <a:lnTo>
                    <a:pt x="89" y="106"/>
                  </a:lnTo>
                  <a:lnTo>
                    <a:pt x="90" y="109"/>
                  </a:lnTo>
                  <a:lnTo>
                    <a:pt x="91" y="111"/>
                  </a:lnTo>
                  <a:lnTo>
                    <a:pt x="93" y="111"/>
                  </a:lnTo>
                  <a:lnTo>
                    <a:pt x="97" y="109"/>
                  </a:lnTo>
                  <a:lnTo>
                    <a:pt x="99" y="108"/>
                  </a:lnTo>
                  <a:lnTo>
                    <a:pt x="99" y="106"/>
                  </a:lnTo>
                  <a:lnTo>
                    <a:pt x="100" y="105"/>
                  </a:lnTo>
                  <a:lnTo>
                    <a:pt x="100" y="103"/>
                  </a:lnTo>
                  <a:lnTo>
                    <a:pt x="100" y="102"/>
                  </a:lnTo>
                  <a:lnTo>
                    <a:pt x="101" y="95"/>
                  </a:lnTo>
                  <a:lnTo>
                    <a:pt x="100" y="89"/>
                  </a:lnTo>
                  <a:lnTo>
                    <a:pt x="100" y="86"/>
                  </a:lnTo>
                  <a:lnTo>
                    <a:pt x="101" y="85"/>
                  </a:lnTo>
                  <a:lnTo>
                    <a:pt x="103" y="85"/>
                  </a:lnTo>
                  <a:lnTo>
                    <a:pt x="106" y="83"/>
                  </a:lnTo>
                  <a:lnTo>
                    <a:pt x="113" y="79"/>
                  </a:lnTo>
                  <a:lnTo>
                    <a:pt x="114" y="79"/>
                  </a:lnTo>
                  <a:lnTo>
                    <a:pt x="119" y="79"/>
                  </a:lnTo>
                  <a:lnTo>
                    <a:pt x="119" y="80"/>
                  </a:lnTo>
                  <a:lnTo>
                    <a:pt x="120" y="80"/>
                  </a:lnTo>
                  <a:lnTo>
                    <a:pt x="122" y="80"/>
                  </a:lnTo>
                  <a:lnTo>
                    <a:pt x="123" y="79"/>
                  </a:lnTo>
                  <a:lnTo>
                    <a:pt x="123" y="78"/>
                  </a:lnTo>
                  <a:lnTo>
                    <a:pt x="126" y="72"/>
                  </a:lnTo>
                  <a:lnTo>
                    <a:pt x="126" y="63"/>
                  </a:lnTo>
                  <a:lnTo>
                    <a:pt x="124" y="63"/>
                  </a:lnTo>
                  <a:lnTo>
                    <a:pt x="123" y="62"/>
                  </a:lnTo>
                  <a:lnTo>
                    <a:pt x="122" y="60"/>
                  </a:lnTo>
                  <a:lnTo>
                    <a:pt x="120" y="60"/>
                  </a:lnTo>
                  <a:lnTo>
                    <a:pt x="120" y="58"/>
                  </a:lnTo>
                  <a:lnTo>
                    <a:pt x="120" y="56"/>
                  </a:lnTo>
                  <a:lnTo>
                    <a:pt x="120" y="55"/>
                  </a:lnTo>
                  <a:lnTo>
                    <a:pt x="122" y="53"/>
                  </a:lnTo>
                  <a:lnTo>
                    <a:pt x="122" y="52"/>
                  </a:lnTo>
                  <a:lnTo>
                    <a:pt x="123" y="50"/>
                  </a:lnTo>
                  <a:lnTo>
                    <a:pt x="124" y="49"/>
                  </a:lnTo>
                  <a:lnTo>
                    <a:pt x="129" y="49"/>
                  </a:lnTo>
                  <a:lnTo>
                    <a:pt x="130" y="49"/>
                  </a:lnTo>
                  <a:lnTo>
                    <a:pt x="133" y="49"/>
                  </a:lnTo>
                  <a:lnTo>
                    <a:pt x="136" y="47"/>
                  </a:lnTo>
                  <a:lnTo>
                    <a:pt x="143" y="45"/>
                  </a:lnTo>
                  <a:lnTo>
                    <a:pt x="145" y="43"/>
                  </a:lnTo>
                  <a:lnTo>
                    <a:pt x="146" y="42"/>
                  </a:lnTo>
                  <a:lnTo>
                    <a:pt x="146" y="39"/>
                  </a:lnTo>
                  <a:lnTo>
                    <a:pt x="152" y="36"/>
                  </a:lnTo>
                  <a:lnTo>
                    <a:pt x="159" y="27"/>
                  </a:lnTo>
                  <a:lnTo>
                    <a:pt x="160" y="27"/>
                  </a:lnTo>
                  <a:lnTo>
                    <a:pt x="163" y="27"/>
                  </a:lnTo>
                  <a:lnTo>
                    <a:pt x="165" y="27"/>
                  </a:lnTo>
                  <a:lnTo>
                    <a:pt x="167" y="29"/>
                  </a:lnTo>
                  <a:lnTo>
                    <a:pt x="170" y="29"/>
                  </a:lnTo>
                  <a:lnTo>
                    <a:pt x="170" y="30"/>
                  </a:lnTo>
                  <a:lnTo>
                    <a:pt x="173" y="33"/>
                  </a:lnTo>
                  <a:lnTo>
                    <a:pt x="176" y="33"/>
                  </a:lnTo>
                  <a:lnTo>
                    <a:pt x="172" y="29"/>
                  </a:lnTo>
                  <a:lnTo>
                    <a:pt x="169" y="23"/>
                  </a:lnTo>
                  <a:lnTo>
                    <a:pt x="162" y="10"/>
                  </a:lnTo>
                  <a:lnTo>
                    <a:pt x="160" y="7"/>
                  </a:lnTo>
                  <a:lnTo>
                    <a:pt x="162" y="7"/>
                  </a:lnTo>
                  <a:lnTo>
                    <a:pt x="162" y="6"/>
                  </a:lnTo>
                  <a:lnTo>
                    <a:pt x="163" y="4"/>
                  </a:lnTo>
                  <a:lnTo>
                    <a:pt x="163" y="3"/>
                  </a:lnTo>
                  <a:lnTo>
                    <a:pt x="160" y="2"/>
                  </a:lnTo>
                  <a:lnTo>
                    <a:pt x="159" y="0"/>
                  </a:lnTo>
                  <a:lnTo>
                    <a:pt x="157" y="0"/>
                  </a:lnTo>
                  <a:lnTo>
                    <a:pt x="155" y="0"/>
                  </a:lnTo>
                  <a:lnTo>
                    <a:pt x="155" y="2"/>
                  </a:lnTo>
                  <a:lnTo>
                    <a:pt x="153" y="2"/>
                  </a:lnTo>
                  <a:lnTo>
                    <a:pt x="152" y="2"/>
                  </a:lnTo>
                  <a:lnTo>
                    <a:pt x="150" y="0"/>
                  </a:lnTo>
                  <a:lnTo>
                    <a:pt x="145" y="3"/>
                  </a:lnTo>
                  <a:lnTo>
                    <a:pt x="143" y="3"/>
                  </a:lnTo>
                  <a:lnTo>
                    <a:pt x="143" y="9"/>
                  </a:lnTo>
                  <a:lnTo>
                    <a:pt x="145" y="12"/>
                  </a:lnTo>
                  <a:lnTo>
                    <a:pt x="146" y="14"/>
                  </a:lnTo>
                  <a:lnTo>
                    <a:pt x="146" y="16"/>
                  </a:lnTo>
                  <a:lnTo>
                    <a:pt x="145" y="16"/>
                  </a:lnTo>
                  <a:lnTo>
                    <a:pt x="145" y="14"/>
                  </a:lnTo>
                  <a:lnTo>
                    <a:pt x="143" y="14"/>
                  </a:lnTo>
                  <a:lnTo>
                    <a:pt x="139" y="13"/>
                  </a:lnTo>
                  <a:lnTo>
                    <a:pt x="136" y="12"/>
                  </a:lnTo>
                  <a:lnTo>
                    <a:pt x="136" y="10"/>
                  </a:lnTo>
                  <a:lnTo>
                    <a:pt x="134" y="12"/>
                  </a:lnTo>
                  <a:lnTo>
                    <a:pt x="133" y="12"/>
                  </a:lnTo>
                  <a:lnTo>
                    <a:pt x="132" y="13"/>
                  </a:lnTo>
                  <a:lnTo>
                    <a:pt x="129" y="13"/>
                  </a:lnTo>
                  <a:lnTo>
                    <a:pt x="127" y="13"/>
                  </a:lnTo>
                  <a:lnTo>
                    <a:pt x="124" y="12"/>
                  </a:lnTo>
                  <a:lnTo>
                    <a:pt x="124" y="13"/>
                  </a:lnTo>
                  <a:lnTo>
                    <a:pt x="119" y="17"/>
                  </a:lnTo>
                  <a:lnTo>
                    <a:pt x="116" y="17"/>
                  </a:lnTo>
                  <a:lnTo>
                    <a:pt x="114" y="16"/>
                  </a:lnTo>
                  <a:lnTo>
                    <a:pt x="113" y="16"/>
                  </a:lnTo>
                  <a:lnTo>
                    <a:pt x="112" y="16"/>
                  </a:lnTo>
                  <a:lnTo>
                    <a:pt x="107" y="14"/>
                  </a:lnTo>
                  <a:lnTo>
                    <a:pt x="97" y="14"/>
                  </a:lnTo>
                  <a:lnTo>
                    <a:pt x="94" y="14"/>
                  </a:lnTo>
                  <a:lnTo>
                    <a:pt x="93" y="14"/>
                  </a:lnTo>
                  <a:lnTo>
                    <a:pt x="91" y="14"/>
                  </a:lnTo>
                  <a:lnTo>
                    <a:pt x="90" y="14"/>
                  </a:lnTo>
                  <a:lnTo>
                    <a:pt x="89" y="16"/>
                  </a:lnTo>
                  <a:lnTo>
                    <a:pt x="89" y="17"/>
                  </a:lnTo>
                  <a:lnTo>
                    <a:pt x="87" y="14"/>
                  </a:lnTo>
                  <a:lnTo>
                    <a:pt x="81" y="16"/>
                  </a:lnTo>
                  <a:lnTo>
                    <a:pt x="80" y="19"/>
                  </a:lnTo>
                  <a:lnTo>
                    <a:pt x="80" y="20"/>
                  </a:lnTo>
                  <a:lnTo>
                    <a:pt x="79" y="23"/>
                  </a:lnTo>
                  <a:lnTo>
                    <a:pt x="79" y="25"/>
                  </a:lnTo>
                  <a:lnTo>
                    <a:pt x="66" y="30"/>
                  </a:lnTo>
                  <a:lnTo>
                    <a:pt x="63" y="30"/>
                  </a:lnTo>
                  <a:lnTo>
                    <a:pt x="44" y="27"/>
                  </a:lnTo>
                  <a:lnTo>
                    <a:pt x="41" y="23"/>
                  </a:lnTo>
                  <a:lnTo>
                    <a:pt x="40" y="23"/>
                  </a:lnTo>
                  <a:lnTo>
                    <a:pt x="38" y="23"/>
                  </a:lnTo>
                  <a:lnTo>
                    <a:pt x="30" y="20"/>
                  </a:lnTo>
                  <a:lnTo>
                    <a:pt x="28" y="19"/>
                  </a:lnTo>
                  <a:lnTo>
                    <a:pt x="25" y="19"/>
                  </a:lnTo>
                  <a:lnTo>
                    <a:pt x="25" y="20"/>
                  </a:lnTo>
                  <a:lnTo>
                    <a:pt x="24" y="20"/>
                  </a:lnTo>
                  <a:lnTo>
                    <a:pt x="23" y="20"/>
                  </a:lnTo>
                  <a:lnTo>
                    <a:pt x="21" y="19"/>
                  </a:lnTo>
                  <a:lnTo>
                    <a:pt x="18" y="17"/>
                  </a:lnTo>
                  <a:lnTo>
                    <a:pt x="18" y="19"/>
                  </a:lnTo>
                  <a:lnTo>
                    <a:pt x="18" y="22"/>
                  </a:lnTo>
                  <a:lnTo>
                    <a:pt x="17" y="23"/>
                  </a:lnTo>
                  <a:lnTo>
                    <a:pt x="17" y="25"/>
                  </a:lnTo>
                  <a:lnTo>
                    <a:pt x="10" y="27"/>
                  </a:lnTo>
                  <a:lnTo>
                    <a:pt x="7" y="29"/>
                  </a:lnTo>
                  <a:lnTo>
                    <a:pt x="4" y="30"/>
                  </a:lnTo>
                  <a:lnTo>
                    <a:pt x="3" y="32"/>
                  </a:lnTo>
                  <a:lnTo>
                    <a:pt x="0" y="36"/>
                  </a:lnTo>
                  <a:lnTo>
                    <a:pt x="0" y="39"/>
                  </a:lnTo>
                  <a:lnTo>
                    <a:pt x="0" y="40"/>
                  </a:lnTo>
                  <a:lnTo>
                    <a:pt x="0" y="42"/>
                  </a:lnTo>
                  <a:lnTo>
                    <a:pt x="1" y="42"/>
                  </a:lnTo>
                  <a:lnTo>
                    <a:pt x="3" y="42"/>
                  </a:lnTo>
                  <a:lnTo>
                    <a:pt x="5" y="40"/>
                  </a:lnTo>
                  <a:lnTo>
                    <a:pt x="13" y="45"/>
                  </a:lnTo>
                  <a:lnTo>
                    <a:pt x="14" y="45"/>
                  </a:lnTo>
                  <a:lnTo>
                    <a:pt x="14" y="46"/>
                  </a:lnTo>
                  <a:lnTo>
                    <a:pt x="13" y="47"/>
                  </a:lnTo>
                  <a:lnTo>
                    <a:pt x="11" y="49"/>
                  </a:lnTo>
                  <a:lnTo>
                    <a:pt x="10" y="50"/>
                  </a:lnTo>
                  <a:lnTo>
                    <a:pt x="8" y="52"/>
                  </a:lnTo>
                  <a:lnTo>
                    <a:pt x="7" y="52"/>
                  </a:lnTo>
                  <a:lnTo>
                    <a:pt x="5" y="53"/>
                  </a:lnTo>
                  <a:lnTo>
                    <a:pt x="4" y="55"/>
                  </a:lnTo>
                  <a:lnTo>
                    <a:pt x="3" y="58"/>
                  </a:lnTo>
                  <a:lnTo>
                    <a:pt x="4" y="59"/>
                  </a:lnTo>
                  <a:lnTo>
                    <a:pt x="4" y="60"/>
                  </a:lnTo>
                  <a:lnTo>
                    <a:pt x="5" y="62"/>
                  </a:lnTo>
                  <a:lnTo>
                    <a:pt x="7" y="60"/>
                  </a:lnTo>
                  <a:lnTo>
                    <a:pt x="8" y="59"/>
                  </a:lnTo>
                  <a:lnTo>
                    <a:pt x="10" y="59"/>
                  </a:lnTo>
                  <a:lnTo>
                    <a:pt x="11" y="59"/>
                  </a:lnTo>
                  <a:lnTo>
                    <a:pt x="11" y="60"/>
                  </a:lnTo>
                  <a:lnTo>
                    <a:pt x="11" y="63"/>
                  </a:lnTo>
                  <a:lnTo>
                    <a:pt x="10" y="66"/>
                  </a:lnTo>
                  <a:lnTo>
                    <a:pt x="8" y="68"/>
                  </a:lnTo>
                  <a:lnTo>
                    <a:pt x="7" y="68"/>
                  </a:lnTo>
                  <a:lnTo>
                    <a:pt x="7" y="69"/>
                  </a:lnTo>
                  <a:lnTo>
                    <a:pt x="7" y="70"/>
                  </a:lnTo>
                  <a:lnTo>
                    <a:pt x="7" y="73"/>
                  </a:lnTo>
                  <a:lnTo>
                    <a:pt x="8" y="75"/>
                  </a:lnTo>
                  <a:lnTo>
                    <a:pt x="13" y="76"/>
                  </a:lnTo>
                  <a:lnTo>
                    <a:pt x="18" y="79"/>
                  </a:lnTo>
                  <a:lnTo>
                    <a:pt x="20" y="82"/>
                  </a:lnTo>
                  <a:lnTo>
                    <a:pt x="24" y="89"/>
                  </a:lnTo>
                  <a:lnTo>
                    <a:pt x="21" y="92"/>
                  </a:lnTo>
                  <a:lnTo>
                    <a:pt x="20" y="92"/>
                  </a:lnTo>
                  <a:lnTo>
                    <a:pt x="18" y="92"/>
                  </a:lnTo>
                  <a:lnTo>
                    <a:pt x="17" y="92"/>
                  </a:lnTo>
                  <a:lnTo>
                    <a:pt x="14" y="91"/>
                  </a:lnTo>
                  <a:lnTo>
                    <a:pt x="13" y="92"/>
                  </a:lnTo>
                  <a:lnTo>
                    <a:pt x="14" y="95"/>
                  </a:lnTo>
                  <a:lnTo>
                    <a:pt x="4" y="95"/>
                  </a:lnTo>
                  <a:lnTo>
                    <a:pt x="5" y="99"/>
                  </a:lnTo>
                  <a:lnTo>
                    <a:pt x="7" y="102"/>
                  </a:lnTo>
                  <a:close/>
                </a:path>
              </a:pathLst>
            </a:custGeom>
            <a:noFill/>
            <a:ln w="12700">
              <a:solidFill>
                <a:srgbClr val="003366"/>
              </a:solidFill>
              <a:round/>
              <a:headEnd/>
              <a:tailEnd/>
            </a:ln>
            <a:extLst>
              <a:ext uri="{909E8E84-426E-40DD-AFC4-6F175D3DCCD1}">
                <a14:hiddenFill xmlns:a14="http://schemas.microsoft.com/office/drawing/2010/main">
                  <a:solidFill>
                    <a:srgbClr val="FFFFFF"/>
                  </a:solidFill>
                </a14:hiddenFill>
              </a:ext>
            </a:extLst>
          </p:spPr>
          <p:txBody>
            <a:bodyPr/>
            <a:lstStyle/>
            <a:p>
              <a:endParaRPr lang="hr-HR"/>
            </a:p>
          </p:txBody>
        </p:sp>
        <p:sp>
          <p:nvSpPr>
            <p:cNvPr id="6" name="Freeform 12"/>
            <p:cNvSpPr>
              <a:spLocks noChangeAspect="1"/>
            </p:cNvSpPr>
            <p:nvPr/>
          </p:nvSpPr>
          <p:spPr bwMode="ltGray">
            <a:xfrm>
              <a:off x="2537" y="2129"/>
              <a:ext cx="338" cy="199"/>
            </a:xfrm>
            <a:custGeom>
              <a:avLst/>
              <a:gdLst>
                <a:gd name="T0" fmla="*/ 89 w 338"/>
                <a:gd name="T1" fmla="*/ 191 h 199"/>
                <a:gd name="T2" fmla="*/ 100 w 338"/>
                <a:gd name="T3" fmla="*/ 195 h 199"/>
                <a:gd name="T4" fmla="*/ 116 w 338"/>
                <a:gd name="T5" fmla="*/ 192 h 199"/>
                <a:gd name="T6" fmla="*/ 130 w 338"/>
                <a:gd name="T7" fmla="*/ 181 h 199"/>
                <a:gd name="T8" fmla="*/ 136 w 338"/>
                <a:gd name="T9" fmla="*/ 165 h 199"/>
                <a:gd name="T10" fmla="*/ 162 w 338"/>
                <a:gd name="T11" fmla="*/ 169 h 199"/>
                <a:gd name="T12" fmla="*/ 186 w 338"/>
                <a:gd name="T13" fmla="*/ 182 h 199"/>
                <a:gd name="T14" fmla="*/ 208 w 338"/>
                <a:gd name="T15" fmla="*/ 188 h 199"/>
                <a:gd name="T16" fmla="*/ 211 w 338"/>
                <a:gd name="T17" fmla="*/ 185 h 199"/>
                <a:gd name="T18" fmla="*/ 224 w 338"/>
                <a:gd name="T19" fmla="*/ 186 h 199"/>
                <a:gd name="T20" fmla="*/ 234 w 338"/>
                <a:gd name="T21" fmla="*/ 191 h 199"/>
                <a:gd name="T22" fmla="*/ 242 w 338"/>
                <a:gd name="T23" fmla="*/ 188 h 199"/>
                <a:gd name="T24" fmla="*/ 257 w 338"/>
                <a:gd name="T25" fmla="*/ 185 h 199"/>
                <a:gd name="T26" fmla="*/ 285 w 338"/>
                <a:gd name="T27" fmla="*/ 175 h 199"/>
                <a:gd name="T28" fmla="*/ 307 w 338"/>
                <a:gd name="T29" fmla="*/ 155 h 199"/>
                <a:gd name="T30" fmla="*/ 327 w 338"/>
                <a:gd name="T31" fmla="*/ 132 h 199"/>
                <a:gd name="T32" fmla="*/ 331 w 338"/>
                <a:gd name="T33" fmla="*/ 118 h 199"/>
                <a:gd name="T34" fmla="*/ 324 w 338"/>
                <a:gd name="T35" fmla="*/ 102 h 199"/>
                <a:gd name="T36" fmla="*/ 300 w 338"/>
                <a:gd name="T37" fmla="*/ 90 h 199"/>
                <a:gd name="T38" fmla="*/ 287 w 338"/>
                <a:gd name="T39" fmla="*/ 93 h 199"/>
                <a:gd name="T40" fmla="*/ 279 w 338"/>
                <a:gd name="T41" fmla="*/ 83 h 199"/>
                <a:gd name="T42" fmla="*/ 275 w 338"/>
                <a:gd name="T43" fmla="*/ 79 h 199"/>
                <a:gd name="T44" fmla="*/ 282 w 338"/>
                <a:gd name="T45" fmla="*/ 67 h 199"/>
                <a:gd name="T46" fmla="*/ 279 w 338"/>
                <a:gd name="T47" fmla="*/ 70 h 199"/>
                <a:gd name="T48" fmla="*/ 257 w 338"/>
                <a:gd name="T49" fmla="*/ 64 h 199"/>
                <a:gd name="T50" fmla="*/ 242 w 338"/>
                <a:gd name="T51" fmla="*/ 56 h 199"/>
                <a:gd name="T52" fmla="*/ 239 w 338"/>
                <a:gd name="T53" fmla="*/ 59 h 199"/>
                <a:gd name="T54" fmla="*/ 247 w 338"/>
                <a:gd name="T55" fmla="*/ 73 h 199"/>
                <a:gd name="T56" fmla="*/ 235 w 338"/>
                <a:gd name="T57" fmla="*/ 76 h 199"/>
                <a:gd name="T58" fmla="*/ 229 w 338"/>
                <a:gd name="T59" fmla="*/ 83 h 199"/>
                <a:gd name="T60" fmla="*/ 224 w 338"/>
                <a:gd name="T61" fmla="*/ 73 h 199"/>
                <a:gd name="T62" fmla="*/ 209 w 338"/>
                <a:gd name="T63" fmla="*/ 59 h 199"/>
                <a:gd name="T64" fmla="*/ 214 w 338"/>
                <a:gd name="T65" fmla="*/ 50 h 199"/>
                <a:gd name="T66" fmla="*/ 218 w 338"/>
                <a:gd name="T67" fmla="*/ 41 h 199"/>
                <a:gd name="T68" fmla="*/ 196 w 338"/>
                <a:gd name="T69" fmla="*/ 34 h 199"/>
                <a:gd name="T70" fmla="*/ 170 w 338"/>
                <a:gd name="T71" fmla="*/ 24 h 199"/>
                <a:gd name="T72" fmla="*/ 162 w 338"/>
                <a:gd name="T73" fmla="*/ 14 h 199"/>
                <a:gd name="T74" fmla="*/ 148 w 338"/>
                <a:gd name="T75" fmla="*/ 7 h 199"/>
                <a:gd name="T76" fmla="*/ 139 w 338"/>
                <a:gd name="T77" fmla="*/ 16 h 199"/>
                <a:gd name="T78" fmla="*/ 129 w 338"/>
                <a:gd name="T79" fmla="*/ 16 h 199"/>
                <a:gd name="T80" fmla="*/ 120 w 338"/>
                <a:gd name="T81" fmla="*/ 1 h 199"/>
                <a:gd name="T82" fmla="*/ 112 w 338"/>
                <a:gd name="T83" fmla="*/ 4 h 199"/>
                <a:gd name="T84" fmla="*/ 117 w 338"/>
                <a:gd name="T85" fmla="*/ 13 h 199"/>
                <a:gd name="T86" fmla="*/ 74 w 338"/>
                <a:gd name="T87" fmla="*/ 24 h 199"/>
                <a:gd name="T88" fmla="*/ 40 w 338"/>
                <a:gd name="T89" fmla="*/ 41 h 199"/>
                <a:gd name="T90" fmla="*/ 10 w 338"/>
                <a:gd name="T91" fmla="*/ 54 h 199"/>
                <a:gd name="T92" fmla="*/ 3 w 338"/>
                <a:gd name="T93" fmla="*/ 62 h 199"/>
                <a:gd name="T94" fmla="*/ 16 w 338"/>
                <a:gd name="T95" fmla="*/ 74 h 199"/>
                <a:gd name="T96" fmla="*/ 13 w 338"/>
                <a:gd name="T97" fmla="*/ 97 h 199"/>
                <a:gd name="T98" fmla="*/ 26 w 338"/>
                <a:gd name="T99" fmla="*/ 128 h 199"/>
                <a:gd name="T100" fmla="*/ 34 w 338"/>
                <a:gd name="T101" fmla="*/ 129 h 199"/>
                <a:gd name="T102" fmla="*/ 46 w 338"/>
                <a:gd name="T103" fmla="*/ 146 h 199"/>
                <a:gd name="T104" fmla="*/ 51 w 338"/>
                <a:gd name="T105" fmla="*/ 148 h 199"/>
                <a:gd name="T106" fmla="*/ 56 w 338"/>
                <a:gd name="T107" fmla="*/ 158 h 199"/>
                <a:gd name="T108" fmla="*/ 61 w 338"/>
                <a:gd name="T109" fmla="*/ 159 h 199"/>
                <a:gd name="T110" fmla="*/ 77 w 338"/>
                <a:gd name="T111" fmla="*/ 176 h 199"/>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338" h="199">
                  <a:moveTo>
                    <a:pt x="79" y="178"/>
                  </a:moveTo>
                  <a:lnTo>
                    <a:pt x="84" y="182"/>
                  </a:lnTo>
                  <a:lnTo>
                    <a:pt x="86" y="185"/>
                  </a:lnTo>
                  <a:lnTo>
                    <a:pt x="86" y="186"/>
                  </a:lnTo>
                  <a:lnTo>
                    <a:pt x="89" y="191"/>
                  </a:lnTo>
                  <a:lnTo>
                    <a:pt x="90" y="192"/>
                  </a:lnTo>
                  <a:lnTo>
                    <a:pt x="93" y="192"/>
                  </a:lnTo>
                  <a:lnTo>
                    <a:pt x="94" y="192"/>
                  </a:lnTo>
                  <a:lnTo>
                    <a:pt x="97" y="194"/>
                  </a:lnTo>
                  <a:lnTo>
                    <a:pt x="99" y="194"/>
                  </a:lnTo>
                  <a:lnTo>
                    <a:pt x="99" y="195"/>
                  </a:lnTo>
                  <a:lnTo>
                    <a:pt x="100" y="195"/>
                  </a:lnTo>
                  <a:lnTo>
                    <a:pt x="102" y="195"/>
                  </a:lnTo>
                  <a:lnTo>
                    <a:pt x="106" y="194"/>
                  </a:lnTo>
                  <a:lnTo>
                    <a:pt x="106" y="192"/>
                  </a:lnTo>
                  <a:lnTo>
                    <a:pt x="107" y="191"/>
                  </a:lnTo>
                  <a:lnTo>
                    <a:pt x="110" y="191"/>
                  </a:lnTo>
                  <a:lnTo>
                    <a:pt x="116" y="191"/>
                  </a:lnTo>
                  <a:lnTo>
                    <a:pt x="116" y="192"/>
                  </a:lnTo>
                  <a:lnTo>
                    <a:pt x="117" y="194"/>
                  </a:lnTo>
                  <a:lnTo>
                    <a:pt x="122" y="186"/>
                  </a:lnTo>
                  <a:lnTo>
                    <a:pt x="127" y="179"/>
                  </a:lnTo>
                  <a:lnTo>
                    <a:pt x="129" y="179"/>
                  </a:lnTo>
                  <a:lnTo>
                    <a:pt x="130" y="181"/>
                  </a:lnTo>
                  <a:lnTo>
                    <a:pt x="135" y="179"/>
                  </a:lnTo>
                  <a:lnTo>
                    <a:pt x="137" y="171"/>
                  </a:lnTo>
                  <a:lnTo>
                    <a:pt x="137" y="169"/>
                  </a:lnTo>
                  <a:lnTo>
                    <a:pt x="136" y="168"/>
                  </a:lnTo>
                  <a:lnTo>
                    <a:pt x="136" y="166"/>
                  </a:lnTo>
                  <a:lnTo>
                    <a:pt x="136" y="165"/>
                  </a:lnTo>
                  <a:lnTo>
                    <a:pt x="137" y="162"/>
                  </a:lnTo>
                  <a:lnTo>
                    <a:pt x="139" y="162"/>
                  </a:lnTo>
                  <a:lnTo>
                    <a:pt x="156" y="166"/>
                  </a:lnTo>
                  <a:lnTo>
                    <a:pt x="162" y="169"/>
                  </a:lnTo>
                  <a:lnTo>
                    <a:pt x="163" y="171"/>
                  </a:lnTo>
                  <a:lnTo>
                    <a:pt x="170" y="175"/>
                  </a:lnTo>
                  <a:lnTo>
                    <a:pt x="178" y="176"/>
                  </a:lnTo>
                  <a:lnTo>
                    <a:pt x="181" y="176"/>
                  </a:lnTo>
                  <a:lnTo>
                    <a:pt x="186" y="181"/>
                  </a:lnTo>
                  <a:lnTo>
                    <a:pt x="186" y="182"/>
                  </a:lnTo>
                  <a:lnTo>
                    <a:pt x="188" y="182"/>
                  </a:lnTo>
                  <a:lnTo>
                    <a:pt x="188" y="184"/>
                  </a:lnTo>
                  <a:lnTo>
                    <a:pt x="189" y="184"/>
                  </a:lnTo>
                  <a:lnTo>
                    <a:pt x="192" y="186"/>
                  </a:lnTo>
                  <a:lnTo>
                    <a:pt x="193" y="186"/>
                  </a:lnTo>
                  <a:lnTo>
                    <a:pt x="208" y="188"/>
                  </a:lnTo>
                  <a:lnTo>
                    <a:pt x="209" y="188"/>
                  </a:lnTo>
                  <a:lnTo>
                    <a:pt x="211" y="186"/>
                  </a:lnTo>
                  <a:lnTo>
                    <a:pt x="211" y="185"/>
                  </a:lnTo>
                  <a:lnTo>
                    <a:pt x="212" y="184"/>
                  </a:lnTo>
                  <a:lnTo>
                    <a:pt x="212" y="182"/>
                  </a:lnTo>
                  <a:lnTo>
                    <a:pt x="214" y="182"/>
                  </a:lnTo>
                  <a:lnTo>
                    <a:pt x="216" y="184"/>
                  </a:lnTo>
                  <a:lnTo>
                    <a:pt x="222" y="185"/>
                  </a:lnTo>
                  <a:lnTo>
                    <a:pt x="224" y="186"/>
                  </a:lnTo>
                  <a:lnTo>
                    <a:pt x="225" y="188"/>
                  </a:lnTo>
                  <a:lnTo>
                    <a:pt x="228" y="191"/>
                  </a:lnTo>
                  <a:lnTo>
                    <a:pt x="229" y="191"/>
                  </a:lnTo>
                  <a:lnTo>
                    <a:pt x="232" y="191"/>
                  </a:lnTo>
                  <a:lnTo>
                    <a:pt x="232" y="192"/>
                  </a:lnTo>
                  <a:lnTo>
                    <a:pt x="234" y="191"/>
                  </a:lnTo>
                  <a:lnTo>
                    <a:pt x="235" y="191"/>
                  </a:lnTo>
                  <a:lnTo>
                    <a:pt x="236" y="199"/>
                  </a:lnTo>
                  <a:lnTo>
                    <a:pt x="239" y="195"/>
                  </a:lnTo>
                  <a:lnTo>
                    <a:pt x="241" y="192"/>
                  </a:lnTo>
                  <a:lnTo>
                    <a:pt x="241" y="189"/>
                  </a:lnTo>
                  <a:lnTo>
                    <a:pt x="242" y="188"/>
                  </a:lnTo>
                  <a:lnTo>
                    <a:pt x="244" y="186"/>
                  </a:lnTo>
                  <a:lnTo>
                    <a:pt x="249" y="181"/>
                  </a:lnTo>
                  <a:lnTo>
                    <a:pt x="252" y="181"/>
                  </a:lnTo>
                  <a:lnTo>
                    <a:pt x="254" y="181"/>
                  </a:lnTo>
                  <a:lnTo>
                    <a:pt x="257" y="182"/>
                  </a:lnTo>
                  <a:lnTo>
                    <a:pt x="257" y="185"/>
                  </a:lnTo>
                  <a:lnTo>
                    <a:pt x="259" y="186"/>
                  </a:lnTo>
                  <a:lnTo>
                    <a:pt x="262" y="189"/>
                  </a:lnTo>
                  <a:lnTo>
                    <a:pt x="268" y="189"/>
                  </a:lnTo>
                  <a:lnTo>
                    <a:pt x="272" y="188"/>
                  </a:lnTo>
                  <a:lnTo>
                    <a:pt x="279" y="182"/>
                  </a:lnTo>
                  <a:lnTo>
                    <a:pt x="282" y="179"/>
                  </a:lnTo>
                  <a:lnTo>
                    <a:pt x="285" y="175"/>
                  </a:lnTo>
                  <a:lnTo>
                    <a:pt x="288" y="172"/>
                  </a:lnTo>
                  <a:lnTo>
                    <a:pt x="294" y="171"/>
                  </a:lnTo>
                  <a:lnTo>
                    <a:pt x="298" y="171"/>
                  </a:lnTo>
                  <a:lnTo>
                    <a:pt x="302" y="169"/>
                  </a:lnTo>
                  <a:lnTo>
                    <a:pt x="305" y="165"/>
                  </a:lnTo>
                  <a:lnTo>
                    <a:pt x="305" y="161"/>
                  </a:lnTo>
                  <a:lnTo>
                    <a:pt x="307" y="155"/>
                  </a:lnTo>
                  <a:lnTo>
                    <a:pt x="308" y="151"/>
                  </a:lnTo>
                  <a:lnTo>
                    <a:pt x="311" y="148"/>
                  </a:lnTo>
                  <a:lnTo>
                    <a:pt x="315" y="145"/>
                  </a:lnTo>
                  <a:lnTo>
                    <a:pt x="320" y="143"/>
                  </a:lnTo>
                  <a:lnTo>
                    <a:pt x="323" y="140"/>
                  </a:lnTo>
                  <a:lnTo>
                    <a:pt x="324" y="136"/>
                  </a:lnTo>
                  <a:lnTo>
                    <a:pt x="327" y="132"/>
                  </a:lnTo>
                  <a:lnTo>
                    <a:pt x="331" y="130"/>
                  </a:lnTo>
                  <a:lnTo>
                    <a:pt x="338" y="132"/>
                  </a:lnTo>
                  <a:lnTo>
                    <a:pt x="338" y="130"/>
                  </a:lnTo>
                  <a:lnTo>
                    <a:pt x="338" y="129"/>
                  </a:lnTo>
                  <a:lnTo>
                    <a:pt x="337" y="125"/>
                  </a:lnTo>
                  <a:lnTo>
                    <a:pt x="335" y="119"/>
                  </a:lnTo>
                  <a:lnTo>
                    <a:pt x="331" y="118"/>
                  </a:lnTo>
                  <a:lnTo>
                    <a:pt x="330" y="116"/>
                  </a:lnTo>
                  <a:lnTo>
                    <a:pt x="328" y="116"/>
                  </a:lnTo>
                  <a:lnTo>
                    <a:pt x="327" y="116"/>
                  </a:lnTo>
                  <a:lnTo>
                    <a:pt x="325" y="109"/>
                  </a:lnTo>
                  <a:lnTo>
                    <a:pt x="325" y="105"/>
                  </a:lnTo>
                  <a:lnTo>
                    <a:pt x="325" y="103"/>
                  </a:lnTo>
                  <a:lnTo>
                    <a:pt x="324" y="102"/>
                  </a:lnTo>
                  <a:lnTo>
                    <a:pt x="323" y="100"/>
                  </a:lnTo>
                  <a:lnTo>
                    <a:pt x="314" y="99"/>
                  </a:lnTo>
                  <a:lnTo>
                    <a:pt x="312" y="97"/>
                  </a:lnTo>
                  <a:lnTo>
                    <a:pt x="311" y="100"/>
                  </a:lnTo>
                  <a:lnTo>
                    <a:pt x="310" y="96"/>
                  </a:lnTo>
                  <a:lnTo>
                    <a:pt x="308" y="96"/>
                  </a:lnTo>
                  <a:lnTo>
                    <a:pt x="300" y="90"/>
                  </a:lnTo>
                  <a:lnTo>
                    <a:pt x="297" y="90"/>
                  </a:lnTo>
                  <a:lnTo>
                    <a:pt x="292" y="93"/>
                  </a:lnTo>
                  <a:lnTo>
                    <a:pt x="291" y="93"/>
                  </a:lnTo>
                  <a:lnTo>
                    <a:pt x="291" y="95"/>
                  </a:lnTo>
                  <a:lnTo>
                    <a:pt x="290" y="93"/>
                  </a:lnTo>
                  <a:lnTo>
                    <a:pt x="288" y="93"/>
                  </a:lnTo>
                  <a:lnTo>
                    <a:pt x="287" y="93"/>
                  </a:lnTo>
                  <a:lnTo>
                    <a:pt x="285" y="92"/>
                  </a:lnTo>
                  <a:lnTo>
                    <a:pt x="284" y="86"/>
                  </a:lnTo>
                  <a:lnTo>
                    <a:pt x="281" y="85"/>
                  </a:lnTo>
                  <a:lnTo>
                    <a:pt x="279" y="83"/>
                  </a:lnTo>
                  <a:lnTo>
                    <a:pt x="278" y="83"/>
                  </a:lnTo>
                  <a:lnTo>
                    <a:pt x="275" y="80"/>
                  </a:lnTo>
                  <a:lnTo>
                    <a:pt x="275" y="79"/>
                  </a:lnTo>
                  <a:lnTo>
                    <a:pt x="278" y="79"/>
                  </a:lnTo>
                  <a:lnTo>
                    <a:pt x="279" y="77"/>
                  </a:lnTo>
                  <a:lnTo>
                    <a:pt x="284" y="76"/>
                  </a:lnTo>
                  <a:lnTo>
                    <a:pt x="284" y="73"/>
                  </a:lnTo>
                  <a:lnTo>
                    <a:pt x="284" y="69"/>
                  </a:lnTo>
                  <a:lnTo>
                    <a:pt x="282" y="67"/>
                  </a:lnTo>
                  <a:lnTo>
                    <a:pt x="281" y="66"/>
                  </a:lnTo>
                  <a:lnTo>
                    <a:pt x="281" y="67"/>
                  </a:lnTo>
                  <a:lnTo>
                    <a:pt x="281" y="69"/>
                  </a:lnTo>
                  <a:lnTo>
                    <a:pt x="279" y="69"/>
                  </a:lnTo>
                  <a:lnTo>
                    <a:pt x="279" y="70"/>
                  </a:lnTo>
                  <a:lnTo>
                    <a:pt x="278" y="70"/>
                  </a:lnTo>
                  <a:lnTo>
                    <a:pt x="278" y="72"/>
                  </a:lnTo>
                  <a:lnTo>
                    <a:pt x="277" y="72"/>
                  </a:lnTo>
                  <a:lnTo>
                    <a:pt x="267" y="70"/>
                  </a:lnTo>
                  <a:lnTo>
                    <a:pt x="265" y="70"/>
                  </a:lnTo>
                  <a:lnTo>
                    <a:pt x="262" y="69"/>
                  </a:lnTo>
                  <a:lnTo>
                    <a:pt x="257" y="64"/>
                  </a:lnTo>
                  <a:lnTo>
                    <a:pt x="257" y="63"/>
                  </a:lnTo>
                  <a:lnTo>
                    <a:pt x="255" y="63"/>
                  </a:lnTo>
                  <a:lnTo>
                    <a:pt x="255" y="62"/>
                  </a:lnTo>
                  <a:lnTo>
                    <a:pt x="254" y="60"/>
                  </a:lnTo>
                  <a:lnTo>
                    <a:pt x="248" y="57"/>
                  </a:lnTo>
                  <a:lnTo>
                    <a:pt x="247" y="57"/>
                  </a:lnTo>
                  <a:lnTo>
                    <a:pt x="242" y="56"/>
                  </a:lnTo>
                  <a:lnTo>
                    <a:pt x="241" y="56"/>
                  </a:lnTo>
                  <a:lnTo>
                    <a:pt x="239" y="57"/>
                  </a:lnTo>
                  <a:lnTo>
                    <a:pt x="239" y="59"/>
                  </a:lnTo>
                  <a:lnTo>
                    <a:pt x="241" y="60"/>
                  </a:lnTo>
                  <a:lnTo>
                    <a:pt x="247" y="67"/>
                  </a:lnTo>
                  <a:lnTo>
                    <a:pt x="247" y="69"/>
                  </a:lnTo>
                  <a:lnTo>
                    <a:pt x="247" y="73"/>
                  </a:lnTo>
                  <a:lnTo>
                    <a:pt x="245" y="73"/>
                  </a:lnTo>
                  <a:lnTo>
                    <a:pt x="244" y="73"/>
                  </a:lnTo>
                  <a:lnTo>
                    <a:pt x="241" y="73"/>
                  </a:lnTo>
                  <a:lnTo>
                    <a:pt x="238" y="74"/>
                  </a:lnTo>
                  <a:lnTo>
                    <a:pt x="236" y="74"/>
                  </a:lnTo>
                  <a:lnTo>
                    <a:pt x="235" y="76"/>
                  </a:lnTo>
                  <a:lnTo>
                    <a:pt x="232" y="80"/>
                  </a:lnTo>
                  <a:lnTo>
                    <a:pt x="232" y="82"/>
                  </a:lnTo>
                  <a:lnTo>
                    <a:pt x="231" y="82"/>
                  </a:lnTo>
                  <a:lnTo>
                    <a:pt x="231" y="83"/>
                  </a:lnTo>
                  <a:lnTo>
                    <a:pt x="229" y="83"/>
                  </a:lnTo>
                  <a:lnTo>
                    <a:pt x="226" y="82"/>
                  </a:lnTo>
                  <a:lnTo>
                    <a:pt x="225" y="80"/>
                  </a:lnTo>
                  <a:lnTo>
                    <a:pt x="224" y="79"/>
                  </a:lnTo>
                  <a:lnTo>
                    <a:pt x="224" y="77"/>
                  </a:lnTo>
                  <a:lnTo>
                    <a:pt x="222" y="77"/>
                  </a:lnTo>
                  <a:lnTo>
                    <a:pt x="224" y="76"/>
                  </a:lnTo>
                  <a:lnTo>
                    <a:pt x="224" y="73"/>
                  </a:lnTo>
                  <a:lnTo>
                    <a:pt x="222" y="73"/>
                  </a:lnTo>
                  <a:lnTo>
                    <a:pt x="222" y="72"/>
                  </a:lnTo>
                  <a:lnTo>
                    <a:pt x="218" y="66"/>
                  </a:lnTo>
                  <a:lnTo>
                    <a:pt x="218" y="64"/>
                  </a:lnTo>
                  <a:lnTo>
                    <a:pt x="214" y="60"/>
                  </a:lnTo>
                  <a:lnTo>
                    <a:pt x="211" y="59"/>
                  </a:lnTo>
                  <a:lnTo>
                    <a:pt x="209" y="59"/>
                  </a:lnTo>
                  <a:lnTo>
                    <a:pt x="206" y="57"/>
                  </a:lnTo>
                  <a:lnTo>
                    <a:pt x="206" y="54"/>
                  </a:lnTo>
                  <a:lnTo>
                    <a:pt x="206" y="53"/>
                  </a:lnTo>
                  <a:lnTo>
                    <a:pt x="211" y="50"/>
                  </a:lnTo>
                  <a:lnTo>
                    <a:pt x="212" y="50"/>
                  </a:lnTo>
                  <a:lnTo>
                    <a:pt x="214" y="50"/>
                  </a:lnTo>
                  <a:lnTo>
                    <a:pt x="215" y="50"/>
                  </a:lnTo>
                  <a:lnTo>
                    <a:pt x="216" y="49"/>
                  </a:lnTo>
                  <a:lnTo>
                    <a:pt x="219" y="44"/>
                  </a:lnTo>
                  <a:lnTo>
                    <a:pt x="218" y="41"/>
                  </a:lnTo>
                  <a:lnTo>
                    <a:pt x="215" y="39"/>
                  </a:lnTo>
                  <a:lnTo>
                    <a:pt x="214" y="37"/>
                  </a:lnTo>
                  <a:lnTo>
                    <a:pt x="209" y="36"/>
                  </a:lnTo>
                  <a:lnTo>
                    <a:pt x="208" y="36"/>
                  </a:lnTo>
                  <a:lnTo>
                    <a:pt x="202" y="37"/>
                  </a:lnTo>
                  <a:lnTo>
                    <a:pt x="196" y="34"/>
                  </a:lnTo>
                  <a:lnTo>
                    <a:pt x="189" y="34"/>
                  </a:lnTo>
                  <a:lnTo>
                    <a:pt x="189" y="33"/>
                  </a:lnTo>
                  <a:lnTo>
                    <a:pt x="188" y="29"/>
                  </a:lnTo>
                  <a:lnTo>
                    <a:pt x="178" y="26"/>
                  </a:lnTo>
                  <a:lnTo>
                    <a:pt x="170" y="24"/>
                  </a:lnTo>
                  <a:lnTo>
                    <a:pt x="168" y="26"/>
                  </a:lnTo>
                  <a:lnTo>
                    <a:pt x="166" y="26"/>
                  </a:lnTo>
                  <a:lnTo>
                    <a:pt x="166" y="24"/>
                  </a:lnTo>
                  <a:lnTo>
                    <a:pt x="163" y="19"/>
                  </a:lnTo>
                  <a:lnTo>
                    <a:pt x="162" y="16"/>
                  </a:lnTo>
                  <a:lnTo>
                    <a:pt x="162" y="14"/>
                  </a:lnTo>
                  <a:lnTo>
                    <a:pt x="162" y="13"/>
                  </a:lnTo>
                  <a:lnTo>
                    <a:pt x="158" y="9"/>
                  </a:lnTo>
                  <a:lnTo>
                    <a:pt x="152" y="6"/>
                  </a:lnTo>
                  <a:lnTo>
                    <a:pt x="150" y="6"/>
                  </a:lnTo>
                  <a:lnTo>
                    <a:pt x="148" y="6"/>
                  </a:lnTo>
                  <a:lnTo>
                    <a:pt x="148" y="7"/>
                  </a:lnTo>
                  <a:lnTo>
                    <a:pt x="149" y="10"/>
                  </a:lnTo>
                  <a:lnTo>
                    <a:pt x="148" y="17"/>
                  </a:lnTo>
                  <a:lnTo>
                    <a:pt x="146" y="17"/>
                  </a:lnTo>
                  <a:lnTo>
                    <a:pt x="140" y="16"/>
                  </a:lnTo>
                  <a:lnTo>
                    <a:pt x="139" y="16"/>
                  </a:lnTo>
                  <a:lnTo>
                    <a:pt x="139" y="17"/>
                  </a:lnTo>
                  <a:lnTo>
                    <a:pt x="137" y="20"/>
                  </a:lnTo>
                  <a:lnTo>
                    <a:pt x="136" y="20"/>
                  </a:lnTo>
                  <a:lnTo>
                    <a:pt x="133" y="20"/>
                  </a:lnTo>
                  <a:lnTo>
                    <a:pt x="129" y="16"/>
                  </a:lnTo>
                  <a:lnTo>
                    <a:pt x="130" y="13"/>
                  </a:lnTo>
                  <a:lnTo>
                    <a:pt x="130" y="11"/>
                  </a:lnTo>
                  <a:lnTo>
                    <a:pt x="129" y="7"/>
                  </a:lnTo>
                  <a:lnTo>
                    <a:pt x="127" y="4"/>
                  </a:lnTo>
                  <a:lnTo>
                    <a:pt x="120" y="1"/>
                  </a:lnTo>
                  <a:lnTo>
                    <a:pt x="116" y="0"/>
                  </a:lnTo>
                  <a:lnTo>
                    <a:pt x="115" y="0"/>
                  </a:lnTo>
                  <a:lnTo>
                    <a:pt x="113" y="0"/>
                  </a:lnTo>
                  <a:lnTo>
                    <a:pt x="113" y="1"/>
                  </a:lnTo>
                  <a:lnTo>
                    <a:pt x="112" y="3"/>
                  </a:lnTo>
                  <a:lnTo>
                    <a:pt x="112" y="4"/>
                  </a:lnTo>
                  <a:lnTo>
                    <a:pt x="115" y="9"/>
                  </a:lnTo>
                  <a:lnTo>
                    <a:pt x="117" y="9"/>
                  </a:lnTo>
                  <a:lnTo>
                    <a:pt x="119" y="9"/>
                  </a:lnTo>
                  <a:lnTo>
                    <a:pt x="119" y="10"/>
                  </a:lnTo>
                  <a:lnTo>
                    <a:pt x="117" y="13"/>
                  </a:lnTo>
                  <a:lnTo>
                    <a:pt x="102" y="19"/>
                  </a:lnTo>
                  <a:lnTo>
                    <a:pt x="86" y="23"/>
                  </a:lnTo>
                  <a:lnTo>
                    <a:pt x="80" y="23"/>
                  </a:lnTo>
                  <a:lnTo>
                    <a:pt x="79" y="23"/>
                  </a:lnTo>
                  <a:lnTo>
                    <a:pt x="76" y="23"/>
                  </a:lnTo>
                  <a:lnTo>
                    <a:pt x="74" y="24"/>
                  </a:lnTo>
                  <a:lnTo>
                    <a:pt x="59" y="31"/>
                  </a:lnTo>
                  <a:lnTo>
                    <a:pt x="57" y="33"/>
                  </a:lnTo>
                  <a:lnTo>
                    <a:pt x="57" y="34"/>
                  </a:lnTo>
                  <a:lnTo>
                    <a:pt x="40" y="43"/>
                  </a:lnTo>
                  <a:lnTo>
                    <a:pt x="40" y="41"/>
                  </a:lnTo>
                  <a:lnTo>
                    <a:pt x="37" y="40"/>
                  </a:lnTo>
                  <a:lnTo>
                    <a:pt x="36" y="40"/>
                  </a:lnTo>
                  <a:lnTo>
                    <a:pt x="21" y="43"/>
                  </a:lnTo>
                  <a:lnTo>
                    <a:pt x="20" y="43"/>
                  </a:lnTo>
                  <a:lnTo>
                    <a:pt x="14" y="49"/>
                  </a:lnTo>
                  <a:lnTo>
                    <a:pt x="13" y="52"/>
                  </a:lnTo>
                  <a:lnTo>
                    <a:pt x="10" y="54"/>
                  </a:lnTo>
                  <a:lnTo>
                    <a:pt x="3" y="47"/>
                  </a:lnTo>
                  <a:lnTo>
                    <a:pt x="0" y="46"/>
                  </a:lnTo>
                  <a:lnTo>
                    <a:pt x="0" y="47"/>
                  </a:lnTo>
                  <a:lnTo>
                    <a:pt x="3" y="59"/>
                  </a:lnTo>
                  <a:lnTo>
                    <a:pt x="3" y="60"/>
                  </a:lnTo>
                  <a:lnTo>
                    <a:pt x="3" y="62"/>
                  </a:lnTo>
                  <a:lnTo>
                    <a:pt x="3" y="64"/>
                  </a:lnTo>
                  <a:lnTo>
                    <a:pt x="4" y="67"/>
                  </a:lnTo>
                  <a:lnTo>
                    <a:pt x="10" y="72"/>
                  </a:lnTo>
                  <a:lnTo>
                    <a:pt x="11" y="73"/>
                  </a:lnTo>
                  <a:lnTo>
                    <a:pt x="13" y="73"/>
                  </a:lnTo>
                  <a:lnTo>
                    <a:pt x="16" y="74"/>
                  </a:lnTo>
                  <a:lnTo>
                    <a:pt x="16" y="76"/>
                  </a:lnTo>
                  <a:lnTo>
                    <a:pt x="18" y="80"/>
                  </a:lnTo>
                  <a:lnTo>
                    <a:pt x="18" y="82"/>
                  </a:lnTo>
                  <a:lnTo>
                    <a:pt x="13" y="90"/>
                  </a:lnTo>
                  <a:lnTo>
                    <a:pt x="13" y="97"/>
                  </a:lnTo>
                  <a:lnTo>
                    <a:pt x="14" y="99"/>
                  </a:lnTo>
                  <a:lnTo>
                    <a:pt x="16" y="105"/>
                  </a:lnTo>
                  <a:lnTo>
                    <a:pt x="17" y="109"/>
                  </a:lnTo>
                  <a:lnTo>
                    <a:pt x="17" y="112"/>
                  </a:lnTo>
                  <a:lnTo>
                    <a:pt x="20" y="119"/>
                  </a:lnTo>
                  <a:lnTo>
                    <a:pt x="26" y="128"/>
                  </a:lnTo>
                  <a:lnTo>
                    <a:pt x="27" y="128"/>
                  </a:lnTo>
                  <a:lnTo>
                    <a:pt x="30" y="129"/>
                  </a:lnTo>
                  <a:lnTo>
                    <a:pt x="31" y="128"/>
                  </a:lnTo>
                  <a:lnTo>
                    <a:pt x="34" y="128"/>
                  </a:lnTo>
                  <a:lnTo>
                    <a:pt x="34" y="129"/>
                  </a:lnTo>
                  <a:lnTo>
                    <a:pt x="36" y="129"/>
                  </a:lnTo>
                  <a:lnTo>
                    <a:pt x="39" y="132"/>
                  </a:lnTo>
                  <a:lnTo>
                    <a:pt x="41" y="139"/>
                  </a:lnTo>
                  <a:lnTo>
                    <a:pt x="44" y="145"/>
                  </a:lnTo>
                  <a:lnTo>
                    <a:pt x="46" y="145"/>
                  </a:lnTo>
                  <a:lnTo>
                    <a:pt x="46" y="146"/>
                  </a:lnTo>
                  <a:lnTo>
                    <a:pt x="47" y="148"/>
                  </a:lnTo>
                  <a:lnTo>
                    <a:pt x="49" y="148"/>
                  </a:lnTo>
                  <a:lnTo>
                    <a:pt x="50" y="148"/>
                  </a:lnTo>
                  <a:lnTo>
                    <a:pt x="51" y="148"/>
                  </a:lnTo>
                  <a:lnTo>
                    <a:pt x="51" y="149"/>
                  </a:lnTo>
                  <a:lnTo>
                    <a:pt x="54" y="153"/>
                  </a:lnTo>
                  <a:lnTo>
                    <a:pt x="56" y="153"/>
                  </a:lnTo>
                  <a:lnTo>
                    <a:pt x="56" y="155"/>
                  </a:lnTo>
                  <a:lnTo>
                    <a:pt x="56" y="156"/>
                  </a:lnTo>
                  <a:lnTo>
                    <a:pt x="54" y="158"/>
                  </a:lnTo>
                  <a:lnTo>
                    <a:pt x="56" y="158"/>
                  </a:lnTo>
                  <a:lnTo>
                    <a:pt x="59" y="161"/>
                  </a:lnTo>
                  <a:lnTo>
                    <a:pt x="60" y="162"/>
                  </a:lnTo>
                  <a:lnTo>
                    <a:pt x="60" y="161"/>
                  </a:lnTo>
                  <a:lnTo>
                    <a:pt x="60" y="159"/>
                  </a:lnTo>
                  <a:lnTo>
                    <a:pt x="61" y="159"/>
                  </a:lnTo>
                  <a:lnTo>
                    <a:pt x="64" y="161"/>
                  </a:lnTo>
                  <a:lnTo>
                    <a:pt x="72" y="169"/>
                  </a:lnTo>
                  <a:lnTo>
                    <a:pt x="74" y="172"/>
                  </a:lnTo>
                  <a:lnTo>
                    <a:pt x="74" y="175"/>
                  </a:lnTo>
                  <a:lnTo>
                    <a:pt x="76" y="176"/>
                  </a:lnTo>
                  <a:lnTo>
                    <a:pt x="77" y="176"/>
                  </a:lnTo>
                  <a:lnTo>
                    <a:pt x="79" y="178"/>
                  </a:lnTo>
                  <a:close/>
                </a:path>
              </a:pathLst>
            </a:custGeom>
            <a:noFill/>
            <a:ln w="12700">
              <a:solidFill>
                <a:srgbClr val="003366"/>
              </a:solidFill>
              <a:round/>
              <a:headEnd/>
              <a:tailEnd/>
            </a:ln>
            <a:extLst>
              <a:ext uri="{909E8E84-426E-40DD-AFC4-6F175D3DCCD1}">
                <a14:hiddenFill xmlns:a14="http://schemas.microsoft.com/office/drawing/2010/main">
                  <a:solidFill>
                    <a:srgbClr val="FFFFFF"/>
                  </a:solidFill>
                </a14:hiddenFill>
              </a:ext>
            </a:extLst>
          </p:spPr>
          <p:txBody>
            <a:bodyPr/>
            <a:lstStyle/>
            <a:p>
              <a:endParaRPr lang="hr-HR"/>
            </a:p>
          </p:txBody>
        </p:sp>
        <p:sp>
          <p:nvSpPr>
            <p:cNvPr id="7" name="Freeform 13"/>
            <p:cNvSpPr>
              <a:spLocks noChangeAspect="1"/>
            </p:cNvSpPr>
            <p:nvPr/>
          </p:nvSpPr>
          <p:spPr bwMode="ltGray">
            <a:xfrm>
              <a:off x="2373" y="2291"/>
              <a:ext cx="411" cy="202"/>
            </a:xfrm>
            <a:custGeom>
              <a:avLst/>
              <a:gdLst>
                <a:gd name="T0" fmla="*/ 400 w 411"/>
                <a:gd name="T1" fmla="*/ 37 h 202"/>
                <a:gd name="T2" fmla="*/ 388 w 411"/>
                <a:gd name="T3" fmla="*/ 24 h 202"/>
                <a:gd name="T4" fmla="*/ 375 w 411"/>
                <a:gd name="T5" fmla="*/ 23 h 202"/>
                <a:gd name="T6" fmla="*/ 357 w 411"/>
                <a:gd name="T7" fmla="*/ 24 h 202"/>
                <a:gd name="T8" fmla="*/ 350 w 411"/>
                <a:gd name="T9" fmla="*/ 19 h 202"/>
                <a:gd name="T10" fmla="*/ 320 w 411"/>
                <a:gd name="T11" fmla="*/ 4 h 202"/>
                <a:gd name="T12" fmla="*/ 301 w 411"/>
                <a:gd name="T13" fmla="*/ 9 h 202"/>
                <a:gd name="T14" fmla="*/ 286 w 411"/>
                <a:gd name="T15" fmla="*/ 24 h 202"/>
                <a:gd name="T16" fmla="*/ 266 w 411"/>
                <a:gd name="T17" fmla="*/ 33 h 202"/>
                <a:gd name="T18" fmla="*/ 253 w 411"/>
                <a:gd name="T19" fmla="*/ 29 h 202"/>
                <a:gd name="T20" fmla="*/ 240 w 411"/>
                <a:gd name="T21" fmla="*/ 14 h 202"/>
                <a:gd name="T22" fmla="*/ 223 w 411"/>
                <a:gd name="T23" fmla="*/ 27 h 202"/>
                <a:gd name="T24" fmla="*/ 215 w 411"/>
                <a:gd name="T25" fmla="*/ 43 h 202"/>
                <a:gd name="T26" fmla="*/ 194 w 411"/>
                <a:gd name="T27" fmla="*/ 50 h 202"/>
                <a:gd name="T28" fmla="*/ 187 w 411"/>
                <a:gd name="T29" fmla="*/ 55 h 202"/>
                <a:gd name="T30" fmla="*/ 181 w 411"/>
                <a:gd name="T31" fmla="*/ 66 h 202"/>
                <a:gd name="T32" fmla="*/ 184 w 411"/>
                <a:gd name="T33" fmla="*/ 92 h 202"/>
                <a:gd name="T34" fmla="*/ 192 w 411"/>
                <a:gd name="T35" fmla="*/ 96 h 202"/>
                <a:gd name="T36" fmla="*/ 185 w 411"/>
                <a:gd name="T37" fmla="*/ 112 h 202"/>
                <a:gd name="T38" fmla="*/ 180 w 411"/>
                <a:gd name="T39" fmla="*/ 99 h 202"/>
                <a:gd name="T40" fmla="*/ 168 w 411"/>
                <a:gd name="T41" fmla="*/ 95 h 202"/>
                <a:gd name="T42" fmla="*/ 159 w 411"/>
                <a:gd name="T43" fmla="*/ 95 h 202"/>
                <a:gd name="T44" fmla="*/ 115 w 411"/>
                <a:gd name="T45" fmla="*/ 95 h 202"/>
                <a:gd name="T46" fmla="*/ 76 w 411"/>
                <a:gd name="T47" fmla="*/ 96 h 202"/>
                <a:gd name="T48" fmla="*/ 45 w 411"/>
                <a:gd name="T49" fmla="*/ 108 h 202"/>
                <a:gd name="T50" fmla="*/ 36 w 411"/>
                <a:gd name="T51" fmla="*/ 109 h 202"/>
                <a:gd name="T52" fmla="*/ 19 w 411"/>
                <a:gd name="T53" fmla="*/ 83 h 202"/>
                <a:gd name="T54" fmla="*/ 6 w 411"/>
                <a:gd name="T55" fmla="*/ 85 h 202"/>
                <a:gd name="T56" fmla="*/ 9 w 411"/>
                <a:gd name="T57" fmla="*/ 98 h 202"/>
                <a:gd name="T58" fmla="*/ 0 w 411"/>
                <a:gd name="T59" fmla="*/ 105 h 202"/>
                <a:gd name="T60" fmla="*/ 13 w 411"/>
                <a:gd name="T61" fmla="*/ 128 h 202"/>
                <a:gd name="T62" fmla="*/ 26 w 411"/>
                <a:gd name="T63" fmla="*/ 143 h 202"/>
                <a:gd name="T64" fmla="*/ 43 w 411"/>
                <a:gd name="T65" fmla="*/ 133 h 202"/>
                <a:gd name="T66" fmla="*/ 48 w 411"/>
                <a:gd name="T67" fmla="*/ 146 h 202"/>
                <a:gd name="T68" fmla="*/ 59 w 411"/>
                <a:gd name="T69" fmla="*/ 146 h 202"/>
                <a:gd name="T70" fmla="*/ 78 w 411"/>
                <a:gd name="T71" fmla="*/ 152 h 202"/>
                <a:gd name="T72" fmla="*/ 82 w 411"/>
                <a:gd name="T73" fmla="*/ 143 h 202"/>
                <a:gd name="T74" fmla="*/ 104 w 411"/>
                <a:gd name="T75" fmla="*/ 141 h 202"/>
                <a:gd name="T76" fmla="*/ 116 w 411"/>
                <a:gd name="T77" fmla="*/ 143 h 202"/>
                <a:gd name="T78" fmla="*/ 141 w 411"/>
                <a:gd name="T79" fmla="*/ 142 h 202"/>
                <a:gd name="T80" fmla="*/ 137 w 411"/>
                <a:gd name="T81" fmla="*/ 145 h 202"/>
                <a:gd name="T82" fmla="*/ 145 w 411"/>
                <a:gd name="T83" fmla="*/ 158 h 202"/>
                <a:gd name="T84" fmla="*/ 159 w 411"/>
                <a:gd name="T85" fmla="*/ 174 h 202"/>
                <a:gd name="T86" fmla="*/ 208 w 411"/>
                <a:gd name="T87" fmla="*/ 186 h 202"/>
                <a:gd name="T88" fmla="*/ 228 w 411"/>
                <a:gd name="T89" fmla="*/ 191 h 202"/>
                <a:gd name="T90" fmla="*/ 279 w 411"/>
                <a:gd name="T91" fmla="*/ 197 h 202"/>
                <a:gd name="T92" fmla="*/ 287 w 411"/>
                <a:gd name="T93" fmla="*/ 186 h 202"/>
                <a:gd name="T94" fmla="*/ 294 w 411"/>
                <a:gd name="T95" fmla="*/ 186 h 202"/>
                <a:gd name="T96" fmla="*/ 319 w 411"/>
                <a:gd name="T97" fmla="*/ 189 h 202"/>
                <a:gd name="T98" fmla="*/ 333 w 411"/>
                <a:gd name="T99" fmla="*/ 184 h 202"/>
                <a:gd name="T100" fmla="*/ 345 w 411"/>
                <a:gd name="T101" fmla="*/ 188 h 202"/>
                <a:gd name="T102" fmla="*/ 343 w 411"/>
                <a:gd name="T103" fmla="*/ 181 h 202"/>
                <a:gd name="T104" fmla="*/ 359 w 411"/>
                <a:gd name="T105" fmla="*/ 166 h 202"/>
                <a:gd name="T106" fmla="*/ 370 w 411"/>
                <a:gd name="T107" fmla="*/ 164 h 202"/>
                <a:gd name="T108" fmla="*/ 373 w 411"/>
                <a:gd name="T109" fmla="*/ 131 h 202"/>
                <a:gd name="T110" fmla="*/ 385 w 411"/>
                <a:gd name="T111" fmla="*/ 121 h 202"/>
                <a:gd name="T112" fmla="*/ 373 w 411"/>
                <a:gd name="T113" fmla="*/ 112 h 202"/>
                <a:gd name="T114" fmla="*/ 382 w 411"/>
                <a:gd name="T115" fmla="*/ 103 h 202"/>
                <a:gd name="T116" fmla="*/ 392 w 411"/>
                <a:gd name="T117" fmla="*/ 110 h 202"/>
                <a:gd name="T118" fmla="*/ 408 w 411"/>
                <a:gd name="T119" fmla="*/ 89 h 202"/>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411" h="202">
                  <a:moveTo>
                    <a:pt x="400" y="72"/>
                  </a:moveTo>
                  <a:lnTo>
                    <a:pt x="400" y="72"/>
                  </a:lnTo>
                  <a:lnTo>
                    <a:pt x="400" y="70"/>
                  </a:lnTo>
                  <a:lnTo>
                    <a:pt x="400" y="69"/>
                  </a:lnTo>
                  <a:lnTo>
                    <a:pt x="399" y="65"/>
                  </a:lnTo>
                  <a:lnTo>
                    <a:pt x="398" y="59"/>
                  </a:lnTo>
                  <a:lnTo>
                    <a:pt x="400" y="44"/>
                  </a:lnTo>
                  <a:lnTo>
                    <a:pt x="400" y="37"/>
                  </a:lnTo>
                  <a:lnTo>
                    <a:pt x="399" y="29"/>
                  </a:lnTo>
                  <a:lnTo>
                    <a:pt x="398" y="29"/>
                  </a:lnTo>
                  <a:lnTo>
                    <a:pt x="396" y="30"/>
                  </a:lnTo>
                  <a:lnTo>
                    <a:pt x="396" y="29"/>
                  </a:lnTo>
                  <a:lnTo>
                    <a:pt x="393" y="29"/>
                  </a:lnTo>
                  <a:lnTo>
                    <a:pt x="392" y="29"/>
                  </a:lnTo>
                  <a:lnTo>
                    <a:pt x="389" y="26"/>
                  </a:lnTo>
                  <a:lnTo>
                    <a:pt x="388" y="24"/>
                  </a:lnTo>
                  <a:lnTo>
                    <a:pt x="386" y="23"/>
                  </a:lnTo>
                  <a:lnTo>
                    <a:pt x="380" y="22"/>
                  </a:lnTo>
                  <a:lnTo>
                    <a:pt x="378" y="20"/>
                  </a:lnTo>
                  <a:lnTo>
                    <a:pt x="376" y="20"/>
                  </a:lnTo>
                  <a:lnTo>
                    <a:pt x="376" y="22"/>
                  </a:lnTo>
                  <a:lnTo>
                    <a:pt x="375" y="23"/>
                  </a:lnTo>
                  <a:lnTo>
                    <a:pt x="375" y="24"/>
                  </a:lnTo>
                  <a:lnTo>
                    <a:pt x="373" y="26"/>
                  </a:lnTo>
                  <a:lnTo>
                    <a:pt x="372" y="26"/>
                  </a:lnTo>
                  <a:lnTo>
                    <a:pt x="357" y="24"/>
                  </a:lnTo>
                  <a:lnTo>
                    <a:pt x="356" y="24"/>
                  </a:lnTo>
                  <a:lnTo>
                    <a:pt x="353" y="22"/>
                  </a:lnTo>
                  <a:lnTo>
                    <a:pt x="352" y="22"/>
                  </a:lnTo>
                  <a:lnTo>
                    <a:pt x="352" y="20"/>
                  </a:lnTo>
                  <a:lnTo>
                    <a:pt x="350" y="20"/>
                  </a:lnTo>
                  <a:lnTo>
                    <a:pt x="350" y="19"/>
                  </a:lnTo>
                  <a:lnTo>
                    <a:pt x="345" y="14"/>
                  </a:lnTo>
                  <a:lnTo>
                    <a:pt x="342" y="14"/>
                  </a:lnTo>
                  <a:lnTo>
                    <a:pt x="334" y="13"/>
                  </a:lnTo>
                  <a:lnTo>
                    <a:pt x="327" y="9"/>
                  </a:lnTo>
                  <a:lnTo>
                    <a:pt x="326" y="7"/>
                  </a:lnTo>
                  <a:lnTo>
                    <a:pt x="320" y="4"/>
                  </a:lnTo>
                  <a:lnTo>
                    <a:pt x="303" y="0"/>
                  </a:lnTo>
                  <a:lnTo>
                    <a:pt x="301" y="0"/>
                  </a:lnTo>
                  <a:lnTo>
                    <a:pt x="300" y="3"/>
                  </a:lnTo>
                  <a:lnTo>
                    <a:pt x="300" y="4"/>
                  </a:lnTo>
                  <a:lnTo>
                    <a:pt x="300" y="6"/>
                  </a:lnTo>
                  <a:lnTo>
                    <a:pt x="301" y="7"/>
                  </a:lnTo>
                  <a:lnTo>
                    <a:pt x="301" y="9"/>
                  </a:lnTo>
                  <a:lnTo>
                    <a:pt x="299" y="17"/>
                  </a:lnTo>
                  <a:lnTo>
                    <a:pt x="294" y="19"/>
                  </a:lnTo>
                  <a:lnTo>
                    <a:pt x="293" y="17"/>
                  </a:lnTo>
                  <a:lnTo>
                    <a:pt x="291" y="17"/>
                  </a:lnTo>
                  <a:lnTo>
                    <a:pt x="286" y="24"/>
                  </a:lnTo>
                  <a:lnTo>
                    <a:pt x="281" y="32"/>
                  </a:lnTo>
                  <a:lnTo>
                    <a:pt x="280" y="30"/>
                  </a:lnTo>
                  <a:lnTo>
                    <a:pt x="280" y="29"/>
                  </a:lnTo>
                  <a:lnTo>
                    <a:pt x="274" y="29"/>
                  </a:lnTo>
                  <a:lnTo>
                    <a:pt x="271" y="29"/>
                  </a:lnTo>
                  <a:lnTo>
                    <a:pt x="270" y="30"/>
                  </a:lnTo>
                  <a:lnTo>
                    <a:pt x="270" y="32"/>
                  </a:lnTo>
                  <a:lnTo>
                    <a:pt x="266" y="33"/>
                  </a:lnTo>
                  <a:lnTo>
                    <a:pt x="264" y="33"/>
                  </a:lnTo>
                  <a:lnTo>
                    <a:pt x="263" y="33"/>
                  </a:lnTo>
                  <a:lnTo>
                    <a:pt x="263" y="32"/>
                  </a:lnTo>
                  <a:lnTo>
                    <a:pt x="261" y="32"/>
                  </a:lnTo>
                  <a:lnTo>
                    <a:pt x="258" y="30"/>
                  </a:lnTo>
                  <a:lnTo>
                    <a:pt x="257" y="30"/>
                  </a:lnTo>
                  <a:lnTo>
                    <a:pt x="254" y="30"/>
                  </a:lnTo>
                  <a:lnTo>
                    <a:pt x="253" y="29"/>
                  </a:lnTo>
                  <a:lnTo>
                    <a:pt x="250" y="24"/>
                  </a:lnTo>
                  <a:lnTo>
                    <a:pt x="250" y="23"/>
                  </a:lnTo>
                  <a:lnTo>
                    <a:pt x="248" y="20"/>
                  </a:lnTo>
                  <a:lnTo>
                    <a:pt x="243" y="16"/>
                  </a:lnTo>
                  <a:lnTo>
                    <a:pt x="241" y="14"/>
                  </a:lnTo>
                  <a:lnTo>
                    <a:pt x="240" y="14"/>
                  </a:lnTo>
                  <a:lnTo>
                    <a:pt x="238" y="17"/>
                  </a:lnTo>
                  <a:lnTo>
                    <a:pt x="238" y="23"/>
                  </a:lnTo>
                  <a:lnTo>
                    <a:pt x="236" y="32"/>
                  </a:lnTo>
                  <a:lnTo>
                    <a:pt x="233" y="34"/>
                  </a:lnTo>
                  <a:lnTo>
                    <a:pt x="230" y="32"/>
                  </a:lnTo>
                  <a:lnTo>
                    <a:pt x="227" y="30"/>
                  </a:lnTo>
                  <a:lnTo>
                    <a:pt x="223" y="27"/>
                  </a:lnTo>
                  <a:lnTo>
                    <a:pt x="221" y="27"/>
                  </a:lnTo>
                  <a:lnTo>
                    <a:pt x="220" y="29"/>
                  </a:lnTo>
                  <a:lnTo>
                    <a:pt x="218" y="29"/>
                  </a:lnTo>
                  <a:lnTo>
                    <a:pt x="218" y="33"/>
                  </a:lnTo>
                  <a:lnTo>
                    <a:pt x="217" y="39"/>
                  </a:lnTo>
                  <a:lnTo>
                    <a:pt x="217" y="40"/>
                  </a:lnTo>
                  <a:lnTo>
                    <a:pt x="215" y="43"/>
                  </a:lnTo>
                  <a:lnTo>
                    <a:pt x="214" y="44"/>
                  </a:lnTo>
                  <a:lnTo>
                    <a:pt x="211" y="46"/>
                  </a:lnTo>
                  <a:lnTo>
                    <a:pt x="210" y="47"/>
                  </a:lnTo>
                  <a:lnTo>
                    <a:pt x="208" y="49"/>
                  </a:lnTo>
                  <a:lnTo>
                    <a:pt x="207" y="49"/>
                  </a:lnTo>
                  <a:lnTo>
                    <a:pt x="201" y="49"/>
                  </a:lnTo>
                  <a:lnTo>
                    <a:pt x="194" y="50"/>
                  </a:lnTo>
                  <a:lnTo>
                    <a:pt x="194" y="52"/>
                  </a:lnTo>
                  <a:lnTo>
                    <a:pt x="192" y="53"/>
                  </a:lnTo>
                  <a:lnTo>
                    <a:pt x="191" y="53"/>
                  </a:lnTo>
                  <a:lnTo>
                    <a:pt x="191" y="55"/>
                  </a:lnTo>
                  <a:lnTo>
                    <a:pt x="190" y="55"/>
                  </a:lnTo>
                  <a:lnTo>
                    <a:pt x="187" y="55"/>
                  </a:lnTo>
                  <a:lnTo>
                    <a:pt x="185" y="55"/>
                  </a:lnTo>
                  <a:lnTo>
                    <a:pt x="180" y="60"/>
                  </a:lnTo>
                  <a:lnTo>
                    <a:pt x="178" y="62"/>
                  </a:lnTo>
                  <a:lnTo>
                    <a:pt x="180" y="63"/>
                  </a:lnTo>
                  <a:lnTo>
                    <a:pt x="180" y="65"/>
                  </a:lnTo>
                  <a:lnTo>
                    <a:pt x="181" y="66"/>
                  </a:lnTo>
                  <a:lnTo>
                    <a:pt x="187" y="73"/>
                  </a:lnTo>
                  <a:lnTo>
                    <a:pt x="187" y="76"/>
                  </a:lnTo>
                  <a:lnTo>
                    <a:pt x="191" y="83"/>
                  </a:lnTo>
                  <a:lnTo>
                    <a:pt x="190" y="83"/>
                  </a:lnTo>
                  <a:lnTo>
                    <a:pt x="185" y="89"/>
                  </a:lnTo>
                  <a:lnTo>
                    <a:pt x="184" y="92"/>
                  </a:lnTo>
                  <a:lnTo>
                    <a:pt x="184" y="93"/>
                  </a:lnTo>
                  <a:lnTo>
                    <a:pt x="188" y="93"/>
                  </a:lnTo>
                  <a:lnTo>
                    <a:pt x="190" y="93"/>
                  </a:lnTo>
                  <a:lnTo>
                    <a:pt x="191" y="93"/>
                  </a:lnTo>
                  <a:lnTo>
                    <a:pt x="192" y="95"/>
                  </a:lnTo>
                  <a:lnTo>
                    <a:pt x="192" y="96"/>
                  </a:lnTo>
                  <a:lnTo>
                    <a:pt x="194" y="99"/>
                  </a:lnTo>
                  <a:lnTo>
                    <a:pt x="190" y="110"/>
                  </a:lnTo>
                  <a:lnTo>
                    <a:pt x="188" y="112"/>
                  </a:lnTo>
                  <a:lnTo>
                    <a:pt x="187" y="112"/>
                  </a:lnTo>
                  <a:lnTo>
                    <a:pt x="185" y="112"/>
                  </a:lnTo>
                  <a:lnTo>
                    <a:pt x="178" y="105"/>
                  </a:lnTo>
                  <a:lnTo>
                    <a:pt x="177" y="105"/>
                  </a:lnTo>
                  <a:lnTo>
                    <a:pt x="177" y="103"/>
                  </a:lnTo>
                  <a:lnTo>
                    <a:pt x="177" y="102"/>
                  </a:lnTo>
                  <a:lnTo>
                    <a:pt x="178" y="100"/>
                  </a:lnTo>
                  <a:lnTo>
                    <a:pt x="180" y="100"/>
                  </a:lnTo>
                  <a:lnTo>
                    <a:pt x="180" y="99"/>
                  </a:lnTo>
                  <a:lnTo>
                    <a:pt x="178" y="99"/>
                  </a:lnTo>
                  <a:lnTo>
                    <a:pt x="175" y="96"/>
                  </a:lnTo>
                  <a:lnTo>
                    <a:pt x="175" y="95"/>
                  </a:lnTo>
                  <a:lnTo>
                    <a:pt x="174" y="95"/>
                  </a:lnTo>
                  <a:lnTo>
                    <a:pt x="172" y="95"/>
                  </a:lnTo>
                  <a:lnTo>
                    <a:pt x="171" y="95"/>
                  </a:lnTo>
                  <a:lnTo>
                    <a:pt x="168" y="95"/>
                  </a:lnTo>
                  <a:lnTo>
                    <a:pt x="167" y="95"/>
                  </a:lnTo>
                  <a:lnTo>
                    <a:pt x="167" y="96"/>
                  </a:lnTo>
                  <a:lnTo>
                    <a:pt x="165" y="96"/>
                  </a:lnTo>
                  <a:lnTo>
                    <a:pt x="165" y="98"/>
                  </a:lnTo>
                  <a:lnTo>
                    <a:pt x="162" y="98"/>
                  </a:lnTo>
                  <a:lnTo>
                    <a:pt x="159" y="95"/>
                  </a:lnTo>
                  <a:lnTo>
                    <a:pt x="159" y="93"/>
                  </a:lnTo>
                  <a:lnTo>
                    <a:pt x="148" y="89"/>
                  </a:lnTo>
                  <a:lnTo>
                    <a:pt x="145" y="90"/>
                  </a:lnTo>
                  <a:lnTo>
                    <a:pt x="145" y="98"/>
                  </a:lnTo>
                  <a:lnTo>
                    <a:pt x="141" y="96"/>
                  </a:lnTo>
                  <a:lnTo>
                    <a:pt x="131" y="96"/>
                  </a:lnTo>
                  <a:lnTo>
                    <a:pt x="115" y="95"/>
                  </a:lnTo>
                  <a:lnTo>
                    <a:pt x="114" y="96"/>
                  </a:lnTo>
                  <a:lnTo>
                    <a:pt x="95" y="108"/>
                  </a:lnTo>
                  <a:lnTo>
                    <a:pt x="86" y="108"/>
                  </a:lnTo>
                  <a:lnTo>
                    <a:pt x="82" y="108"/>
                  </a:lnTo>
                  <a:lnTo>
                    <a:pt x="81" y="108"/>
                  </a:lnTo>
                  <a:lnTo>
                    <a:pt x="79" y="106"/>
                  </a:lnTo>
                  <a:lnTo>
                    <a:pt x="78" y="106"/>
                  </a:lnTo>
                  <a:lnTo>
                    <a:pt x="76" y="96"/>
                  </a:lnTo>
                  <a:lnTo>
                    <a:pt x="72" y="95"/>
                  </a:lnTo>
                  <a:lnTo>
                    <a:pt x="61" y="90"/>
                  </a:lnTo>
                  <a:lnTo>
                    <a:pt x="55" y="88"/>
                  </a:lnTo>
                  <a:lnTo>
                    <a:pt x="52" y="96"/>
                  </a:lnTo>
                  <a:lnTo>
                    <a:pt x="52" y="99"/>
                  </a:lnTo>
                  <a:lnTo>
                    <a:pt x="49" y="103"/>
                  </a:lnTo>
                  <a:lnTo>
                    <a:pt x="45" y="108"/>
                  </a:lnTo>
                  <a:lnTo>
                    <a:pt x="43" y="109"/>
                  </a:lnTo>
                  <a:lnTo>
                    <a:pt x="40" y="110"/>
                  </a:lnTo>
                  <a:lnTo>
                    <a:pt x="38" y="110"/>
                  </a:lnTo>
                  <a:lnTo>
                    <a:pt x="35" y="110"/>
                  </a:lnTo>
                  <a:lnTo>
                    <a:pt x="35" y="109"/>
                  </a:lnTo>
                  <a:lnTo>
                    <a:pt x="36" y="109"/>
                  </a:lnTo>
                  <a:lnTo>
                    <a:pt x="38" y="106"/>
                  </a:lnTo>
                  <a:lnTo>
                    <a:pt x="39" y="103"/>
                  </a:lnTo>
                  <a:lnTo>
                    <a:pt x="39" y="102"/>
                  </a:lnTo>
                  <a:lnTo>
                    <a:pt x="30" y="92"/>
                  </a:lnTo>
                  <a:lnTo>
                    <a:pt x="26" y="89"/>
                  </a:lnTo>
                  <a:lnTo>
                    <a:pt x="19" y="83"/>
                  </a:lnTo>
                  <a:lnTo>
                    <a:pt x="17" y="83"/>
                  </a:lnTo>
                  <a:lnTo>
                    <a:pt x="16" y="83"/>
                  </a:lnTo>
                  <a:lnTo>
                    <a:pt x="16" y="85"/>
                  </a:lnTo>
                  <a:lnTo>
                    <a:pt x="15" y="85"/>
                  </a:lnTo>
                  <a:lnTo>
                    <a:pt x="13" y="86"/>
                  </a:lnTo>
                  <a:lnTo>
                    <a:pt x="6" y="85"/>
                  </a:lnTo>
                  <a:lnTo>
                    <a:pt x="5" y="88"/>
                  </a:lnTo>
                  <a:lnTo>
                    <a:pt x="7" y="90"/>
                  </a:lnTo>
                  <a:lnTo>
                    <a:pt x="9" y="92"/>
                  </a:lnTo>
                  <a:lnTo>
                    <a:pt x="10" y="98"/>
                  </a:lnTo>
                  <a:lnTo>
                    <a:pt x="9" y="98"/>
                  </a:lnTo>
                  <a:lnTo>
                    <a:pt x="9" y="99"/>
                  </a:lnTo>
                  <a:lnTo>
                    <a:pt x="7" y="99"/>
                  </a:lnTo>
                  <a:lnTo>
                    <a:pt x="6" y="99"/>
                  </a:lnTo>
                  <a:lnTo>
                    <a:pt x="2" y="103"/>
                  </a:lnTo>
                  <a:lnTo>
                    <a:pt x="2" y="105"/>
                  </a:lnTo>
                  <a:lnTo>
                    <a:pt x="0" y="105"/>
                  </a:lnTo>
                  <a:lnTo>
                    <a:pt x="3" y="108"/>
                  </a:lnTo>
                  <a:lnTo>
                    <a:pt x="5" y="118"/>
                  </a:lnTo>
                  <a:lnTo>
                    <a:pt x="5" y="121"/>
                  </a:lnTo>
                  <a:lnTo>
                    <a:pt x="3" y="122"/>
                  </a:lnTo>
                  <a:lnTo>
                    <a:pt x="2" y="122"/>
                  </a:lnTo>
                  <a:lnTo>
                    <a:pt x="6" y="123"/>
                  </a:lnTo>
                  <a:lnTo>
                    <a:pt x="13" y="128"/>
                  </a:lnTo>
                  <a:lnTo>
                    <a:pt x="16" y="131"/>
                  </a:lnTo>
                  <a:lnTo>
                    <a:pt x="16" y="132"/>
                  </a:lnTo>
                  <a:lnTo>
                    <a:pt x="16" y="133"/>
                  </a:lnTo>
                  <a:lnTo>
                    <a:pt x="16" y="135"/>
                  </a:lnTo>
                  <a:lnTo>
                    <a:pt x="25" y="142"/>
                  </a:lnTo>
                  <a:lnTo>
                    <a:pt x="26" y="143"/>
                  </a:lnTo>
                  <a:lnTo>
                    <a:pt x="28" y="143"/>
                  </a:lnTo>
                  <a:lnTo>
                    <a:pt x="29" y="143"/>
                  </a:lnTo>
                  <a:lnTo>
                    <a:pt x="30" y="143"/>
                  </a:lnTo>
                  <a:lnTo>
                    <a:pt x="33" y="142"/>
                  </a:lnTo>
                  <a:lnTo>
                    <a:pt x="35" y="142"/>
                  </a:lnTo>
                  <a:lnTo>
                    <a:pt x="35" y="141"/>
                  </a:lnTo>
                  <a:lnTo>
                    <a:pt x="42" y="133"/>
                  </a:lnTo>
                  <a:lnTo>
                    <a:pt x="43" y="133"/>
                  </a:lnTo>
                  <a:lnTo>
                    <a:pt x="45" y="133"/>
                  </a:lnTo>
                  <a:lnTo>
                    <a:pt x="45" y="135"/>
                  </a:lnTo>
                  <a:lnTo>
                    <a:pt x="48" y="138"/>
                  </a:lnTo>
                  <a:lnTo>
                    <a:pt x="48" y="139"/>
                  </a:lnTo>
                  <a:lnTo>
                    <a:pt x="46" y="143"/>
                  </a:lnTo>
                  <a:lnTo>
                    <a:pt x="46" y="145"/>
                  </a:lnTo>
                  <a:lnTo>
                    <a:pt x="48" y="146"/>
                  </a:lnTo>
                  <a:lnTo>
                    <a:pt x="50" y="146"/>
                  </a:lnTo>
                  <a:lnTo>
                    <a:pt x="52" y="146"/>
                  </a:lnTo>
                  <a:lnTo>
                    <a:pt x="56" y="146"/>
                  </a:lnTo>
                  <a:lnTo>
                    <a:pt x="56" y="145"/>
                  </a:lnTo>
                  <a:lnTo>
                    <a:pt x="58" y="145"/>
                  </a:lnTo>
                  <a:lnTo>
                    <a:pt x="58" y="146"/>
                  </a:lnTo>
                  <a:lnTo>
                    <a:pt x="59" y="146"/>
                  </a:lnTo>
                  <a:lnTo>
                    <a:pt x="61" y="148"/>
                  </a:lnTo>
                  <a:lnTo>
                    <a:pt x="61" y="151"/>
                  </a:lnTo>
                  <a:lnTo>
                    <a:pt x="63" y="152"/>
                  </a:lnTo>
                  <a:lnTo>
                    <a:pt x="66" y="153"/>
                  </a:lnTo>
                  <a:lnTo>
                    <a:pt x="69" y="155"/>
                  </a:lnTo>
                  <a:lnTo>
                    <a:pt x="75" y="155"/>
                  </a:lnTo>
                  <a:lnTo>
                    <a:pt x="78" y="152"/>
                  </a:lnTo>
                  <a:lnTo>
                    <a:pt x="78" y="151"/>
                  </a:lnTo>
                  <a:lnTo>
                    <a:pt x="81" y="148"/>
                  </a:lnTo>
                  <a:lnTo>
                    <a:pt x="81" y="146"/>
                  </a:lnTo>
                  <a:lnTo>
                    <a:pt x="81" y="145"/>
                  </a:lnTo>
                  <a:lnTo>
                    <a:pt x="82" y="143"/>
                  </a:lnTo>
                  <a:lnTo>
                    <a:pt x="85" y="142"/>
                  </a:lnTo>
                  <a:lnTo>
                    <a:pt x="86" y="141"/>
                  </a:lnTo>
                  <a:lnTo>
                    <a:pt x="93" y="141"/>
                  </a:lnTo>
                  <a:lnTo>
                    <a:pt x="95" y="141"/>
                  </a:lnTo>
                  <a:lnTo>
                    <a:pt x="101" y="142"/>
                  </a:lnTo>
                  <a:lnTo>
                    <a:pt x="104" y="141"/>
                  </a:lnTo>
                  <a:lnTo>
                    <a:pt x="109" y="141"/>
                  </a:lnTo>
                  <a:lnTo>
                    <a:pt x="114" y="142"/>
                  </a:lnTo>
                  <a:lnTo>
                    <a:pt x="115" y="142"/>
                  </a:lnTo>
                  <a:lnTo>
                    <a:pt x="115" y="143"/>
                  </a:lnTo>
                  <a:lnTo>
                    <a:pt x="116" y="143"/>
                  </a:lnTo>
                  <a:lnTo>
                    <a:pt x="121" y="143"/>
                  </a:lnTo>
                  <a:lnTo>
                    <a:pt x="124" y="142"/>
                  </a:lnTo>
                  <a:lnTo>
                    <a:pt x="141" y="138"/>
                  </a:lnTo>
                  <a:lnTo>
                    <a:pt x="142" y="138"/>
                  </a:lnTo>
                  <a:lnTo>
                    <a:pt x="142" y="139"/>
                  </a:lnTo>
                  <a:lnTo>
                    <a:pt x="142" y="141"/>
                  </a:lnTo>
                  <a:lnTo>
                    <a:pt x="141" y="142"/>
                  </a:lnTo>
                  <a:lnTo>
                    <a:pt x="139" y="142"/>
                  </a:lnTo>
                  <a:lnTo>
                    <a:pt x="138" y="143"/>
                  </a:lnTo>
                  <a:lnTo>
                    <a:pt x="137" y="143"/>
                  </a:lnTo>
                  <a:lnTo>
                    <a:pt x="137" y="145"/>
                  </a:lnTo>
                  <a:lnTo>
                    <a:pt x="137" y="148"/>
                  </a:lnTo>
                  <a:lnTo>
                    <a:pt x="138" y="151"/>
                  </a:lnTo>
                  <a:lnTo>
                    <a:pt x="139" y="153"/>
                  </a:lnTo>
                  <a:lnTo>
                    <a:pt x="139" y="155"/>
                  </a:lnTo>
                  <a:lnTo>
                    <a:pt x="141" y="155"/>
                  </a:lnTo>
                  <a:lnTo>
                    <a:pt x="145" y="158"/>
                  </a:lnTo>
                  <a:lnTo>
                    <a:pt x="148" y="168"/>
                  </a:lnTo>
                  <a:lnTo>
                    <a:pt x="148" y="169"/>
                  </a:lnTo>
                  <a:lnTo>
                    <a:pt x="149" y="169"/>
                  </a:lnTo>
                  <a:lnTo>
                    <a:pt x="151" y="171"/>
                  </a:lnTo>
                  <a:lnTo>
                    <a:pt x="158" y="174"/>
                  </a:lnTo>
                  <a:lnTo>
                    <a:pt x="159" y="174"/>
                  </a:lnTo>
                  <a:lnTo>
                    <a:pt x="161" y="174"/>
                  </a:lnTo>
                  <a:lnTo>
                    <a:pt x="164" y="175"/>
                  </a:lnTo>
                  <a:lnTo>
                    <a:pt x="168" y="175"/>
                  </a:lnTo>
                  <a:lnTo>
                    <a:pt x="171" y="178"/>
                  </a:lnTo>
                  <a:lnTo>
                    <a:pt x="172" y="178"/>
                  </a:lnTo>
                  <a:lnTo>
                    <a:pt x="192" y="184"/>
                  </a:lnTo>
                  <a:lnTo>
                    <a:pt x="198" y="185"/>
                  </a:lnTo>
                  <a:lnTo>
                    <a:pt x="208" y="186"/>
                  </a:lnTo>
                  <a:lnTo>
                    <a:pt x="218" y="189"/>
                  </a:lnTo>
                  <a:lnTo>
                    <a:pt x="221" y="191"/>
                  </a:lnTo>
                  <a:lnTo>
                    <a:pt x="223" y="192"/>
                  </a:lnTo>
                  <a:lnTo>
                    <a:pt x="224" y="192"/>
                  </a:lnTo>
                  <a:lnTo>
                    <a:pt x="225" y="192"/>
                  </a:lnTo>
                  <a:lnTo>
                    <a:pt x="225" y="191"/>
                  </a:lnTo>
                  <a:lnTo>
                    <a:pt x="228" y="191"/>
                  </a:lnTo>
                  <a:lnTo>
                    <a:pt x="230" y="192"/>
                  </a:lnTo>
                  <a:lnTo>
                    <a:pt x="238" y="195"/>
                  </a:lnTo>
                  <a:lnTo>
                    <a:pt x="240" y="195"/>
                  </a:lnTo>
                  <a:lnTo>
                    <a:pt x="241" y="195"/>
                  </a:lnTo>
                  <a:lnTo>
                    <a:pt x="244" y="199"/>
                  </a:lnTo>
                  <a:lnTo>
                    <a:pt x="263" y="202"/>
                  </a:lnTo>
                  <a:lnTo>
                    <a:pt x="266" y="202"/>
                  </a:lnTo>
                  <a:lnTo>
                    <a:pt x="279" y="197"/>
                  </a:lnTo>
                  <a:lnTo>
                    <a:pt x="279" y="195"/>
                  </a:lnTo>
                  <a:lnTo>
                    <a:pt x="280" y="192"/>
                  </a:lnTo>
                  <a:lnTo>
                    <a:pt x="280" y="191"/>
                  </a:lnTo>
                  <a:lnTo>
                    <a:pt x="281" y="188"/>
                  </a:lnTo>
                  <a:lnTo>
                    <a:pt x="287" y="186"/>
                  </a:lnTo>
                  <a:lnTo>
                    <a:pt x="289" y="189"/>
                  </a:lnTo>
                  <a:lnTo>
                    <a:pt x="289" y="188"/>
                  </a:lnTo>
                  <a:lnTo>
                    <a:pt x="290" y="186"/>
                  </a:lnTo>
                  <a:lnTo>
                    <a:pt x="291" y="186"/>
                  </a:lnTo>
                  <a:lnTo>
                    <a:pt x="293" y="186"/>
                  </a:lnTo>
                  <a:lnTo>
                    <a:pt x="294" y="186"/>
                  </a:lnTo>
                  <a:lnTo>
                    <a:pt x="297" y="186"/>
                  </a:lnTo>
                  <a:lnTo>
                    <a:pt x="307" y="186"/>
                  </a:lnTo>
                  <a:lnTo>
                    <a:pt x="312" y="188"/>
                  </a:lnTo>
                  <a:lnTo>
                    <a:pt x="313" y="188"/>
                  </a:lnTo>
                  <a:lnTo>
                    <a:pt x="314" y="188"/>
                  </a:lnTo>
                  <a:lnTo>
                    <a:pt x="316" y="189"/>
                  </a:lnTo>
                  <a:lnTo>
                    <a:pt x="319" y="189"/>
                  </a:lnTo>
                  <a:lnTo>
                    <a:pt x="324" y="185"/>
                  </a:lnTo>
                  <a:lnTo>
                    <a:pt x="324" y="184"/>
                  </a:lnTo>
                  <a:lnTo>
                    <a:pt x="327" y="185"/>
                  </a:lnTo>
                  <a:lnTo>
                    <a:pt x="329" y="185"/>
                  </a:lnTo>
                  <a:lnTo>
                    <a:pt x="332" y="185"/>
                  </a:lnTo>
                  <a:lnTo>
                    <a:pt x="333" y="184"/>
                  </a:lnTo>
                  <a:lnTo>
                    <a:pt x="334" y="184"/>
                  </a:lnTo>
                  <a:lnTo>
                    <a:pt x="336" y="182"/>
                  </a:lnTo>
                  <a:lnTo>
                    <a:pt x="336" y="184"/>
                  </a:lnTo>
                  <a:lnTo>
                    <a:pt x="339" y="185"/>
                  </a:lnTo>
                  <a:lnTo>
                    <a:pt x="343" y="186"/>
                  </a:lnTo>
                  <a:lnTo>
                    <a:pt x="345" y="186"/>
                  </a:lnTo>
                  <a:lnTo>
                    <a:pt x="345" y="188"/>
                  </a:lnTo>
                  <a:lnTo>
                    <a:pt x="346" y="188"/>
                  </a:lnTo>
                  <a:lnTo>
                    <a:pt x="346" y="186"/>
                  </a:lnTo>
                  <a:lnTo>
                    <a:pt x="345" y="184"/>
                  </a:lnTo>
                  <a:lnTo>
                    <a:pt x="343" y="181"/>
                  </a:lnTo>
                  <a:lnTo>
                    <a:pt x="343" y="175"/>
                  </a:lnTo>
                  <a:lnTo>
                    <a:pt x="345" y="175"/>
                  </a:lnTo>
                  <a:lnTo>
                    <a:pt x="350" y="172"/>
                  </a:lnTo>
                  <a:lnTo>
                    <a:pt x="355" y="168"/>
                  </a:lnTo>
                  <a:lnTo>
                    <a:pt x="359" y="166"/>
                  </a:lnTo>
                  <a:lnTo>
                    <a:pt x="359" y="165"/>
                  </a:lnTo>
                  <a:lnTo>
                    <a:pt x="360" y="162"/>
                  </a:lnTo>
                  <a:lnTo>
                    <a:pt x="360" y="161"/>
                  </a:lnTo>
                  <a:lnTo>
                    <a:pt x="362" y="161"/>
                  </a:lnTo>
                  <a:lnTo>
                    <a:pt x="366" y="162"/>
                  </a:lnTo>
                  <a:lnTo>
                    <a:pt x="369" y="162"/>
                  </a:lnTo>
                  <a:lnTo>
                    <a:pt x="370" y="164"/>
                  </a:lnTo>
                  <a:lnTo>
                    <a:pt x="372" y="162"/>
                  </a:lnTo>
                  <a:lnTo>
                    <a:pt x="373" y="153"/>
                  </a:lnTo>
                  <a:lnTo>
                    <a:pt x="370" y="151"/>
                  </a:lnTo>
                  <a:lnTo>
                    <a:pt x="370" y="143"/>
                  </a:lnTo>
                  <a:lnTo>
                    <a:pt x="370" y="131"/>
                  </a:lnTo>
                  <a:lnTo>
                    <a:pt x="372" y="131"/>
                  </a:lnTo>
                  <a:lnTo>
                    <a:pt x="373" y="131"/>
                  </a:lnTo>
                  <a:lnTo>
                    <a:pt x="375" y="131"/>
                  </a:lnTo>
                  <a:lnTo>
                    <a:pt x="378" y="131"/>
                  </a:lnTo>
                  <a:lnTo>
                    <a:pt x="379" y="129"/>
                  </a:lnTo>
                  <a:lnTo>
                    <a:pt x="382" y="128"/>
                  </a:lnTo>
                  <a:lnTo>
                    <a:pt x="383" y="128"/>
                  </a:lnTo>
                  <a:lnTo>
                    <a:pt x="385" y="123"/>
                  </a:lnTo>
                  <a:lnTo>
                    <a:pt x="385" y="121"/>
                  </a:lnTo>
                  <a:lnTo>
                    <a:pt x="383" y="116"/>
                  </a:lnTo>
                  <a:lnTo>
                    <a:pt x="383" y="115"/>
                  </a:lnTo>
                  <a:lnTo>
                    <a:pt x="382" y="115"/>
                  </a:lnTo>
                  <a:lnTo>
                    <a:pt x="380" y="113"/>
                  </a:lnTo>
                  <a:lnTo>
                    <a:pt x="379" y="115"/>
                  </a:lnTo>
                  <a:lnTo>
                    <a:pt x="375" y="112"/>
                  </a:lnTo>
                  <a:lnTo>
                    <a:pt x="373" y="112"/>
                  </a:lnTo>
                  <a:lnTo>
                    <a:pt x="372" y="110"/>
                  </a:lnTo>
                  <a:lnTo>
                    <a:pt x="370" y="110"/>
                  </a:lnTo>
                  <a:lnTo>
                    <a:pt x="372" y="109"/>
                  </a:lnTo>
                  <a:lnTo>
                    <a:pt x="378" y="103"/>
                  </a:lnTo>
                  <a:lnTo>
                    <a:pt x="380" y="103"/>
                  </a:lnTo>
                  <a:lnTo>
                    <a:pt x="382" y="103"/>
                  </a:lnTo>
                  <a:lnTo>
                    <a:pt x="386" y="106"/>
                  </a:lnTo>
                  <a:lnTo>
                    <a:pt x="386" y="108"/>
                  </a:lnTo>
                  <a:lnTo>
                    <a:pt x="386" y="109"/>
                  </a:lnTo>
                  <a:lnTo>
                    <a:pt x="388" y="110"/>
                  </a:lnTo>
                  <a:lnTo>
                    <a:pt x="392" y="110"/>
                  </a:lnTo>
                  <a:lnTo>
                    <a:pt x="399" y="110"/>
                  </a:lnTo>
                  <a:lnTo>
                    <a:pt x="403" y="109"/>
                  </a:lnTo>
                  <a:lnTo>
                    <a:pt x="405" y="108"/>
                  </a:lnTo>
                  <a:lnTo>
                    <a:pt x="405" y="105"/>
                  </a:lnTo>
                  <a:lnTo>
                    <a:pt x="405" y="100"/>
                  </a:lnTo>
                  <a:lnTo>
                    <a:pt x="405" y="98"/>
                  </a:lnTo>
                  <a:lnTo>
                    <a:pt x="405" y="96"/>
                  </a:lnTo>
                  <a:lnTo>
                    <a:pt x="408" y="89"/>
                  </a:lnTo>
                  <a:lnTo>
                    <a:pt x="411" y="86"/>
                  </a:lnTo>
                  <a:lnTo>
                    <a:pt x="411" y="85"/>
                  </a:lnTo>
                  <a:lnTo>
                    <a:pt x="406" y="75"/>
                  </a:lnTo>
                  <a:lnTo>
                    <a:pt x="400" y="72"/>
                  </a:lnTo>
                  <a:close/>
                </a:path>
              </a:pathLst>
            </a:custGeom>
            <a:noFill/>
            <a:ln w="12700">
              <a:solidFill>
                <a:srgbClr val="003366"/>
              </a:solidFill>
              <a:round/>
              <a:headEnd/>
              <a:tailEnd/>
            </a:ln>
            <a:extLst>
              <a:ext uri="{909E8E84-426E-40DD-AFC4-6F175D3DCCD1}">
                <a14:hiddenFill xmlns:a14="http://schemas.microsoft.com/office/drawing/2010/main">
                  <a:solidFill>
                    <a:srgbClr val="FFFFFF"/>
                  </a:solidFill>
                </a14:hiddenFill>
              </a:ext>
            </a:extLst>
          </p:spPr>
          <p:txBody>
            <a:bodyPr/>
            <a:lstStyle/>
            <a:p>
              <a:endParaRPr lang="hr-HR"/>
            </a:p>
          </p:txBody>
        </p:sp>
        <p:sp>
          <p:nvSpPr>
            <p:cNvPr id="8" name="Freeform 14"/>
            <p:cNvSpPr>
              <a:spLocks noChangeAspect="1"/>
            </p:cNvSpPr>
            <p:nvPr/>
          </p:nvSpPr>
          <p:spPr bwMode="ltGray">
            <a:xfrm>
              <a:off x="2771" y="2254"/>
              <a:ext cx="295" cy="146"/>
            </a:xfrm>
            <a:custGeom>
              <a:avLst/>
              <a:gdLst>
                <a:gd name="T0" fmla="*/ 268 w 295"/>
                <a:gd name="T1" fmla="*/ 30 h 146"/>
                <a:gd name="T2" fmla="*/ 266 w 295"/>
                <a:gd name="T3" fmla="*/ 24 h 146"/>
                <a:gd name="T4" fmla="*/ 255 w 295"/>
                <a:gd name="T5" fmla="*/ 17 h 146"/>
                <a:gd name="T6" fmla="*/ 239 w 295"/>
                <a:gd name="T7" fmla="*/ 13 h 146"/>
                <a:gd name="T8" fmla="*/ 232 w 295"/>
                <a:gd name="T9" fmla="*/ 13 h 146"/>
                <a:gd name="T10" fmla="*/ 218 w 295"/>
                <a:gd name="T11" fmla="*/ 14 h 146"/>
                <a:gd name="T12" fmla="*/ 213 w 295"/>
                <a:gd name="T13" fmla="*/ 23 h 146"/>
                <a:gd name="T14" fmla="*/ 200 w 295"/>
                <a:gd name="T15" fmla="*/ 18 h 146"/>
                <a:gd name="T16" fmla="*/ 199 w 295"/>
                <a:gd name="T17" fmla="*/ 14 h 146"/>
                <a:gd name="T18" fmla="*/ 186 w 295"/>
                <a:gd name="T19" fmla="*/ 15 h 146"/>
                <a:gd name="T20" fmla="*/ 172 w 295"/>
                <a:gd name="T21" fmla="*/ 23 h 146"/>
                <a:gd name="T22" fmla="*/ 167 w 295"/>
                <a:gd name="T23" fmla="*/ 33 h 146"/>
                <a:gd name="T24" fmla="*/ 165 w 295"/>
                <a:gd name="T25" fmla="*/ 33 h 146"/>
                <a:gd name="T26" fmla="*/ 152 w 295"/>
                <a:gd name="T27" fmla="*/ 31 h 146"/>
                <a:gd name="T28" fmla="*/ 150 w 295"/>
                <a:gd name="T29" fmla="*/ 30 h 146"/>
                <a:gd name="T30" fmla="*/ 153 w 295"/>
                <a:gd name="T31" fmla="*/ 18 h 146"/>
                <a:gd name="T32" fmla="*/ 144 w 295"/>
                <a:gd name="T33" fmla="*/ 15 h 146"/>
                <a:gd name="T34" fmla="*/ 139 w 295"/>
                <a:gd name="T35" fmla="*/ 4 h 146"/>
                <a:gd name="T36" fmla="*/ 124 w 295"/>
                <a:gd name="T37" fmla="*/ 5 h 146"/>
                <a:gd name="T38" fmla="*/ 122 w 295"/>
                <a:gd name="T39" fmla="*/ 14 h 146"/>
                <a:gd name="T40" fmla="*/ 110 w 295"/>
                <a:gd name="T41" fmla="*/ 15 h 146"/>
                <a:gd name="T42" fmla="*/ 110 w 295"/>
                <a:gd name="T43" fmla="*/ 7 h 146"/>
                <a:gd name="T44" fmla="*/ 97 w 295"/>
                <a:gd name="T45" fmla="*/ 5 h 146"/>
                <a:gd name="T46" fmla="*/ 81 w 295"/>
                <a:gd name="T47" fmla="*/ 20 h 146"/>
                <a:gd name="T48" fmla="*/ 71 w 295"/>
                <a:gd name="T49" fmla="*/ 40 h 146"/>
                <a:gd name="T50" fmla="*/ 51 w 295"/>
                <a:gd name="T51" fmla="*/ 50 h 146"/>
                <a:gd name="T52" fmla="*/ 28 w 295"/>
                <a:gd name="T53" fmla="*/ 64 h 146"/>
                <a:gd name="T54" fmla="*/ 18 w 295"/>
                <a:gd name="T55" fmla="*/ 56 h 146"/>
                <a:gd name="T56" fmla="*/ 7 w 295"/>
                <a:gd name="T57" fmla="*/ 64 h 146"/>
                <a:gd name="T58" fmla="*/ 2 w 295"/>
                <a:gd name="T59" fmla="*/ 81 h 146"/>
                <a:gd name="T60" fmla="*/ 2 w 295"/>
                <a:gd name="T61" fmla="*/ 109 h 146"/>
                <a:gd name="T62" fmla="*/ 18 w 295"/>
                <a:gd name="T63" fmla="*/ 122 h 146"/>
                <a:gd name="T64" fmla="*/ 23 w 295"/>
                <a:gd name="T65" fmla="*/ 125 h 146"/>
                <a:gd name="T66" fmla="*/ 28 w 295"/>
                <a:gd name="T67" fmla="*/ 133 h 146"/>
                <a:gd name="T68" fmla="*/ 47 w 295"/>
                <a:gd name="T69" fmla="*/ 145 h 146"/>
                <a:gd name="T70" fmla="*/ 56 w 295"/>
                <a:gd name="T71" fmla="*/ 143 h 146"/>
                <a:gd name="T72" fmla="*/ 73 w 295"/>
                <a:gd name="T73" fmla="*/ 146 h 146"/>
                <a:gd name="T74" fmla="*/ 80 w 295"/>
                <a:gd name="T75" fmla="*/ 143 h 146"/>
                <a:gd name="T76" fmla="*/ 93 w 295"/>
                <a:gd name="T77" fmla="*/ 145 h 146"/>
                <a:gd name="T78" fmla="*/ 101 w 295"/>
                <a:gd name="T79" fmla="*/ 140 h 146"/>
                <a:gd name="T80" fmla="*/ 111 w 295"/>
                <a:gd name="T81" fmla="*/ 120 h 146"/>
                <a:gd name="T82" fmla="*/ 123 w 295"/>
                <a:gd name="T83" fmla="*/ 120 h 146"/>
                <a:gd name="T84" fmla="*/ 132 w 295"/>
                <a:gd name="T85" fmla="*/ 119 h 146"/>
                <a:gd name="T86" fmla="*/ 137 w 295"/>
                <a:gd name="T87" fmla="*/ 110 h 146"/>
                <a:gd name="T88" fmla="*/ 144 w 295"/>
                <a:gd name="T89" fmla="*/ 107 h 146"/>
                <a:gd name="T90" fmla="*/ 157 w 295"/>
                <a:gd name="T91" fmla="*/ 114 h 146"/>
                <a:gd name="T92" fmla="*/ 170 w 295"/>
                <a:gd name="T93" fmla="*/ 109 h 146"/>
                <a:gd name="T94" fmla="*/ 182 w 295"/>
                <a:gd name="T95" fmla="*/ 102 h 146"/>
                <a:gd name="T96" fmla="*/ 186 w 295"/>
                <a:gd name="T97" fmla="*/ 92 h 146"/>
                <a:gd name="T98" fmla="*/ 200 w 295"/>
                <a:gd name="T99" fmla="*/ 81 h 146"/>
                <a:gd name="T100" fmla="*/ 208 w 295"/>
                <a:gd name="T101" fmla="*/ 81 h 146"/>
                <a:gd name="T102" fmla="*/ 223 w 295"/>
                <a:gd name="T103" fmla="*/ 84 h 146"/>
                <a:gd name="T104" fmla="*/ 238 w 295"/>
                <a:gd name="T105" fmla="*/ 80 h 146"/>
                <a:gd name="T106" fmla="*/ 248 w 295"/>
                <a:gd name="T107" fmla="*/ 87 h 146"/>
                <a:gd name="T108" fmla="*/ 253 w 295"/>
                <a:gd name="T109" fmla="*/ 97 h 146"/>
                <a:gd name="T110" fmla="*/ 261 w 295"/>
                <a:gd name="T111" fmla="*/ 96 h 146"/>
                <a:gd name="T112" fmla="*/ 272 w 295"/>
                <a:gd name="T113" fmla="*/ 94 h 146"/>
                <a:gd name="T114" fmla="*/ 276 w 295"/>
                <a:gd name="T115" fmla="*/ 92 h 146"/>
                <a:gd name="T116" fmla="*/ 276 w 295"/>
                <a:gd name="T117" fmla="*/ 79 h 146"/>
                <a:gd name="T118" fmla="*/ 285 w 295"/>
                <a:gd name="T119" fmla="*/ 69 h 146"/>
                <a:gd name="T120" fmla="*/ 295 w 295"/>
                <a:gd name="T121" fmla="*/ 43 h 14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295" h="146">
                  <a:moveTo>
                    <a:pt x="294" y="38"/>
                  </a:moveTo>
                  <a:lnTo>
                    <a:pt x="285" y="36"/>
                  </a:lnTo>
                  <a:lnTo>
                    <a:pt x="278" y="33"/>
                  </a:lnTo>
                  <a:lnTo>
                    <a:pt x="269" y="30"/>
                  </a:lnTo>
                  <a:lnTo>
                    <a:pt x="268" y="30"/>
                  </a:lnTo>
                  <a:lnTo>
                    <a:pt x="266" y="28"/>
                  </a:lnTo>
                  <a:lnTo>
                    <a:pt x="266" y="27"/>
                  </a:lnTo>
                  <a:lnTo>
                    <a:pt x="266" y="24"/>
                  </a:lnTo>
                  <a:lnTo>
                    <a:pt x="264" y="20"/>
                  </a:lnTo>
                  <a:lnTo>
                    <a:pt x="264" y="18"/>
                  </a:lnTo>
                  <a:lnTo>
                    <a:pt x="255" y="17"/>
                  </a:lnTo>
                  <a:lnTo>
                    <a:pt x="249" y="14"/>
                  </a:lnTo>
                  <a:lnTo>
                    <a:pt x="246" y="13"/>
                  </a:lnTo>
                  <a:lnTo>
                    <a:pt x="245" y="13"/>
                  </a:lnTo>
                  <a:lnTo>
                    <a:pt x="242" y="13"/>
                  </a:lnTo>
                  <a:lnTo>
                    <a:pt x="239" y="13"/>
                  </a:lnTo>
                  <a:lnTo>
                    <a:pt x="239" y="14"/>
                  </a:lnTo>
                  <a:lnTo>
                    <a:pt x="238" y="14"/>
                  </a:lnTo>
                  <a:lnTo>
                    <a:pt x="236" y="14"/>
                  </a:lnTo>
                  <a:lnTo>
                    <a:pt x="232" y="13"/>
                  </a:lnTo>
                  <a:lnTo>
                    <a:pt x="231" y="11"/>
                  </a:lnTo>
                  <a:lnTo>
                    <a:pt x="229" y="11"/>
                  </a:lnTo>
                  <a:lnTo>
                    <a:pt x="228" y="11"/>
                  </a:lnTo>
                  <a:lnTo>
                    <a:pt x="219" y="14"/>
                  </a:lnTo>
                  <a:lnTo>
                    <a:pt x="218" y="14"/>
                  </a:lnTo>
                  <a:lnTo>
                    <a:pt x="218" y="15"/>
                  </a:lnTo>
                  <a:lnTo>
                    <a:pt x="216" y="15"/>
                  </a:lnTo>
                  <a:lnTo>
                    <a:pt x="216" y="18"/>
                  </a:lnTo>
                  <a:lnTo>
                    <a:pt x="213" y="23"/>
                  </a:lnTo>
                  <a:lnTo>
                    <a:pt x="212" y="24"/>
                  </a:lnTo>
                  <a:lnTo>
                    <a:pt x="209" y="24"/>
                  </a:lnTo>
                  <a:lnTo>
                    <a:pt x="205" y="21"/>
                  </a:lnTo>
                  <a:lnTo>
                    <a:pt x="202" y="18"/>
                  </a:lnTo>
                  <a:lnTo>
                    <a:pt x="200" y="18"/>
                  </a:lnTo>
                  <a:lnTo>
                    <a:pt x="200" y="17"/>
                  </a:lnTo>
                  <a:lnTo>
                    <a:pt x="200" y="15"/>
                  </a:lnTo>
                  <a:lnTo>
                    <a:pt x="199" y="14"/>
                  </a:lnTo>
                  <a:lnTo>
                    <a:pt x="195" y="15"/>
                  </a:lnTo>
                  <a:lnTo>
                    <a:pt x="189" y="17"/>
                  </a:lnTo>
                  <a:lnTo>
                    <a:pt x="187" y="15"/>
                  </a:lnTo>
                  <a:lnTo>
                    <a:pt x="186" y="15"/>
                  </a:lnTo>
                  <a:lnTo>
                    <a:pt x="182" y="17"/>
                  </a:lnTo>
                  <a:lnTo>
                    <a:pt x="179" y="17"/>
                  </a:lnTo>
                  <a:lnTo>
                    <a:pt x="173" y="21"/>
                  </a:lnTo>
                  <a:lnTo>
                    <a:pt x="172" y="23"/>
                  </a:lnTo>
                  <a:lnTo>
                    <a:pt x="170" y="23"/>
                  </a:lnTo>
                  <a:lnTo>
                    <a:pt x="170" y="24"/>
                  </a:lnTo>
                  <a:lnTo>
                    <a:pt x="167" y="28"/>
                  </a:lnTo>
                  <a:lnTo>
                    <a:pt x="167" y="30"/>
                  </a:lnTo>
                  <a:lnTo>
                    <a:pt x="167" y="33"/>
                  </a:lnTo>
                  <a:lnTo>
                    <a:pt x="167" y="34"/>
                  </a:lnTo>
                  <a:lnTo>
                    <a:pt x="166" y="34"/>
                  </a:lnTo>
                  <a:lnTo>
                    <a:pt x="166" y="33"/>
                  </a:lnTo>
                  <a:lnTo>
                    <a:pt x="165" y="33"/>
                  </a:lnTo>
                  <a:lnTo>
                    <a:pt x="163" y="31"/>
                  </a:lnTo>
                  <a:lnTo>
                    <a:pt x="156" y="31"/>
                  </a:lnTo>
                  <a:lnTo>
                    <a:pt x="155" y="33"/>
                  </a:lnTo>
                  <a:lnTo>
                    <a:pt x="152" y="31"/>
                  </a:lnTo>
                  <a:lnTo>
                    <a:pt x="150" y="31"/>
                  </a:lnTo>
                  <a:lnTo>
                    <a:pt x="150" y="30"/>
                  </a:lnTo>
                  <a:lnTo>
                    <a:pt x="152" y="28"/>
                  </a:lnTo>
                  <a:lnTo>
                    <a:pt x="153" y="26"/>
                  </a:lnTo>
                  <a:lnTo>
                    <a:pt x="155" y="26"/>
                  </a:lnTo>
                  <a:lnTo>
                    <a:pt x="153" y="18"/>
                  </a:lnTo>
                  <a:lnTo>
                    <a:pt x="152" y="15"/>
                  </a:lnTo>
                  <a:lnTo>
                    <a:pt x="147" y="17"/>
                  </a:lnTo>
                  <a:lnTo>
                    <a:pt x="144" y="15"/>
                  </a:lnTo>
                  <a:lnTo>
                    <a:pt x="142" y="11"/>
                  </a:lnTo>
                  <a:lnTo>
                    <a:pt x="139" y="7"/>
                  </a:lnTo>
                  <a:lnTo>
                    <a:pt x="139" y="5"/>
                  </a:lnTo>
                  <a:lnTo>
                    <a:pt x="139" y="4"/>
                  </a:lnTo>
                  <a:lnTo>
                    <a:pt x="139" y="3"/>
                  </a:lnTo>
                  <a:lnTo>
                    <a:pt x="137" y="3"/>
                  </a:lnTo>
                  <a:lnTo>
                    <a:pt x="136" y="0"/>
                  </a:lnTo>
                  <a:lnTo>
                    <a:pt x="134" y="0"/>
                  </a:lnTo>
                  <a:lnTo>
                    <a:pt x="124" y="5"/>
                  </a:lnTo>
                  <a:lnTo>
                    <a:pt x="124" y="7"/>
                  </a:lnTo>
                  <a:lnTo>
                    <a:pt x="123" y="7"/>
                  </a:lnTo>
                  <a:lnTo>
                    <a:pt x="122" y="13"/>
                  </a:lnTo>
                  <a:lnTo>
                    <a:pt x="122" y="14"/>
                  </a:lnTo>
                  <a:lnTo>
                    <a:pt x="122" y="15"/>
                  </a:lnTo>
                  <a:lnTo>
                    <a:pt x="120" y="15"/>
                  </a:lnTo>
                  <a:lnTo>
                    <a:pt x="113" y="17"/>
                  </a:lnTo>
                  <a:lnTo>
                    <a:pt x="111" y="15"/>
                  </a:lnTo>
                  <a:lnTo>
                    <a:pt x="110" y="15"/>
                  </a:lnTo>
                  <a:lnTo>
                    <a:pt x="110" y="10"/>
                  </a:lnTo>
                  <a:lnTo>
                    <a:pt x="110" y="8"/>
                  </a:lnTo>
                  <a:lnTo>
                    <a:pt x="110" y="7"/>
                  </a:lnTo>
                  <a:lnTo>
                    <a:pt x="109" y="7"/>
                  </a:lnTo>
                  <a:lnTo>
                    <a:pt x="104" y="7"/>
                  </a:lnTo>
                  <a:lnTo>
                    <a:pt x="97" y="5"/>
                  </a:lnTo>
                  <a:lnTo>
                    <a:pt x="93" y="7"/>
                  </a:lnTo>
                  <a:lnTo>
                    <a:pt x="90" y="11"/>
                  </a:lnTo>
                  <a:lnTo>
                    <a:pt x="89" y="15"/>
                  </a:lnTo>
                  <a:lnTo>
                    <a:pt x="86" y="18"/>
                  </a:lnTo>
                  <a:lnTo>
                    <a:pt x="81" y="20"/>
                  </a:lnTo>
                  <a:lnTo>
                    <a:pt x="77" y="23"/>
                  </a:lnTo>
                  <a:lnTo>
                    <a:pt x="74" y="26"/>
                  </a:lnTo>
                  <a:lnTo>
                    <a:pt x="73" y="30"/>
                  </a:lnTo>
                  <a:lnTo>
                    <a:pt x="71" y="36"/>
                  </a:lnTo>
                  <a:lnTo>
                    <a:pt x="71" y="40"/>
                  </a:lnTo>
                  <a:lnTo>
                    <a:pt x="68" y="44"/>
                  </a:lnTo>
                  <a:lnTo>
                    <a:pt x="64" y="46"/>
                  </a:lnTo>
                  <a:lnTo>
                    <a:pt x="60" y="46"/>
                  </a:lnTo>
                  <a:lnTo>
                    <a:pt x="54" y="47"/>
                  </a:lnTo>
                  <a:lnTo>
                    <a:pt x="51" y="50"/>
                  </a:lnTo>
                  <a:lnTo>
                    <a:pt x="48" y="54"/>
                  </a:lnTo>
                  <a:lnTo>
                    <a:pt x="45" y="57"/>
                  </a:lnTo>
                  <a:lnTo>
                    <a:pt x="38" y="63"/>
                  </a:lnTo>
                  <a:lnTo>
                    <a:pt x="34" y="64"/>
                  </a:lnTo>
                  <a:lnTo>
                    <a:pt x="28" y="64"/>
                  </a:lnTo>
                  <a:lnTo>
                    <a:pt x="25" y="61"/>
                  </a:lnTo>
                  <a:lnTo>
                    <a:pt x="23" y="60"/>
                  </a:lnTo>
                  <a:lnTo>
                    <a:pt x="23" y="57"/>
                  </a:lnTo>
                  <a:lnTo>
                    <a:pt x="20" y="56"/>
                  </a:lnTo>
                  <a:lnTo>
                    <a:pt x="18" y="56"/>
                  </a:lnTo>
                  <a:lnTo>
                    <a:pt x="15" y="56"/>
                  </a:lnTo>
                  <a:lnTo>
                    <a:pt x="10" y="61"/>
                  </a:lnTo>
                  <a:lnTo>
                    <a:pt x="8" y="63"/>
                  </a:lnTo>
                  <a:lnTo>
                    <a:pt x="7" y="64"/>
                  </a:lnTo>
                  <a:lnTo>
                    <a:pt x="7" y="67"/>
                  </a:lnTo>
                  <a:lnTo>
                    <a:pt x="5" y="70"/>
                  </a:lnTo>
                  <a:lnTo>
                    <a:pt x="2" y="74"/>
                  </a:lnTo>
                  <a:lnTo>
                    <a:pt x="2" y="81"/>
                  </a:lnTo>
                  <a:lnTo>
                    <a:pt x="0" y="96"/>
                  </a:lnTo>
                  <a:lnTo>
                    <a:pt x="1" y="102"/>
                  </a:lnTo>
                  <a:lnTo>
                    <a:pt x="2" y="106"/>
                  </a:lnTo>
                  <a:lnTo>
                    <a:pt x="2" y="107"/>
                  </a:lnTo>
                  <a:lnTo>
                    <a:pt x="2" y="109"/>
                  </a:lnTo>
                  <a:lnTo>
                    <a:pt x="8" y="112"/>
                  </a:lnTo>
                  <a:lnTo>
                    <a:pt x="13" y="122"/>
                  </a:lnTo>
                  <a:lnTo>
                    <a:pt x="18" y="122"/>
                  </a:lnTo>
                  <a:lnTo>
                    <a:pt x="18" y="123"/>
                  </a:lnTo>
                  <a:lnTo>
                    <a:pt x="21" y="123"/>
                  </a:lnTo>
                  <a:lnTo>
                    <a:pt x="23" y="123"/>
                  </a:lnTo>
                  <a:lnTo>
                    <a:pt x="23" y="125"/>
                  </a:lnTo>
                  <a:lnTo>
                    <a:pt x="25" y="127"/>
                  </a:lnTo>
                  <a:lnTo>
                    <a:pt x="27" y="129"/>
                  </a:lnTo>
                  <a:lnTo>
                    <a:pt x="27" y="132"/>
                  </a:lnTo>
                  <a:lnTo>
                    <a:pt x="28" y="132"/>
                  </a:lnTo>
                  <a:lnTo>
                    <a:pt x="28" y="133"/>
                  </a:lnTo>
                  <a:lnTo>
                    <a:pt x="30" y="133"/>
                  </a:lnTo>
                  <a:lnTo>
                    <a:pt x="41" y="142"/>
                  </a:lnTo>
                  <a:lnTo>
                    <a:pt x="41" y="143"/>
                  </a:lnTo>
                  <a:lnTo>
                    <a:pt x="45" y="145"/>
                  </a:lnTo>
                  <a:lnTo>
                    <a:pt x="47" y="145"/>
                  </a:lnTo>
                  <a:lnTo>
                    <a:pt x="51" y="145"/>
                  </a:lnTo>
                  <a:lnTo>
                    <a:pt x="53" y="145"/>
                  </a:lnTo>
                  <a:lnTo>
                    <a:pt x="54" y="143"/>
                  </a:lnTo>
                  <a:lnTo>
                    <a:pt x="56" y="143"/>
                  </a:lnTo>
                  <a:lnTo>
                    <a:pt x="61" y="145"/>
                  </a:lnTo>
                  <a:lnTo>
                    <a:pt x="64" y="145"/>
                  </a:lnTo>
                  <a:lnTo>
                    <a:pt x="66" y="145"/>
                  </a:lnTo>
                  <a:lnTo>
                    <a:pt x="73" y="146"/>
                  </a:lnTo>
                  <a:lnTo>
                    <a:pt x="74" y="146"/>
                  </a:lnTo>
                  <a:lnTo>
                    <a:pt x="77" y="145"/>
                  </a:lnTo>
                  <a:lnTo>
                    <a:pt x="78" y="145"/>
                  </a:lnTo>
                  <a:lnTo>
                    <a:pt x="80" y="143"/>
                  </a:lnTo>
                  <a:lnTo>
                    <a:pt x="86" y="145"/>
                  </a:lnTo>
                  <a:lnTo>
                    <a:pt x="89" y="145"/>
                  </a:lnTo>
                  <a:lnTo>
                    <a:pt x="91" y="145"/>
                  </a:lnTo>
                  <a:lnTo>
                    <a:pt x="93" y="145"/>
                  </a:lnTo>
                  <a:lnTo>
                    <a:pt x="94" y="142"/>
                  </a:lnTo>
                  <a:lnTo>
                    <a:pt x="96" y="142"/>
                  </a:lnTo>
                  <a:lnTo>
                    <a:pt x="96" y="140"/>
                  </a:lnTo>
                  <a:lnTo>
                    <a:pt x="101" y="140"/>
                  </a:lnTo>
                  <a:lnTo>
                    <a:pt x="99" y="136"/>
                  </a:lnTo>
                  <a:lnTo>
                    <a:pt x="99" y="126"/>
                  </a:lnTo>
                  <a:lnTo>
                    <a:pt x="101" y="123"/>
                  </a:lnTo>
                  <a:lnTo>
                    <a:pt x="110" y="120"/>
                  </a:lnTo>
                  <a:lnTo>
                    <a:pt x="111" y="120"/>
                  </a:lnTo>
                  <a:lnTo>
                    <a:pt x="116" y="122"/>
                  </a:lnTo>
                  <a:lnTo>
                    <a:pt x="123" y="122"/>
                  </a:lnTo>
                  <a:lnTo>
                    <a:pt x="123" y="120"/>
                  </a:lnTo>
                  <a:lnTo>
                    <a:pt x="124" y="120"/>
                  </a:lnTo>
                  <a:lnTo>
                    <a:pt x="129" y="119"/>
                  </a:lnTo>
                  <a:lnTo>
                    <a:pt x="130" y="119"/>
                  </a:lnTo>
                  <a:lnTo>
                    <a:pt x="132" y="119"/>
                  </a:lnTo>
                  <a:lnTo>
                    <a:pt x="134" y="119"/>
                  </a:lnTo>
                  <a:lnTo>
                    <a:pt x="136" y="119"/>
                  </a:lnTo>
                  <a:lnTo>
                    <a:pt x="136" y="114"/>
                  </a:lnTo>
                  <a:lnTo>
                    <a:pt x="137" y="110"/>
                  </a:lnTo>
                  <a:lnTo>
                    <a:pt x="137" y="109"/>
                  </a:lnTo>
                  <a:lnTo>
                    <a:pt x="139" y="109"/>
                  </a:lnTo>
                  <a:lnTo>
                    <a:pt x="143" y="107"/>
                  </a:lnTo>
                  <a:lnTo>
                    <a:pt x="144" y="107"/>
                  </a:lnTo>
                  <a:lnTo>
                    <a:pt x="150" y="110"/>
                  </a:lnTo>
                  <a:lnTo>
                    <a:pt x="152" y="110"/>
                  </a:lnTo>
                  <a:lnTo>
                    <a:pt x="152" y="112"/>
                  </a:lnTo>
                  <a:lnTo>
                    <a:pt x="157" y="114"/>
                  </a:lnTo>
                  <a:lnTo>
                    <a:pt x="162" y="114"/>
                  </a:lnTo>
                  <a:lnTo>
                    <a:pt x="166" y="113"/>
                  </a:lnTo>
                  <a:lnTo>
                    <a:pt x="169" y="109"/>
                  </a:lnTo>
                  <a:lnTo>
                    <a:pt x="170" y="109"/>
                  </a:lnTo>
                  <a:lnTo>
                    <a:pt x="177" y="106"/>
                  </a:lnTo>
                  <a:lnTo>
                    <a:pt x="179" y="106"/>
                  </a:lnTo>
                  <a:lnTo>
                    <a:pt x="180" y="104"/>
                  </a:lnTo>
                  <a:lnTo>
                    <a:pt x="182" y="103"/>
                  </a:lnTo>
                  <a:lnTo>
                    <a:pt x="182" y="102"/>
                  </a:lnTo>
                  <a:lnTo>
                    <a:pt x="183" y="97"/>
                  </a:lnTo>
                  <a:lnTo>
                    <a:pt x="185" y="94"/>
                  </a:lnTo>
                  <a:lnTo>
                    <a:pt x="186" y="92"/>
                  </a:lnTo>
                  <a:lnTo>
                    <a:pt x="189" y="87"/>
                  </a:lnTo>
                  <a:lnTo>
                    <a:pt x="192" y="84"/>
                  </a:lnTo>
                  <a:lnTo>
                    <a:pt x="196" y="81"/>
                  </a:lnTo>
                  <a:lnTo>
                    <a:pt x="198" y="81"/>
                  </a:lnTo>
                  <a:lnTo>
                    <a:pt x="200" y="81"/>
                  </a:lnTo>
                  <a:lnTo>
                    <a:pt x="205" y="80"/>
                  </a:lnTo>
                  <a:lnTo>
                    <a:pt x="206" y="81"/>
                  </a:lnTo>
                  <a:lnTo>
                    <a:pt x="208" y="81"/>
                  </a:lnTo>
                  <a:lnTo>
                    <a:pt x="208" y="83"/>
                  </a:lnTo>
                  <a:lnTo>
                    <a:pt x="212" y="84"/>
                  </a:lnTo>
                  <a:lnTo>
                    <a:pt x="213" y="84"/>
                  </a:lnTo>
                  <a:lnTo>
                    <a:pt x="220" y="86"/>
                  </a:lnTo>
                  <a:lnTo>
                    <a:pt x="223" y="84"/>
                  </a:lnTo>
                  <a:lnTo>
                    <a:pt x="228" y="84"/>
                  </a:lnTo>
                  <a:lnTo>
                    <a:pt x="231" y="83"/>
                  </a:lnTo>
                  <a:lnTo>
                    <a:pt x="232" y="83"/>
                  </a:lnTo>
                  <a:lnTo>
                    <a:pt x="238" y="80"/>
                  </a:lnTo>
                  <a:lnTo>
                    <a:pt x="239" y="80"/>
                  </a:lnTo>
                  <a:lnTo>
                    <a:pt x="242" y="83"/>
                  </a:lnTo>
                  <a:lnTo>
                    <a:pt x="248" y="86"/>
                  </a:lnTo>
                  <a:lnTo>
                    <a:pt x="248" y="87"/>
                  </a:lnTo>
                  <a:lnTo>
                    <a:pt x="248" y="89"/>
                  </a:lnTo>
                  <a:lnTo>
                    <a:pt x="248" y="90"/>
                  </a:lnTo>
                  <a:lnTo>
                    <a:pt x="252" y="97"/>
                  </a:lnTo>
                  <a:lnTo>
                    <a:pt x="253" y="97"/>
                  </a:lnTo>
                  <a:lnTo>
                    <a:pt x="256" y="99"/>
                  </a:lnTo>
                  <a:lnTo>
                    <a:pt x="259" y="97"/>
                  </a:lnTo>
                  <a:lnTo>
                    <a:pt x="259" y="96"/>
                  </a:lnTo>
                  <a:lnTo>
                    <a:pt x="261" y="96"/>
                  </a:lnTo>
                  <a:lnTo>
                    <a:pt x="265" y="94"/>
                  </a:lnTo>
                  <a:lnTo>
                    <a:pt x="269" y="94"/>
                  </a:lnTo>
                  <a:lnTo>
                    <a:pt x="271" y="94"/>
                  </a:lnTo>
                  <a:lnTo>
                    <a:pt x="272" y="94"/>
                  </a:lnTo>
                  <a:lnTo>
                    <a:pt x="274" y="94"/>
                  </a:lnTo>
                  <a:lnTo>
                    <a:pt x="275" y="93"/>
                  </a:lnTo>
                  <a:lnTo>
                    <a:pt x="276" y="92"/>
                  </a:lnTo>
                  <a:lnTo>
                    <a:pt x="276" y="83"/>
                  </a:lnTo>
                  <a:lnTo>
                    <a:pt x="275" y="80"/>
                  </a:lnTo>
                  <a:lnTo>
                    <a:pt x="275" y="79"/>
                  </a:lnTo>
                  <a:lnTo>
                    <a:pt x="276" y="79"/>
                  </a:lnTo>
                  <a:lnTo>
                    <a:pt x="276" y="77"/>
                  </a:lnTo>
                  <a:lnTo>
                    <a:pt x="279" y="76"/>
                  </a:lnTo>
                  <a:lnTo>
                    <a:pt x="284" y="70"/>
                  </a:lnTo>
                  <a:lnTo>
                    <a:pt x="285" y="69"/>
                  </a:lnTo>
                  <a:lnTo>
                    <a:pt x="286" y="61"/>
                  </a:lnTo>
                  <a:lnTo>
                    <a:pt x="289" y="54"/>
                  </a:lnTo>
                  <a:lnTo>
                    <a:pt x="291" y="50"/>
                  </a:lnTo>
                  <a:lnTo>
                    <a:pt x="292" y="46"/>
                  </a:lnTo>
                  <a:lnTo>
                    <a:pt x="295" y="43"/>
                  </a:lnTo>
                  <a:lnTo>
                    <a:pt x="295" y="38"/>
                  </a:lnTo>
                  <a:lnTo>
                    <a:pt x="294" y="38"/>
                  </a:lnTo>
                  <a:close/>
                </a:path>
              </a:pathLst>
            </a:custGeom>
            <a:noFill/>
            <a:ln w="12700">
              <a:solidFill>
                <a:srgbClr val="003366"/>
              </a:solidFill>
              <a:round/>
              <a:headEnd/>
              <a:tailEnd/>
            </a:ln>
            <a:extLst>
              <a:ext uri="{909E8E84-426E-40DD-AFC4-6F175D3DCCD1}">
                <a14:hiddenFill xmlns:a14="http://schemas.microsoft.com/office/drawing/2010/main">
                  <a:solidFill>
                    <a:srgbClr val="FFFFFF"/>
                  </a:solidFill>
                </a14:hiddenFill>
              </a:ext>
            </a:extLst>
          </p:spPr>
          <p:txBody>
            <a:bodyPr/>
            <a:lstStyle/>
            <a:p>
              <a:endParaRPr lang="hr-HR"/>
            </a:p>
          </p:txBody>
        </p:sp>
        <p:sp>
          <p:nvSpPr>
            <p:cNvPr id="9" name="Freeform 15"/>
            <p:cNvSpPr>
              <a:spLocks noChangeAspect="1"/>
            </p:cNvSpPr>
            <p:nvPr/>
          </p:nvSpPr>
          <p:spPr bwMode="ltGray">
            <a:xfrm>
              <a:off x="2637" y="2628"/>
              <a:ext cx="0" cy="2"/>
            </a:xfrm>
            <a:custGeom>
              <a:avLst/>
              <a:gdLst>
                <a:gd name="T0" fmla="*/ 2 h 2"/>
                <a:gd name="T1" fmla="*/ 0 h 2"/>
                <a:gd name="T2" fmla="*/ 2 h 2"/>
                <a:gd name="T3" fmla="*/ 0 60000 65536"/>
                <a:gd name="T4" fmla="*/ 0 60000 65536"/>
                <a:gd name="T5" fmla="*/ 0 60000 65536"/>
              </a:gdLst>
              <a:ahLst/>
              <a:cxnLst>
                <a:cxn ang="T3">
                  <a:pos x="0" y="T0"/>
                </a:cxn>
                <a:cxn ang="T4">
                  <a:pos x="0" y="T1"/>
                </a:cxn>
                <a:cxn ang="T5">
                  <a:pos x="0" y="T2"/>
                </a:cxn>
              </a:cxnLst>
              <a:rect l="0" t="0" r="r" b="b"/>
              <a:pathLst>
                <a:path h="2">
                  <a:moveTo>
                    <a:pt x="0" y="2"/>
                  </a:moveTo>
                  <a:lnTo>
                    <a:pt x="0" y="0"/>
                  </a:lnTo>
                  <a:lnTo>
                    <a:pt x="0" y="2"/>
                  </a:lnTo>
                  <a:close/>
                </a:path>
              </a:pathLst>
            </a:custGeom>
            <a:noFill/>
            <a:ln w="12700">
              <a:solidFill>
                <a:srgbClr val="003366"/>
              </a:solidFill>
              <a:round/>
              <a:headEnd/>
              <a:tailEnd/>
            </a:ln>
            <a:extLst>
              <a:ext uri="{909E8E84-426E-40DD-AFC4-6F175D3DCCD1}">
                <a14:hiddenFill xmlns:a14="http://schemas.microsoft.com/office/drawing/2010/main">
                  <a:solidFill>
                    <a:srgbClr val="FFFFFF"/>
                  </a:solidFill>
                </a14:hiddenFill>
              </a:ext>
            </a:extLst>
          </p:spPr>
          <p:txBody>
            <a:bodyPr/>
            <a:lstStyle/>
            <a:p>
              <a:endParaRPr lang="hr-HR"/>
            </a:p>
          </p:txBody>
        </p:sp>
        <p:sp>
          <p:nvSpPr>
            <p:cNvPr id="10" name="Line 16"/>
            <p:cNvSpPr>
              <a:spLocks noChangeAspect="1" noChangeShapeType="1"/>
            </p:cNvSpPr>
            <p:nvPr/>
          </p:nvSpPr>
          <p:spPr bwMode="ltGray">
            <a:xfrm flipV="1">
              <a:off x="2637" y="2628"/>
              <a:ext cx="0" cy="2"/>
            </a:xfrm>
            <a:prstGeom prst="line">
              <a:avLst/>
            </a:prstGeom>
            <a:noFill/>
            <a:ln w="12700">
              <a:solidFill>
                <a:srgbClr val="003366"/>
              </a:solidFill>
              <a:round/>
              <a:headEnd/>
              <a:tailEnd/>
            </a:ln>
            <a:extLst>
              <a:ext uri="{909E8E84-426E-40DD-AFC4-6F175D3DCCD1}">
                <a14:hiddenFill xmlns:a14="http://schemas.microsoft.com/office/drawing/2010/main">
                  <a:noFill/>
                </a14:hiddenFill>
              </a:ext>
            </a:extLst>
          </p:spPr>
          <p:txBody>
            <a:bodyPr/>
            <a:lstStyle/>
            <a:p>
              <a:endParaRPr lang="hr-HR"/>
            </a:p>
          </p:txBody>
        </p:sp>
        <p:sp>
          <p:nvSpPr>
            <p:cNvPr id="11" name="Freeform 17"/>
            <p:cNvSpPr>
              <a:spLocks noChangeAspect="1"/>
            </p:cNvSpPr>
            <p:nvPr/>
          </p:nvSpPr>
          <p:spPr bwMode="ltGray">
            <a:xfrm>
              <a:off x="2669" y="2703"/>
              <a:ext cx="4" cy="3"/>
            </a:xfrm>
            <a:custGeom>
              <a:avLst/>
              <a:gdLst>
                <a:gd name="T0" fmla="*/ 4 w 4"/>
                <a:gd name="T1" fmla="*/ 3 h 3"/>
                <a:gd name="T2" fmla="*/ 3 w 4"/>
                <a:gd name="T3" fmla="*/ 3 h 3"/>
                <a:gd name="T4" fmla="*/ 1 w 4"/>
                <a:gd name="T5" fmla="*/ 1 h 3"/>
                <a:gd name="T6" fmla="*/ 0 w 4"/>
                <a:gd name="T7" fmla="*/ 1 h 3"/>
                <a:gd name="T8" fmla="*/ 0 w 4"/>
                <a:gd name="T9" fmla="*/ 1 h 3"/>
                <a:gd name="T10" fmla="*/ 0 w 4"/>
                <a:gd name="T11" fmla="*/ 0 h 3"/>
                <a:gd name="T12" fmla="*/ 4 w 4"/>
                <a:gd name="T13" fmla="*/ 3 h 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4" h="3">
                  <a:moveTo>
                    <a:pt x="4" y="3"/>
                  </a:moveTo>
                  <a:lnTo>
                    <a:pt x="3" y="3"/>
                  </a:lnTo>
                  <a:lnTo>
                    <a:pt x="1" y="1"/>
                  </a:lnTo>
                  <a:lnTo>
                    <a:pt x="0" y="1"/>
                  </a:lnTo>
                  <a:lnTo>
                    <a:pt x="0" y="0"/>
                  </a:lnTo>
                  <a:lnTo>
                    <a:pt x="4" y="3"/>
                  </a:lnTo>
                  <a:close/>
                </a:path>
              </a:pathLst>
            </a:custGeom>
            <a:noFill/>
            <a:ln w="12700">
              <a:solidFill>
                <a:srgbClr val="003366"/>
              </a:solidFill>
              <a:round/>
              <a:headEnd/>
              <a:tailEnd/>
            </a:ln>
            <a:extLst>
              <a:ext uri="{909E8E84-426E-40DD-AFC4-6F175D3DCCD1}">
                <a14:hiddenFill xmlns:a14="http://schemas.microsoft.com/office/drawing/2010/main">
                  <a:solidFill>
                    <a:srgbClr val="FFFFFF"/>
                  </a:solidFill>
                </a14:hiddenFill>
              </a:ext>
            </a:extLst>
          </p:spPr>
          <p:txBody>
            <a:bodyPr/>
            <a:lstStyle/>
            <a:p>
              <a:endParaRPr lang="hr-HR"/>
            </a:p>
          </p:txBody>
        </p:sp>
        <p:sp>
          <p:nvSpPr>
            <p:cNvPr id="12" name="Freeform 18"/>
            <p:cNvSpPr>
              <a:spLocks noChangeAspect="1"/>
            </p:cNvSpPr>
            <p:nvPr/>
          </p:nvSpPr>
          <p:spPr bwMode="ltGray">
            <a:xfrm>
              <a:off x="2669" y="2703"/>
              <a:ext cx="4" cy="3"/>
            </a:xfrm>
            <a:custGeom>
              <a:avLst/>
              <a:gdLst>
                <a:gd name="T0" fmla="*/ 4 w 4"/>
                <a:gd name="T1" fmla="*/ 3 h 3"/>
                <a:gd name="T2" fmla="*/ 3 w 4"/>
                <a:gd name="T3" fmla="*/ 3 h 3"/>
                <a:gd name="T4" fmla="*/ 1 w 4"/>
                <a:gd name="T5" fmla="*/ 1 h 3"/>
                <a:gd name="T6" fmla="*/ 0 w 4"/>
                <a:gd name="T7" fmla="*/ 1 h 3"/>
                <a:gd name="T8" fmla="*/ 0 w 4"/>
                <a:gd name="T9" fmla="*/ 1 h 3"/>
                <a:gd name="T10" fmla="*/ 0 w 4"/>
                <a:gd name="T11" fmla="*/ 0 h 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 h="3">
                  <a:moveTo>
                    <a:pt x="4" y="3"/>
                  </a:moveTo>
                  <a:lnTo>
                    <a:pt x="3" y="3"/>
                  </a:lnTo>
                  <a:lnTo>
                    <a:pt x="1" y="1"/>
                  </a:lnTo>
                  <a:lnTo>
                    <a:pt x="0" y="1"/>
                  </a:lnTo>
                  <a:lnTo>
                    <a:pt x="0" y="0"/>
                  </a:lnTo>
                </a:path>
              </a:pathLst>
            </a:custGeom>
            <a:noFill/>
            <a:ln w="12700">
              <a:solidFill>
                <a:srgbClr val="003366"/>
              </a:solidFill>
              <a:round/>
              <a:headEnd/>
              <a:tailEnd/>
            </a:ln>
            <a:extLst>
              <a:ext uri="{909E8E84-426E-40DD-AFC4-6F175D3DCCD1}">
                <a14:hiddenFill xmlns:a14="http://schemas.microsoft.com/office/drawing/2010/main">
                  <a:solidFill>
                    <a:srgbClr val="FFFFFF"/>
                  </a:solidFill>
                </a14:hiddenFill>
              </a:ext>
            </a:extLst>
          </p:spPr>
          <p:txBody>
            <a:bodyPr/>
            <a:lstStyle/>
            <a:p>
              <a:endParaRPr lang="hr-HR"/>
            </a:p>
          </p:txBody>
        </p:sp>
        <p:sp>
          <p:nvSpPr>
            <p:cNvPr id="13" name="Freeform 19"/>
            <p:cNvSpPr>
              <a:spLocks noChangeAspect="1"/>
            </p:cNvSpPr>
            <p:nvPr/>
          </p:nvSpPr>
          <p:spPr bwMode="ltGray">
            <a:xfrm>
              <a:off x="2715" y="2736"/>
              <a:ext cx="10" cy="5"/>
            </a:xfrm>
            <a:custGeom>
              <a:avLst/>
              <a:gdLst>
                <a:gd name="T0" fmla="*/ 5 w 10"/>
                <a:gd name="T1" fmla="*/ 4 h 5"/>
                <a:gd name="T2" fmla="*/ 7 w 10"/>
                <a:gd name="T3" fmla="*/ 5 h 5"/>
                <a:gd name="T4" fmla="*/ 10 w 10"/>
                <a:gd name="T5" fmla="*/ 5 h 5"/>
                <a:gd name="T6" fmla="*/ 10 w 10"/>
                <a:gd name="T7" fmla="*/ 5 h 5"/>
                <a:gd name="T8" fmla="*/ 7 w 10"/>
                <a:gd name="T9" fmla="*/ 1 h 5"/>
                <a:gd name="T10" fmla="*/ 7 w 10"/>
                <a:gd name="T11" fmla="*/ 1 h 5"/>
                <a:gd name="T12" fmla="*/ 4 w 10"/>
                <a:gd name="T13" fmla="*/ 0 h 5"/>
                <a:gd name="T14" fmla="*/ 3 w 10"/>
                <a:gd name="T15" fmla="*/ 0 h 5"/>
                <a:gd name="T16" fmla="*/ 1 w 10"/>
                <a:gd name="T17" fmla="*/ 0 h 5"/>
                <a:gd name="T18" fmla="*/ 0 w 10"/>
                <a:gd name="T19" fmla="*/ 0 h 5"/>
                <a:gd name="T20" fmla="*/ 0 w 10"/>
                <a:gd name="T21" fmla="*/ 0 h 5"/>
                <a:gd name="T22" fmla="*/ 0 w 10"/>
                <a:gd name="T23" fmla="*/ 0 h 5"/>
                <a:gd name="T24" fmla="*/ 0 w 10"/>
                <a:gd name="T25" fmla="*/ 1 h 5"/>
                <a:gd name="T26" fmla="*/ 5 w 10"/>
                <a:gd name="T27" fmla="*/ 4 h 5"/>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10" h="5">
                  <a:moveTo>
                    <a:pt x="5" y="4"/>
                  </a:moveTo>
                  <a:lnTo>
                    <a:pt x="7" y="5"/>
                  </a:lnTo>
                  <a:lnTo>
                    <a:pt x="10" y="5"/>
                  </a:lnTo>
                  <a:lnTo>
                    <a:pt x="7" y="1"/>
                  </a:lnTo>
                  <a:lnTo>
                    <a:pt x="4" y="0"/>
                  </a:lnTo>
                  <a:lnTo>
                    <a:pt x="3" y="0"/>
                  </a:lnTo>
                  <a:lnTo>
                    <a:pt x="1" y="0"/>
                  </a:lnTo>
                  <a:lnTo>
                    <a:pt x="0" y="0"/>
                  </a:lnTo>
                  <a:lnTo>
                    <a:pt x="0" y="1"/>
                  </a:lnTo>
                  <a:lnTo>
                    <a:pt x="5" y="4"/>
                  </a:lnTo>
                  <a:close/>
                </a:path>
              </a:pathLst>
            </a:custGeom>
            <a:noFill/>
            <a:ln w="12700">
              <a:solidFill>
                <a:srgbClr val="003366"/>
              </a:solidFill>
              <a:round/>
              <a:headEnd/>
              <a:tailEnd/>
            </a:ln>
            <a:extLst>
              <a:ext uri="{909E8E84-426E-40DD-AFC4-6F175D3DCCD1}">
                <a14:hiddenFill xmlns:a14="http://schemas.microsoft.com/office/drawing/2010/main">
                  <a:solidFill>
                    <a:srgbClr val="FFFFFF"/>
                  </a:solidFill>
                </a14:hiddenFill>
              </a:ext>
            </a:extLst>
          </p:spPr>
          <p:txBody>
            <a:bodyPr/>
            <a:lstStyle/>
            <a:p>
              <a:endParaRPr lang="hr-HR"/>
            </a:p>
          </p:txBody>
        </p:sp>
        <p:sp>
          <p:nvSpPr>
            <p:cNvPr id="14" name="Freeform 20"/>
            <p:cNvSpPr>
              <a:spLocks noChangeAspect="1"/>
            </p:cNvSpPr>
            <p:nvPr/>
          </p:nvSpPr>
          <p:spPr bwMode="ltGray">
            <a:xfrm>
              <a:off x="2705" y="2762"/>
              <a:ext cx="11" cy="4"/>
            </a:xfrm>
            <a:custGeom>
              <a:avLst/>
              <a:gdLst>
                <a:gd name="T0" fmla="*/ 0 w 11"/>
                <a:gd name="T1" fmla="*/ 0 h 4"/>
                <a:gd name="T2" fmla="*/ 0 w 11"/>
                <a:gd name="T3" fmla="*/ 4 h 4"/>
                <a:gd name="T4" fmla="*/ 2 w 11"/>
                <a:gd name="T5" fmla="*/ 4 h 4"/>
                <a:gd name="T6" fmla="*/ 5 w 11"/>
                <a:gd name="T7" fmla="*/ 4 h 4"/>
                <a:gd name="T8" fmla="*/ 8 w 11"/>
                <a:gd name="T9" fmla="*/ 4 h 4"/>
                <a:gd name="T10" fmla="*/ 11 w 11"/>
                <a:gd name="T11" fmla="*/ 1 h 4"/>
                <a:gd name="T12" fmla="*/ 11 w 11"/>
                <a:gd name="T13" fmla="*/ 1 h 4"/>
                <a:gd name="T14" fmla="*/ 11 w 11"/>
                <a:gd name="T15" fmla="*/ 0 h 4"/>
                <a:gd name="T16" fmla="*/ 10 w 11"/>
                <a:gd name="T17" fmla="*/ 0 h 4"/>
                <a:gd name="T18" fmla="*/ 8 w 11"/>
                <a:gd name="T19" fmla="*/ 0 h 4"/>
                <a:gd name="T20" fmla="*/ 4 w 11"/>
                <a:gd name="T21" fmla="*/ 0 h 4"/>
                <a:gd name="T22" fmla="*/ 2 w 11"/>
                <a:gd name="T23" fmla="*/ 0 h 4"/>
                <a:gd name="T24" fmla="*/ 1 w 11"/>
                <a:gd name="T25" fmla="*/ 0 h 4"/>
                <a:gd name="T26" fmla="*/ 0 w 11"/>
                <a:gd name="T27" fmla="*/ 0 h 4"/>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11" h="4">
                  <a:moveTo>
                    <a:pt x="0" y="0"/>
                  </a:moveTo>
                  <a:lnTo>
                    <a:pt x="0" y="4"/>
                  </a:lnTo>
                  <a:lnTo>
                    <a:pt x="2" y="4"/>
                  </a:lnTo>
                  <a:lnTo>
                    <a:pt x="5" y="4"/>
                  </a:lnTo>
                  <a:lnTo>
                    <a:pt x="8" y="4"/>
                  </a:lnTo>
                  <a:lnTo>
                    <a:pt x="11" y="1"/>
                  </a:lnTo>
                  <a:lnTo>
                    <a:pt x="11" y="0"/>
                  </a:lnTo>
                  <a:lnTo>
                    <a:pt x="10" y="0"/>
                  </a:lnTo>
                  <a:lnTo>
                    <a:pt x="8" y="0"/>
                  </a:lnTo>
                  <a:lnTo>
                    <a:pt x="4" y="0"/>
                  </a:lnTo>
                  <a:lnTo>
                    <a:pt x="2" y="0"/>
                  </a:lnTo>
                  <a:lnTo>
                    <a:pt x="1" y="0"/>
                  </a:lnTo>
                  <a:lnTo>
                    <a:pt x="0" y="0"/>
                  </a:lnTo>
                  <a:close/>
                </a:path>
              </a:pathLst>
            </a:custGeom>
            <a:noFill/>
            <a:ln w="12700">
              <a:solidFill>
                <a:srgbClr val="003366"/>
              </a:solidFill>
              <a:round/>
              <a:headEnd/>
              <a:tailEnd/>
            </a:ln>
            <a:extLst>
              <a:ext uri="{909E8E84-426E-40DD-AFC4-6F175D3DCCD1}">
                <a14:hiddenFill xmlns:a14="http://schemas.microsoft.com/office/drawing/2010/main">
                  <a:solidFill>
                    <a:srgbClr val="FFFFFF"/>
                  </a:solidFill>
                </a14:hiddenFill>
              </a:ext>
            </a:extLst>
          </p:spPr>
          <p:txBody>
            <a:bodyPr/>
            <a:lstStyle/>
            <a:p>
              <a:endParaRPr lang="hr-HR"/>
            </a:p>
          </p:txBody>
        </p:sp>
        <p:sp>
          <p:nvSpPr>
            <p:cNvPr id="15" name="Freeform 21"/>
            <p:cNvSpPr>
              <a:spLocks noChangeAspect="1"/>
            </p:cNvSpPr>
            <p:nvPr/>
          </p:nvSpPr>
          <p:spPr bwMode="ltGray">
            <a:xfrm>
              <a:off x="2715" y="2727"/>
              <a:ext cx="10" cy="3"/>
            </a:xfrm>
            <a:custGeom>
              <a:avLst/>
              <a:gdLst>
                <a:gd name="T0" fmla="*/ 10 w 10"/>
                <a:gd name="T1" fmla="*/ 3 h 3"/>
                <a:gd name="T2" fmla="*/ 7 w 10"/>
                <a:gd name="T3" fmla="*/ 0 h 3"/>
                <a:gd name="T4" fmla="*/ 5 w 10"/>
                <a:gd name="T5" fmla="*/ 0 h 3"/>
                <a:gd name="T6" fmla="*/ 5 w 10"/>
                <a:gd name="T7" fmla="*/ 0 h 3"/>
                <a:gd name="T8" fmla="*/ 3 w 10"/>
                <a:gd name="T9" fmla="*/ 0 h 3"/>
                <a:gd name="T10" fmla="*/ 1 w 10"/>
                <a:gd name="T11" fmla="*/ 2 h 3"/>
                <a:gd name="T12" fmla="*/ 0 w 10"/>
                <a:gd name="T13" fmla="*/ 2 h 3"/>
                <a:gd name="T14" fmla="*/ 0 w 10"/>
                <a:gd name="T15" fmla="*/ 3 h 3"/>
                <a:gd name="T16" fmla="*/ 3 w 10"/>
                <a:gd name="T17" fmla="*/ 3 h 3"/>
                <a:gd name="T18" fmla="*/ 3 w 10"/>
                <a:gd name="T19" fmla="*/ 3 h 3"/>
                <a:gd name="T20" fmla="*/ 7 w 10"/>
                <a:gd name="T21" fmla="*/ 3 h 3"/>
                <a:gd name="T22" fmla="*/ 8 w 10"/>
                <a:gd name="T23" fmla="*/ 3 h 3"/>
                <a:gd name="T24" fmla="*/ 10 w 10"/>
                <a:gd name="T25" fmla="*/ 3 h 3"/>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0" h="3">
                  <a:moveTo>
                    <a:pt x="10" y="3"/>
                  </a:moveTo>
                  <a:lnTo>
                    <a:pt x="7" y="0"/>
                  </a:lnTo>
                  <a:lnTo>
                    <a:pt x="5" y="0"/>
                  </a:lnTo>
                  <a:lnTo>
                    <a:pt x="3" y="0"/>
                  </a:lnTo>
                  <a:lnTo>
                    <a:pt x="1" y="2"/>
                  </a:lnTo>
                  <a:lnTo>
                    <a:pt x="0" y="2"/>
                  </a:lnTo>
                  <a:lnTo>
                    <a:pt x="0" y="3"/>
                  </a:lnTo>
                  <a:lnTo>
                    <a:pt x="3" y="3"/>
                  </a:lnTo>
                  <a:lnTo>
                    <a:pt x="7" y="3"/>
                  </a:lnTo>
                  <a:lnTo>
                    <a:pt x="8" y="3"/>
                  </a:lnTo>
                  <a:lnTo>
                    <a:pt x="10" y="3"/>
                  </a:lnTo>
                  <a:close/>
                </a:path>
              </a:pathLst>
            </a:custGeom>
            <a:noFill/>
            <a:ln w="12700">
              <a:solidFill>
                <a:srgbClr val="003366"/>
              </a:solidFill>
              <a:round/>
              <a:headEnd/>
              <a:tailEnd/>
            </a:ln>
            <a:extLst>
              <a:ext uri="{909E8E84-426E-40DD-AFC4-6F175D3DCCD1}">
                <a14:hiddenFill xmlns:a14="http://schemas.microsoft.com/office/drawing/2010/main">
                  <a:solidFill>
                    <a:srgbClr val="FFFFFF"/>
                  </a:solidFill>
                </a14:hiddenFill>
              </a:ext>
            </a:extLst>
          </p:spPr>
          <p:txBody>
            <a:bodyPr/>
            <a:lstStyle/>
            <a:p>
              <a:endParaRPr lang="hr-HR"/>
            </a:p>
          </p:txBody>
        </p:sp>
        <p:sp>
          <p:nvSpPr>
            <p:cNvPr id="16" name="Freeform 22"/>
            <p:cNvSpPr>
              <a:spLocks noChangeAspect="1"/>
            </p:cNvSpPr>
            <p:nvPr/>
          </p:nvSpPr>
          <p:spPr bwMode="ltGray">
            <a:xfrm>
              <a:off x="2728" y="2737"/>
              <a:ext cx="25" cy="12"/>
            </a:xfrm>
            <a:custGeom>
              <a:avLst/>
              <a:gdLst>
                <a:gd name="T0" fmla="*/ 0 w 25"/>
                <a:gd name="T1" fmla="*/ 6 h 12"/>
                <a:gd name="T2" fmla="*/ 0 w 25"/>
                <a:gd name="T3" fmla="*/ 7 h 12"/>
                <a:gd name="T4" fmla="*/ 2 w 25"/>
                <a:gd name="T5" fmla="*/ 9 h 12"/>
                <a:gd name="T6" fmla="*/ 2 w 25"/>
                <a:gd name="T7" fmla="*/ 9 h 12"/>
                <a:gd name="T8" fmla="*/ 4 w 25"/>
                <a:gd name="T9" fmla="*/ 10 h 12"/>
                <a:gd name="T10" fmla="*/ 8 w 25"/>
                <a:gd name="T11" fmla="*/ 10 h 12"/>
                <a:gd name="T12" fmla="*/ 11 w 25"/>
                <a:gd name="T13" fmla="*/ 12 h 12"/>
                <a:gd name="T14" fmla="*/ 14 w 25"/>
                <a:gd name="T15" fmla="*/ 12 h 12"/>
                <a:gd name="T16" fmla="*/ 24 w 25"/>
                <a:gd name="T17" fmla="*/ 12 h 12"/>
                <a:gd name="T18" fmla="*/ 25 w 25"/>
                <a:gd name="T19" fmla="*/ 10 h 12"/>
                <a:gd name="T20" fmla="*/ 25 w 25"/>
                <a:gd name="T21" fmla="*/ 9 h 12"/>
                <a:gd name="T22" fmla="*/ 25 w 25"/>
                <a:gd name="T23" fmla="*/ 7 h 12"/>
                <a:gd name="T24" fmla="*/ 25 w 25"/>
                <a:gd name="T25" fmla="*/ 7 h 12"/>
                <a:gd name="T26" fmla="*/ 25 w 25"/>
                <a:gd name="T27" fmla="*/ 7 h 12"/>
                <a:gd name="T28" fmla="*/ 21 w 25"/>
                <a:gd name="T29" fmla="*/ 4 h 12"/>
                <a:gd name="T30" fmla="*/ 20 w 25"/>
                <a:gd name="T31" fmla="*/ 4 h 12"/>
                <a:gd name="T32" fmla="*/ 15 w 25"/>
                <a:gd name="T33" fmla="*/ 3 h 12"/>
                <a:gd name="T34" fmla="*/ 12 w 25"/>
                <a:gd name="T35" fmla="*/ 2 h 12"/>
                <a:gd name="T36" fmla="*/ 10 w 25"/>
                <a:gd name="T37" fmla="*/ 2 h 12"/>
                <a:gd name="T38" fmla="*/ 1 w 25"/>
                <a:gd name="T39" fmla="*/ 0 h 12"/>
                <a:gd name="T40" fmla="*/ 0 w 25"/>
                <a:gd name="T41" fmla="*/ 0 h 12"/>
                <a:gd name="T42" fmla="*/ 0 w 25"/>
                <a:gd name="T43" fmla="*/ 6 h 12"/>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25" h="12">
                  <a:moveTo>
                    <a:pt x="0" y="6"/>
                  </a:moveTo>
                  <a:lnTo>
                    <a:pt x="0" y="7"/>
                  </a:lnTo>
                  <a:lnTo>
                    <a:pt x="2" y="9"/>
                  </a:lnTo>
                  <a:lnTo>
                    <a:pt x="4" y="10"/>
                  </a:lnTo>
                  <a:lnTo>
                    <a:pt x="8" y="10"/>
                  </a:lnTo>
                  <a:lnTo>
                    <a:pt x="11" y="12"/>
                  </a:lnTo>
                  <a:lnTo>
                    <a:pt x="14" y="12"/>
                  </a:lnTo>
                  <a:lnTo>
                    <a:pt x="24" y="12"/>
                  </a:lnTo>
                  <a:lnTo>
                    <a:pt x="25" y="10"/>
                  </a:lnTo>
                  <a:lnTo>
                    <a:pt x="25" y="9"/>
                  </a:lnTo>
                  <a:lnTo>
                    <a:pt x="25" y="7"/>
                  </a:lnTo>
                  <a:lnTo>
                    <a:pt x="21" y="4"/>
                  </a:lnTo>
                  <a:lnTo>
                    <a:pt x="20" y="4"/>
                  </a:lnTo>
                  <a:lnTo>
                    <a:pt x="15" y="3"/>
                  </a:lnTo>
                  <a:lnTo>
                    <a:pt x="12" y="2"/>
                  </a:lnTo>
                  <a:lnTo>
                    <a:pt x="10" y="2"/>
                  </a:lnTo>
                  <a:lnTo>
                    <a:pt x="1" y="0"/>
                  </a:lnTo>
                  <a:lnTo>
                    <a:pt x="0" y="0"/>
                  </a:lnTo>
                  <a:lnTo>
                    <a:pt x="0" y="6"/>
                  </a:lnTo>
                  <a:close/>
                </a:path>
              </a:pathLst>
            </a:custGeom>
            <a:noFill/>
            <a:ln w="12700">
              <a:solidFill>
                <a:srgbClr val="003366"/>
              </a:solidFill>
              <a:round/>
              <a:headEnd/>
              <a:tailEnd/>
            </a:ln>
            <a:extLst>
              <a:ext uri="{909E8E84-426E-40DD-AFC4-6F175D3DCCD1}">
                <a14:hiddenFill xmlns:a14="http://schemas.microsoft.com/office/drawing/2010/main">
                  <a:solidFill>
                    <a:srgbClr val="FFFFFF"/>
                  </a:solidFill>
                </a14:hiddenFill>
              </a:ext>
            </a:extLst>
          </p:spPr>
          <p:txBody>
            <a:bodyPr/>
            <a:lstStyle/>
            <a:p>
              <a:endParaRPr lang="hr-HR"/>
            </a:p>
          </p:txBody>
        </p:sp>
        <p:sp>
          <p:nvSpPr>
            <p:cNvPr id="17" name="Freeform 23"/>
            <p:cNvSpPr>
              <a:spLocks noChangeAspect="1"/>
            </p:cNvSpPr>
            <p:nvPr/>
          </p:nvSpPr>
          <p:spPr bwMode="ltGray">
            <a:xfrm>
              <a:off x="2653" y="2673"/>
              <a:ext cx="20" cy="23"/>
            </a:xfrm>
            <a:custGeom>
              <a:avLst/>
              <a:gdLst>
                <a:gd name="T0" fmla="*/ 19 w 20"/>
                <a:gd name="T1" fmla="*/ 23 h 23"/>
                <a:gd name="T2" fmla="*/ 20 w 20"/>
                <a:gd name="T3" fmla="*/ 23 h 23"/>
                <a:gd name="T4" fmla="*/ 20 w 20"/>
                <a:gd name="T5" fmla="*/ 23 h 23"/>
                <a:gd name="T6" fmla="*/ 20 w 20"/>
                <a:gd name="T7" fmla="*/ 23 h 23"/>
                <a:gd name="T8" fmla="*/ 17 w 20"/>
                <a:gd name="T9" fmla="*/ 15 h 23"/>
                <a:gd name="T10" fmla="*/ 6 w 20"/>
                <a:gd name="T11" fmla="*/ 5 h 23"/>
                <a:gd name="T12" fmla="*/ 4 w 20"/>
                <a:gd name="T13" fmla="*/ 4 h 23"/>
                <a:gd name="T14" fmla="*/ 3 w 20"/>
                <a:gd name="T15" fmla="*/ 2 h 23"/>
                <a:gd name="T16" fmla="*/ 1 w 20"/>
                <a:gd name="T17" fmla="*/ 1 h 23"/>
                <a:gd name="T18" fmla="*/ 0 w 20"/>
                <a:gd name="T19" fmla="*/ 0 h 23"/>
                <a:gd name="T20" fmla="*/ 0 w 20"/>
                <a:gd name="T21" fmla="*/ 0 h 23"/>
                <a:gd name="T22" fmla="*/ 0 w 20"/>
                <a:gd name="T23" fmla="*/ 0 h 23"/>
                <a:gd name="T24" fmla="*/ 0 w 20"/>
                <a:gd name="T25" fmla="*/ 0 h 23"/>
                <a:gd name="T26" fmla="*/ 1 w 20"/>
                <a:gd name="T27" fmla="*/ 2 h 23"/>
                <a:gd name="T28" fmla="*/ 1 w 20"/>
                <a:gd name="T29" fmla="*/ 4 h 23"/>
                <a:gd name="T30" fmla="*/ 3 w 20"/>
                <a:gd name="T31" fmla="*/ 5 h 23"/>
                <a:gd name="T32" fmla="*/ 4 w 20"/>
                <a:gd name="T33" fmla="*/ 7 h 23"/>
                <a:gd name="T34" fmla="*/ 4 w 20"/>
                <a:gd name="T35" fmla="*/ 7 h 23"/>
                <a:gd name="T36" fmla="*/ 7 w 20"/>
                <a:gd name="T37" fmla="*/ 10 h 23"/>
                <a:gd name="T38" fmla="*/ 19 w 20"/>
                <a:gd name="T39" fmla="*/ 23 h 23"/>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20" h="23">
                  <a:moveTo>
                    <a:pt x="19" y="23"/>
                  </a:moveTo>
                  <a:lnTo>
                    <a:pt x="20" y="23"/>
                  </a:lnTo>
                  <a:lnTo>
                    <a:pt x="17" y="15"/>
                  </a:lnTo>
                  <a:lnTo>
                    <a:pt x="6" y="5"/>
                  </a:lnTo>
                  <a:lnTo>
                    <a:pt x="4" y="4"/>
                  </a:lnTo>
                  <a:lnTo>
                    <a:pt x="3" y="2"/>
                  </a:lnTo>
                  <a:lnTo>
                    <a:pt x="1" y="1"/>
                  </a:lnTo>
                  <a:lnTo>
                    <a:pt x="0" y="0"/>
                  </a:lnTo>
                  <a:lnTo>
                    <a:pt x="1" y="2"/>
                  </a:lnTo>
                  <a:lnTo>
                    <a:pt x="1" y="4"/>
                  </a:lnTo>
                  <a:lnTo>
                    <a:pt x="3" y="5"/>
                  </a:lnTo>
                  <a:lnTo>
                    <a:pt x="4" y="7"/>
                  </a:lnTo>
                  <a:lnTo>
                    <a:pt x="7" y="10"/>
                  </a:lnTo>
                  <a:lnTo>
                    <a:pt x="19" y="23"/>
                  </a:lnTo>
                  <a:close/>
                </a:path>
              </a:pathLst>
            </a:custGeom>
            <a:noFill/>
            <a:ln w="12700">
              <a:solidFill>
                <a:srgbClr val="003366"/>
              </a:solidFill>
              <a:round/>
              <a:headEnd/>
              <a:tailEnd/>
            </a:ln>
            <a:extLst>
              <a:ext uri="{909E8E84-426E-40DD-AFC4-6F175D3DCCD1}">
                <a14:hiddenFill xmlns:a14="http://schemas.microsoft.com/office/drawing/2010/main">
                  <a:solidFill>
                    <a:srgbClr val="FFFFFF"/>
                  </a:solidFill>
                </a14:hiddenFill>
              </a:ext>
            </a:extLst>
          </p:spPr>
          <p:txBody>
            <a:bodyPr/>
            <a:lstStyle/>
            <a:p>
              <a:endParaRPr lang="hr-HR"/>
            </a:p>
          </p:txBody>
        </p:sp>
        <p:sp>
          <p:nvSpPr>
            <p:cNvPr id="18" name="Freeform 24"/>
            <p:cNvSpPr>
              <a:spLocks noChangeAspect="1"/>
            </p:cNvSpPr>
            <p:nvPr/>
          </p:nvSpPr>
          <p:spPr bwMode="ltGray">
            <a:xfrm>
              <a:off x="2738" y="2770"/>
              <a:ext cx="33" cy="7"/>
            </a:xfrm>
            <a:custGeom>
              <a:avLst/>
              <a:gdLst>
                <a:gd name="T0" fmla="*/ 33 w 33"/>
                <a:gd name="T1" fmla="*/ 6 h 7"/>
                <a:gd name="T2" fmla="*/ 30 w 33"/>
                <a:gd name="T3" fmla="*/ 4 h 7"/>
                <a:gd name="T4" fmla="*/ 30 w 33"/>
                <a:gd name="T5" fmla="*/ 3 h 7"/>
                <a:gd name="T6" fmla="*/ 28 w 33"/>
                <a:gd name="T7" fmla="*/ 3 h 7"/>
                <a:gd name="T8" fmla="*/ 24 w 33"/>
                <a:gd name="T9" fmla="*/ 2 h 7"/>
                <a:gd name="T10" fmla="*/ 23 w 33"/>
                <a:gd name="T11" fmla="*/ 2 h 7"/>
                <a:gd name="T12" fmla="*/ 20 w 33"/>
                <a:gd name="T13" fmla="*/ 2 h 7"/>
                <a:gd name="T14" fmla="*/ 18 w 33"/>
                <a:gd name="T15" fmla="*/ 2 h 7"/>
                <a:gd name="T16" fmla="*/ 15 w 33"/>
                <a:gd name="T17" fmla="*/ 2 h 7"/>
                <a:gd name="T18" fmla="*/ 15 w 33"/>
                <a:gd name="T19" fmla="*/ 3 h 7"/>
                <a:gd name="T20" fmla="*/ 14 w 33"/>
                <a:gd name="T21" fmla="*/ 3 h 7"/>
                <a:gd name="T22" fmla="*/ 14 w 33"/>
                <a:gd name="T23" fmla="*/ 3 h 7"/>
                <a:gd name="T24" fmla="*/ 11 w 33"/>
                <a:gd name="T25" fmla="*/ 3 h 7"/>
                <a:gd name="T26" fmla="*/ 8 w 33"/>
                <a:gd name="T27" fmla="*/ 2 h 7"/>
                <a:gd name="T28" fmla="*/ 7 w 33"/>
                <a:gd name="T29" fmla="*/ 0 h 7"/>
                <a:gd name="T30" fmla="*/ 5 w 33"/>
                <a:gd name="T31" fmla="*/ 0 h 7"/>
                <a:gd name="T32" fmla="*/ 5 w 33"/>
                <a:gd name="T33" fmla="*/ 0 h 7"/>
                <a:gd name="T34" fmla="*/ 5 w 33"/>
                <a:gd name="T35" fmla="*/ 0 h 7"/>
                <a:gd name="T36" fmla="*/ 2 w 33"/>
                <a:gd name="T37" fmla="*/ 0 h 7"/>
                <a:gd name="T38" fmla="*/ 1 w 33"/>
                <a:gd name="T39" fmla="*/ 0 h 7"/>
                <a:gd name="T40" fmla="*/ 0 w 33"/>
                <a:gd name="T41" fmla="*/ 0 h 7"/>
                <a:gd name="T42" fmla="*/ 2 w 33"/>
                <a:gd name="T43" fmla="*/ 6 h 7"/>
                <a:gd name="T44" fmla="*/ 13 w 33"/>
                <a:gd name="T45" fmla="*/ 7 h 7"/>
                <a:gd name="T46" fmla="*/ 14 w 33"/>
                <a:gd name="T47" fmla="*/ 7 h 7"/>
                <a:gd name="T48" fmla="*/ 28 w 33"/>
                <a:gd name="T49" fmla="*/ 7 h 7"/>
                <a:gd name="T50" fmla="*/ 33 w 33"/>
                <a:gd name="T51" fmla="*/ 6 h 7"/>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33" h="7">
                  <a:moveTo>
                    <a:pt x="33" y="6"/>
                  </a:moveTo>
                  <a:lnTo>
                    <a:pt x="30" y="4"/>
                  </a:lnTo>
                  <a:lnTo>
                    <a:pt x="30" y="3"/>
                  </a:lnTo>
                  <a:lnTo>
                    <a:pt x="28" y="3"/>
                  </a:lnTo>
                  <a:lnTo>
                    <a:pt x="24" y="2"/>
                  </a:lnTo>
                  <a:lnTo>
                    <a:pt x="23" y="2"/>
                  </a:lnTo>
                  <a:lnTo>
                    <a:pt x="20" y="2"/>
                  </a:lnTo>
                  <a:lnTo>
                    <a:pt x="18" y="2"/>
                  </a:lnTo>
                  <a:lnTo>
                    <a:pt x="15" y="2"/>
                  </a:lnTo>
                  <a:lnTo>
                    <a:pt x="15" y="3"/>
                  </a:lnTo>
                  <a:lnTo>
                    <a:pt x="14" y="3"/>
                  </a:lnTo>
                  <a:lnTo>
                    <a:pt x="11" y="3"/>
                  </a:lnTo>
                  <a:lnTo>
                    <a:pt x="8" y="2"/>
                  </a:lnTo>
                  <a:lnTo>
                    <a:pt x="7" y="0"/>
                  </a:lnTo>
                  <a:lnTo>
                    <a:pt x="5" y="0"/>
                  </a:lnTo>
                  <a:lnTo>
                    <a:pt x="2" y="0"/>
                  </a:lnTo>
                  <a:lnTo>
                    <a:pt x="1" y="0"/>
                  </a:lnTo>
                  <a:lnTo>
                    <a:pt x="0" y="0"/>
                  </a:lnTo>
                  <a:lnTo>
                    <a:pt x="2" y="6"/>
                  </a:lnTo>
                  <a:lnTo>
                    <a:pt x="13" y="7"/>
                  </a:lnTo>
                  <a:lnTo>
                    <a:pt x="14" y="7"/>
                  </a:lnTo>
                  <a:lnTo>
                    <a:pt x="28" y="7"/>
                  </a:lnTo>
                  <a:lnTo>
                    <a:pt x="33" y="6"/>
                  </a:lnTo>
                  <a:close/>
                </a:path>
              </a:pathLst>
            </a:custGeom>
            <a:noFill/>
            <a:ln w="12700">
              <a:solidFill>
                <a:srgbClr val="003366"/>
              </a:solidFill>
              <a:round/>
              <a:headEnd/>
              <a:tailEnd/>
            </a:ln>
            <a:extLst>
              <a:ext uri="{909E8E84-426E-40DD-AFC4-6F175D3DCCD1}">
                <a14:hiddenFill xmlns:a14="http://schemas.microsoft.com/office/drawing/2010/main">
                  <a:solidFill>
                    <a:srgbClr val="FFFFFF"/>
                  </a:solidFill>
                </a14:hiddenFill>
              </a:ext>
            </a:extLst>
          </p:spPr>
          <p:txBody>
            <a:bodyPr/>
            <a:lstStyle/>
            <a:p>
              <a:endParaRPr lang="hr-HR"/>
            </a:p>
          </p:txBody>
        </p:sp>
        <p:sp>
          <p:nvSpPr>
            <p:cNvPr id="19" name="Freeform 25"/>
            <p:cNvSpPr>
              <a:spLocks noChangeAspect="1"/>
            </p:cNvSpPr>
            <p:nvPr/>
          </p:nvSpPr>
          <p:spPr bwMode="ltGray">
            <a:xfrm>
              <a:off x="2725" y="2751"/>
              <a:ext cx="46" cy="11"/>
            </a:xfrm>
            <a:custGeom>
              <a:avLst/>
              <a:gdLst>
                <a:gd name="T0" fmla="*/ 38 w 46"/>
                <a:gd name="T1" fmla="*/ 11 h 11"/>
                <a:gd name="T2" fmla="*/ 44 w 46"/>
                <a:gd name="T3" fmla="*/ 11 h 11"/>
                <a:gd name="T4" fmla="*/ 44 w 46"/>
                <a:gd name="T5" fmla="*/ 9 h 11"/>
                <a:gd name="T6" fmla="*/ 46 w 46"/>
                <a:gd name="T7" fmla="*/ 9 h 11"/>
                <a:gd name="T8" fmla="*/ 46 w 46"/>
                <a:gd name="T9" fmla="*/ 9 h 11"/>
                <a:gd name="T10" fmla="*/ 44 w 46"/>
                <a:gd name="T11" fmla="*/ 9 h 11"/>
                <a:gd name="T12" fmla="*/ 44 w 46"/>
                <a:gd name="T13" fmla="*/ 8 h 11"/>
                <a:gd name="T14" fmla="*/ 30 w 46"/>
                <a:gd name="T15" fmla="*/ 6 h 11"/>
                <a:gd name="T16" fmla="*/ 26 w 46"/>
                <a:gd name="T17" fmla="*/ 6 h 11"/>
                <a:gd name="T18" fmla="*/ 24 w 46"/>
                <a:gd name="T19" fmla="*/ 5 h 11"/>
                <a:gd name="T20" fmla="*/ 24 w 46"/>
                <a:gd name="T21" fmla="*/ 6 h 11"/>
                <a:gd name="T22" fmla="*/ 18 w 46"/>
                <a:gd name="T23" fmla="*/ 5 h 11"/>
                <a:gd name="T24" fmla="*/ 18 w 46"/>
                <a:gd name="T25" fmla="*/ 5 h 11"/>
                <a:gd name="T26" fmla="*/ 15 w 46"/>
                <a:gd name="T27" fmla="*/ 2 h 11"/>
                <a:gd name="T28" fmla="*/ 15 w 46"/>
                <a:gd name="T29" fmla="*/ 0 h 11"/>
                <a:gd name="T30" fmla="*/ 15 w 46"/>
                <a:gd name="T31" fmla="*/ 0 h 11"/>
                <a:gd name="T32" fmla="*/ 14 w 46"/>
                <a:gd name="T33" fmla="*/ 0 h 11"/>
                <a:gd name="T34" fmla="*/ 5 w 46"/>
                <a:gd name="T35" fmla="*/ 0 h 11"/>
                <a:gd name="T36" fmla="*/ 4 w 46"/>
                <a:gd name="T37" fmla="*/ 0 h 11"/>
                <a:gd name="T38" fmla="*/ 0 w 46"/>
                <a:gd name="T39" fmla="*/ 2 h 11"/>
                <a:gd name="T40" fmla="*/ 0 w 46"/>
                <a:gd name="T41" fmla="*/ 2 h 11"/>
                <a:gd name="T42" fmla="*/ 0 w 46"/>
                <a:gd name="T43" fmla="*/ 2 h 11"/>
                <a:gd name="T44" fmla="*/ 3 w 46"/>
                <a:gd name="T45" fmla="*/ 5 h 11"/>
                <a:gd name="T46" fmla="*/ 11 w 46"/>
                <a:gd name="T47" fmla="*/ 6 h 11"/>
                <a:gd name="T48" fmla="*/ 28 w 46"/>
                <a:gd name="T49" fmla="*/ 9 h 11"/>
                <a:gd name="T50" fmla="*/ 31 w 46"/>
                <a:gd name="T51" fmla="*/ 9 h 11"/>
                <a:gd name="T52" fmla="*/ 38 w 46"/>
                <a:gd name="T53" fmla="*/ 11 h 11"/>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46" h="11">
                  <a:moveTo>
                    <a:pt x="38" y="11"/>
                  </a:moveTo>
                  <a:lnTo>
                    <a:pt x="44" y="11"/>
                  </a:lnTo>
                  <a:lnTo>
                    <a:pt x="44" y="9"/>
                  </a:lnTo>
                  <a:lnTo>
                    <a:pt x="46" y="9"/>
                  </a:lnTo>
                  <a:lnTo>
                    <a:pt x="44" y="9"/>
                  </a:lnTo>
                  <a:lnTo>
                    <a:pt x="44" y="8"/>
                  </a:lnTo>
                  <a:lnTo>
                    <a:pt x="30" y="6"/>
                  </a:lnTo>
                  <a:lnTo>
                    <a:pt x="26" y="6"/>
                  </a:lnTo>
                  <a:lnTo>
                    <a:pt x="24" y="5"/>
                  </a:lnTo>
                  <a:lnTo>
                    <a:pt x="24" y="6"/>
                  </a:lnTo>
                  <a:lnTo>
                    <a:pt x="18" y="5"/>
                  </a:lnTo>
                  <a:lnTo>
                    <a:pt x="15" y="2"/>
                  </a:lnTo>
                  <a:lnTo>
                    <a:pt x="15" y="0"/>
                  </a:lnTo>
                  <a:lnTo>
                    <a:pt x="14" y="0"/>
                  </a:lnTo>
                  <a:lnTo>
                    <a:pt x="5" y="0"/>
                  </a:lnTo>
                  <a:lnTo>
                    <a:pt x="4" y="0"/>
                  </a:lnTo>
                  <a:lnTo>
                    <a:pt x="0" y="2"/>
                  </a:lnTo>
                  <a:lnTo>
                    <a:pt x="3" y="5"/>
                  </a:lnTo>
                  <a:lnTo>
                    <a:pt x="11" y="6"/>
                  </a:lnTo>
                  <a:lnTo>
                    <a:pt x="28" y="9"/>
                  </a:lnTo>
                  <a:lnTo>
                    <a:pt x="31" y="9"/>
                  </a:lnTo>
                  <a:lnTo>
                    <a:pt x="38" y="11"/>
                  </a:lnTo>
                  <a:close/>
                </a:path>
              </a:pathLst>
            </a:custGeom>
            <a:noFill/>
            <a:ln w="12700">
              <a:solidFill>
                <a:srgbClr val="003366"/>
              </a:solidFill>
              <a:round/>
              <a:headEnd/>
              <a:tailEnd/>
            </a:ln>
            <a:extLst>
              <a:ext uri="{909E8E84-426E-40DD-AFC4-6F175D3DCCD1}">
                <a14:hiddenFill xmlns:a14="http://schemas.microsoft.com/office/drawing/2010/main">
                  <a:solidFill>
                    <a:srgbClr val="FFFFFF"/>
                  </a:solidFill>
                </a14:hiddenFill>
              </a:ext>
            </a:extLst>
          </p:spPr>
          <p:txBody>
            <a:bodyPr/>
            <a:lstStyle/>
            <a:p>
              <a:endParaRPr lang="hr-HR"/>
            </a:p>
          </p:txBody>
        </p:sp>
        <p:sp>
          <p:nvSpPr>
            <p:cNvPr id="20" name="Freeform 26"/>
            <p:cNvSpPr>
              <a:spLocks noChangeAspect="1"/>
            </p:cNvSpPr>
            <p:nvPr/>
          </p:nvSpPr>
          <p:spPr bwMode="ltGray">
            <a:xfrm>
              <a:off x="2778" y="2786"/>
              <a:ext cx="24" cy="10"/>
            </a:xfrm>
            <a:custGeom>
              <a:avLst/>
              <a:gdLst>
                <a:gd name="T0" fmla="*/ 24 w 24"/>
                <a:gd name="T1" fmla="*/ 9 h 10"/>
                <a:gd name="T2" fmla="*/ 23 w 24"/>
                <a:gd name="T3" fmla="*/ 9 h 10"/>
                <a:gd name="T4" fmla="*/ 20 w 24"/>
                <a:gd name="T5" fmla="*/ 6 h 10"/>
                <a:gd name="T6" fmla="*/ 7 w 24"/>
                <a:gd name="T7" fmla="*/ 1 h 10"/>
                <a:gd name="T8" fmla="*/ 6 w 24"/>
                <a:gd name="T9" fmla="*/ 1 h 10"/>
                <a:gd name="T10" fmla="*/ 6 w 24"/>
                <a:gd name="T11" fmla="*/ 1 h 10"/>
                <a:gd name="T12" fmla="*/ 4 w 24"/>
                <a:gd name="T13" fmla="*/ 1 h 10"/>
                <a:gd name="T14" fmla="*/ 3 w 24"/>
                <a:gd name="T15" fmla="*/ 0 h 10"/>
                <a:gd name="T16" fmla="*/ 1 w 24"/>
                <a:gd name="T17" fmla="*/ 0 h 10"/>
                <a:gd name="T18" fmla="*/ 0 w 24"/>
                <a:gd name="T19" fmla="*/ 1 h 10"/>
                <a:gd name="T20" fmla="*/ 0 w 24"/>
                <a:gd name="T21" fmla="*/ 1 h 10"/>
                <a:gd name="T22" fmla="*/ 0 w 24"/>
                <a:gd name="T23" fmla="*/ 3 h 10"/>
                <a:gd name="T24" fmla="*/ 1 w 24"/>
                <a:gd name="T25" fmla="*/ 3 h 10"/>
                <a:gd name="T26" fmla="*/ 3 w 24"/>
                <a:gd name="T27" fmla="*/ 3 h 10"/>
                <a:gd name="T28" fmla="*/ 8 w 24"/>
                <a:gd name="T29" fmla="*/ 6 h 10"/>
                <a:gd name="T30" fmla="*/ 24 w 24"/>
                <a:gd name="T31" fmla="*/ 10 h 10"/>
                <a:gd name="T32" fmla="*/ 24 w 24"/>
                <a:gd name="T33" fmla="*/ 10 h 10"/>
                <a:gd name="T34" fmla="*/ 24 w 24"/>
                <a:gd name="T35" fmla="*/ 9 h 10"/>
                <a:gd name="T36" fmla="*/ 24 w 24"/>
                <a:gd name="T37" fmla="*/ 9 h 10"/>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24" h="10">
                  <a:moveTo>
                    <a:pt x="24" y="9"/>
                  </a:moveTo>
                  <a:lnTo>
                    <a:pt x="23" y="9"/>
                  </a:lnTo>
                  <a:lnTo>
                    <a:pt x="20" y="6"/>
                  </a:lnTo>
                  <a:lnTo>
                    <a:pt x="7" y="1"/>
                  </a:lnTo>
                  <a:lnTo>
                    <a:pt x="6" y="1"/>
                  </a:lnTo>
                  <a:lnTo>
                    <a:pt x="4" y="1"/>
                  </a:lnTo>
                  <a:lnTo>
                    <a:pt x="3" y="0"/>
                  </a:lnTo>
                  <a:lnTo>
                    <a:pt x="1" y="0"/>
                  </a:lnTo>
                  <a:lnTo>
                    <a:pt x="0" y="1"/>
                  </a:lnTo>
                  <a:lnTo>
                    <a:pt x="0" y="3"/>
                  </a:lnTo>
                  <a:lnTo>
                    <a:pt x="1" y="3"/>
                  </a:lnTo>
                  <a:lnTo>
                    <a:pt x="3" y="3"/>
                  </a:lnTo>
                  <a:lnTo>
                    <a:pt x="8" y="6"/>
                  </a:lnTo>
                  <a:lnTo>
                    <a:pt x="24" y="10"/>
                  </a:lnTo>
                  <a:lnTo>
                    <a:pt x="24" y="9"/>
                  </a:lnTo>
                  <a:close/>
                </a:path>
              </a:pathLst>
            </a:custGeom>
            <a:noFill/>
            <a:ln w="12700">
              <a:solidFill>
                <a:srgbClr val="003366"/>
              </a:solidFill>
              <a:round/>
              <a:headEnd/>
              <a:tailEnd/>
            </a:ln>
            <a:extLst>
              <a:ext uri="{909E8E84-426E-40DD-AFC4-6F175D3DCCD1}">
                <a14:hiddenFill xmlns:a14="http://schemas.microsoft.com/office/drawing/2010/main">
                  <a:solidFill>
                    <a:srgbClr val="FFFFFF"/>
                  </a:solidFill>
                </a14:hiddenFill>
              </a:ext>
            </a:extLst>
          </p:spPr>
          <p:txBody>
            <a:bodyPr/>
            <a:lstStyle/>
            <a:p>
              <a:endParaRPr lang="hr-HR"/>
            </a:p>
          </p:txBody>
        </p:sp>
        <p:sp>
          <p:nvSpPr>
            <p:cNvPr id="21" name="Freeform 27"/>
            <p:cNvSpPr>
              <a:spLocks noChangeAspect="1"/>
            </p:cNvSpPr>
            <p:nvPr/>
          </p:nvSpPr>
          <p:spPr bwMode="ltGray">
            <a:xfrm>
              <a:off x="2748" y="2787"/>
              <a:ext cx="7" cy="3"/>
            </a:xfrm>
            <a:custGeom>
              <a:avLst/>
              <a:gdLst>
                <a:gd name="T0" fmla="*/ 0 w 7"/>
                <a:gd name="T1" fmla="*/ 2 h 3"/>
                <a:gd name="T2" fmla="*/ 0 w 7"/>
                <a:gd name="T3" fmla="*/ 3 h 3"/>
                <a:gd name="T4" fmla="*/ 1 w 7"/>
                <a:gd name="T5" fmla="*/ 3 h 3"/>
                <a:gd name="T6" fmla="*/ 1 w 7"/>
                <a:gd name="T7" fmla="*/ 3 h 3"/>
                <a:gd name="T8" fmla="*/ 4 w 7"/>
                <a:gd name="T9" fmla="*/ 3 h 3"/>
                <a:gd name="T10" fmla="*/ 5 w 7"/>
                <a:gd name="T11" fmla="*/ 3 h 3"/>
                <a:gd name="T12" fmla="*/ 5 w 7"/>
                <a:gd name="T13" fmla="*/ 3 h 3"/>
                <a:gd name="T14" fmla="*/ 7 w 7"/>
                <a:gd name="T15" fmla="*/ 3 h 3"/>
                <a:gd name="T16" fmla="*/ 7 w 7"/>
                <a:gd name="T17" fmla="*/ 2 h 3"/>
                <a:gd name="T18" fmla="*/ 7 w 7"/>
                <a:gd name="T19" fmla="*/ 0 h 3"/>
                <a:gd name="T20" fmla="*/ 7 w 7"/>
                <a:gd name="T21" fmla="*/ 0 h 3"/>
                <a:gd name="T22" fmla="*/ 5 w 7"/>
                <a:gd name="T23" fmla="*/ 0 h 3"/>
                <a:gd name="T24" fmla="*/ 4 w 7"/>
                <a:gd name="T25" fmla="*/ 0 h 3"/>
                <a:gd name="T26" fmla="*/ 3 w 7"/>
                <a:gd name="T27" fmla="*/ 0 h 3"/>
                <a:gd name="T28" fmla="*/ 1 w 7"/>
                <a:gd name="T29" fmla="*/ 0 h 3"/>
                <a:gd name="T30" fmla="*/ 0 w 7"/>
                <a:gd name="T31" fmla="*/ 0 h 3"/>
                <a:gd name="T32" fmla="*/ 0 w 7"/>
                <a:gd name="T33" fmla="*/ 2 h 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7" h="3">
                  <a:moveTo>
                    <a:pt x="0" y="2"/>
                  </a:moveTo>
                  <a:lnTo>
                    <a:pt x="0" y="3"/>
                  </a:lnTo>
                  <a:lnTo>
                    <a:pt x="1" y="3"/>
                  </a:lnTo>
                  <a:lnTo>
                    <a:pt x="4" y="3"/>
                  </a:lnTo>
                  <a:lnTo>
                    <a:pt x="5" y="3"/>
                  </a:lnTo>
                  <a:lnTo>
                    <a:pt x="7" y="3"/>
                  </a:lnTo>
                  <a:lnTo>
                    <a:pt x="7" y="2"/>
                  </a:lnTo>
                  <a:lnTo>
                    <a:pt x="7" y="0"/>
                  </a:lnTo>
                  <a:lnTo>
                    <a:pt x="5" y="0"/>
                  </a:lnTo>
                  <a:lnTo>
                    <a:pt x="4" y="0"/>
                  </a:lnTo>
                  <a:lnTo>
                    <a:pt x="3" y="0"/>
                  </a:lnTo>
                  <a:lnTo>
                    <a:pt x="1" y="0"/>
                  </a:lnTo>
                  <a:lnTo>
                    <a:pt x="0" y="0"/>
                  </a:lnTo>
                  <a:lnTo>
                    <a:pt x="0" y="2"/>
                  </a:lnTo>
                  <a:close/>
                </a:path>
              </a:pathLst>
            </a:custGeom>
            <a:noFill/>
            <a:ln w="12700">
              <a:solidFill>
                <a:srgbClr val="003366"/>
              </a:solidFill>
              <a:round/>
              <a:headEnd/>
              <a:tailEnd/>
            </a:ln>
            <a:extLst>
              <a:ext uri="{909E8E84-426E-40DD-AFC4-6F175D3DCCD1}">
                <a14:hiddenFill xmlns:a14="http://schemas.microsoft.com/office/drawing/2010/main">
                  <a:solidFill>
                    <a:srgbClr val="FFFFFF"/>
                  </a:solidFill>
                </a14:hiddenFill>
              </a:ext>
            </a:extLst>
          </p:spPr>
          <p:txBody>
            <a:bodyPr/>
            <a:lstStyle/>
            <a:p>
              <a:endParaRPr lang="hr-HR"/>
            </a:p>
          </p:txBody>
        </p:sp>
        <p:sp>
          <p:nvSpPr>
            <p:cNvPr id="22" name="Freeform 28"/>
            <p:cNvSpPr>
              <a:spLocks noChangeAspect="1"/>
            </p:cNvSpPr>
            <p:nvPr/>
          </p:nvSpPr>
          <p:spPr bwMode="ltGray">
            <a:xfrm>
              <a:off x="2660" y="2696"/>
              <a:ext cx="9" cy="7"/>
            </a:xfrm>
            <a:custGeom>
              <a:avLst/>
              <a:gdLst>
                <a:gd name="T0" fmla="*/ 9 w 9"/>
                <a:gd name="T1" fmla="*/ 7 h 7"/>
                <a:gd name="T2" fmla="*/ 2 w 9"/>
                <a:gd name="T3" fmla="*/ 0 h 7"/>
                <a:gd name="T4" fmla="*/ 2 w 9"/>
                <a:gd name="T5" fmla="*/ 0 h 7"/>
                <a:gd name="T6" fmla="*/ 0 w 9"/>
                <a:gd name="T7" fmla="*/ 0 h 7"/>
                <a:gd name="T8" fmla="*/ 0 w 9"/>
                <a:gd name="T9" fmla="*/ 1 h 7"/>
                <a:gd name="T10" fmla="*/ 2 w 9"/>
                <a:gd name="T11" fmla="*/ 2 h 7"/>
                <a:gd name="T12" fmla="*/ 2 w 9"/>
                <a:gd name="T13" fmla="*/ 2 h 7"/>
                <a:gd name="T14" fmla="*/ 6 w 9"/>
                <a:gd name="T15" fmla="*/ 7 h 7"/>
                <a:gd name="T16" fmla="*/ 7 w 9"/>
                <a:gd name="T17" fmla="*/ 7 h 7"/>
                <a:gd name="T18" fmla="*/ 9 w 9"/>
                <a:gd name="T19" fmla="*/ 7 h 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9" h="7">
                  <a:moveTo>
                    <a:pt x="9" y="7"/>
                  </a:moveTo>
                  <a:lnTo>
                    <a:pt x="2" y="0"/>
                  </a:lnTo>
                  <a:lnTo>
                    <a:pt x="0" y="0"/>
                  </a:lnTo>
                  <a:lnTo>
                    <a:pt x="0" y="1"/>
                  </a:lnTo>
                  <a:lnTo>
                    <a:pt x="2" y="2"/>
                  </a:lnTo>
                  <a:lnTo>
                    <a:pt x="6" y="7"/>
                  </a:lnTo>
                  <a:lnTo>
                    <a:pt x="7" y="7"/>
                  </a:lnTo>
                  <a:lnTo>
                    <a:pt x="9" y="7"/>
                  </a:lnTo>
                  <a:close/>
                </a:path>
              </a:pathLst>
            </a:custGeom>
            <a:noFill/>
            <a:ln w="12700">
              <a:solidFill>
                <a:srgbClr val="003366"/>
              </a:solidFill>
              <a:round/>
              <a:headEnd/>
              <a:tailEnd/>
            </a:ln>
            <a:extLst>
              <a:ext uri="{909E8E84-426E-40DD-AFC4-6F175D3DCCD1}">
                <a14:hiddenFill xmlns:a14="http://schemas.microsoft.com/office/drawing/2010/main">
                  <a:solidFill>
                    <a:srgbClr val="FFFFFF"/>
                  </a:solidFill>
                </a14:hiddenFill>
              </a:ext>
            </a:extLst>
          </p:spPr>
          <p:txBody>
            <a:bodyPr/>
            <a:lstStyle/>
            <a:p>
              <a:endParaRPr lang="hr-HR"/>
            </a:p>
          </p:txBody>
        </p:sp>
        <p:sp>
          <p:nvSpPr>
            <p:cNvPr id="23" name="Freeform 29"/>
            <p:cNvSpPr>
              <a:spLocks noChangeAspect="1"/>
            </p:cNvSpPr>
            <p:nvPr/>
          </p:nvSpPr>
          <p:spPr bwMode="ltGray">
            <a:xfrm>
              <a:off x="2660" y="2696"/>
              <a:ext cx="9" cy="7"/>
            </a:xfrm>
            <a:custGeom>
              <a:avLst/>
              <a:gdLst>
                <a:gd name="T0" fmla="*/ 9 w 9"/>
                <a:gd name="T1" fmla="*/ 7 h 7"/>
                <a:gd name="T2" fmla="*/ 2 w 9"/>
                <a:gd name="T3" fmla="*/ 0 h 7"/>
                <a:gd name="T4" fmla="*/ 2 w 9"/>
                <a:gd name="T5" fmla="*/ 0 h 7"/>
                <a:gd name="T6" fmla="*/ 0 w 9"/>
                <a:gd name="T7" fmla="*/ 0 h 7"/>
                <a:gd name="T8" fmla="*/ 0 w 9"/>
                <a:gd name="T9" fmla="*/ 1 h 7"/>
                <a:gd name="T10" fmla="*/ 2 w 9"/>
                <a:gd name="T11" fmla="*/ 2 h 7"/>
                <a:gd name="T12" fmla="*/ 2 w 9"/>
                <a:gd name="T13" fmla="*/ 2 h 7"/>
                <a:gd name="T14" fmla="*/ 6 w 9"/>
                <a:gd name="T15" fmla="*/ 7 h 7"/>
                <a:gd name="T16" fmla="*/ 7 w 9"/>
                <a:gd name="T17" fmla="*/ 7 h 7"/>
                <a:gd name="T18" fmla="*/ 9 w 9"/>
                <a:gd name="T19" fmla="*/ 7 h 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9" h="7">
                  <a:moveTo>
                    <a:pt x="9" y="7"/>
                  </a:moveTo>
                  <a:lnTo>
                    <a:pt x="2" y="0"/>
                  </a:lnTo>
                  <a:lnTo>
                    <a:pt x="0" y="0"/>
                  </a:lnTo>
                  <a:lnTo>
                    <a:pt x="0" y="1"/>
                  </a:lnTo>
                  <a:lnTo>
                    <a:pt x="2" y="2"/>
                  </a:lnTo>
                  <a:lnTo>
                    <a:pt x="6" y="7"/>
                  </a:lnTo>
                  <a:lnTo>
                    <a:pt x="7" y="7"/>
                  </a:lnTo>
                  <a:lnTo>
                    <a:pt x="9" y="7"/>
                  </a:lnTo>
                </a:path>
              </a:pathLst>
            </a:custGeom>
            <a:noFill/>
            <a:ln w="12700">
              <a:solidFill>
                <a:srgbClr val="003366"/>
              </a:solidFill>
              <a:round/>
              <a:headEnd/>
              <a:tailEnd/>
            </a:ln>
            <a:extLst>
              <a:ext uri="{909E8E84-426E-40DD-AFC4-6F175D3DCCD1}">
                <a14:hiddenFill xmlns:a14="http://schemas.microsoft.com/office/drawing/2010/main">
                  <a:solidFill>
                    <a:srgbClr val="FFFFFF"/>
                  </a:solidFill>
                </a14:hiddenFill>
              </a:ext>
            </a:extLst>
          </p:spPr>
          <p:txBody>
            <a:bodyPr/>
            <a:lstStyle/>
            <a:p>
              <a:endParaRPr lang="hr-HR"/>
            </a:p>
          </p:txBody>
        </p:sp>
        <p:sp>
          <p:nvSpPr>
            <p:cNvPr id="24" name="Freeform 30"/>
            <p:cNvSpPr>
              <a:spLocks noChangeAspect="1"/>
            </p:cNvSpPr>
            <p:nvPr/>
          </p:nvSpPr>
          <p:spPr bwMode="ltGray">
            <a:xfrm>
              <a:off x="2759" y="2766"/>
              <a:ext cx="88" cy="51"/>
            </a:xfrm>
            <a:custGeom>
              <a:avLst/>
              <a:gdLst>
                <a:gd name="T0" fmla="*/ 37 w 88"/>
                <a:gd name="T1" fmla="*/ 14 h 51"/>
                <a:gd name="T2" fmla="*/ 39 w 88"/>
                <a:gd name="T3" fmla="*/ 13 h 51"/>
                <a:gd name="T4" fmla="*/ 40 w 88"/>
                <a:gd name="T5" fmla="*/ 11 h 51"/>
                <a:gd name="T6" fmla="*/ 40 w 88"/>
                <a:gd name="T7" fmla="*/ 11 h 51"/>
                <a:gd name="T8" fmla="*/ 42 w 88"/>
                <a:gd name="T9" fmla="*/ 11 h 51"/>
                <a:gd name="T10" fmla="*/ 43 w 88"/>
                <a:gd name="T11" fmla="*/ 11 h 51"/>
                <a:gd name="T12" fmla="*/ 43 w 88"/>
                <a:gd name="T13" fmla="*/ 11 h 51"/>
                <a:gd name="T14" fmla="*/ 46 w 88"/>
                <a:gd name="T15" fmla="*/ 13 h 51"/>
                <a:gd name="T16" fmla="*/ 46 w 88"/>
                <a:gd name="T17" fmla="*/ 13 h 51"/>
                <a:gd name="T18" fmla="*/ 49 w 88"/>
                <a:gd name="T19" fmla="*/ 16 h 51"/>
                <a:gd name="T20" fmla="*/ 49 w 88"/>
                <a:gd name="T21" fmla="*/ 16 h 51"/>
                <a:gd name="T22" fmla="*/ 50 w 88"/>
                <a:gd name="T23" fmla="*/ 17 h 51"/>
                <a:gd name="T24" fmla="*/ 57 w 88"/>
                <a:gd name="T25" fmla="*/ 24 h 51"/>
                <a:gd name="T26" fmla="*/ 75 w 88"/>
                <a:gd name="T27" fmla="*/ 36 h 51"/>
                <a:gd name="T28" fmla="*/ 75 w 88"/>
                <a:gd name="T29" fmla="*/ 36 h 51"/>
                <a:gd name="T30" fmla="*/ 76 w 88"/>
                <a:gd name="T31" fmla="*/ 36 h 51"/>
                <a:gd name="T32" fmla="*/ 76 w 88"/>
                <a:gd name="T33" fmla="*/ 36 h 51"/>
                <a:gd name="T34" fmla="*/ 78 w 88"/>
                <a:gd name="T35" fmla="*/ 36 h 51"/>
                <a:gd name="T36" fmla="*/ 78 w 88"/>
                <a:gd name="T37" fmla="*/ 36 h 51"/>
                <a:gd name="T38" fmla="*/ 79 w 88"/>
                <a:gd name="T39" fmla="*/ 36 h 51"/>
                <a:gd name="T40" fmla="*/ 79 w 88"/>
                <a:gd name="T41" fmla="*/ 36 h 51"/>
                <a:gd name="T42" fmla="*/ 80 w 88"/>
                <a:gd name="T43" fmla="*/ 36 h 51"/>
                <a:gd name="T44" fmla="*/ 82 w 88"/>
                <a:gd name="T45" fmla="*/ 37 h 51"/>
                <a:gd name="T46" fmla="*/ 82 w 88"/>
                <a:gd name="T47" fmla="*/ 37 h 51"/>
                <a:gd name="T48" fmla="*/ 83 w 88"/>
                <a:gd name="T49" fmla="*/ 40 h 51"/>
                <a:gd name="T50" fmla="*/ 85 w 88"/>
                <a:gd name="T51" fmla="*/ 40 h 51"/>
                <a:gd name="T52" fmla="*/ 88 w 88"/>
                <a:gd name="T53" fmla="*/ 50 h 51"/>
                <a:gd name="T54" fmla="*/ 85 w 88"/>
                <a:gd name="T55" fmla="*/ 51 h 51"/>
                <a:gd name="T56" fmla="*/ 73 w 88"/>
                <a:gd name="T57" fmla="*/ 43 h 51"/>
                <a:gd name="T58" fmla="*/ 72 w 88"/>
                <a:gd name="T59" fmla="*/ 41 h 51"/>
                <a:gd name="T60" fmla="*/ 70 w 88"/>
                <a:gd name="T61" fmla="*/ 40 h 51"/>
                <a:gd name="T62" fmla="*/ 70 w 88"/>
                <a:gd name="T63" fmla="*/ 39 h 51"/>
                <a:gd name="T64" fmla="*/ 69 w 88"/>
                <a:gd name="T65" fmla="*/ 36 h 51"/>
                <a:gd name="T66" fmla="*/ 62 w 88"/>
                <a:gd name="T67" fmla="*/ 33 h 51"/>
                <a:gd name="T68" fmla="*/ 52 w 88"/>
                <a:gd name="T69" fmla="*/ 26 h 51"/>
                <a:gd name="T70" fmla="*/ 52 w 88"/>
                <a:gd name="T71" fmla="*/ 24 h 51"/>
                <a:gd name="T72" fmla="*/ 50 w 88"/>
                <a:gd name="T73" fmla="*/ 21 h 51"/>
                <a:gd name="T74" fmla="*/ 37 w 88"/>
                <a:gd name="T75" fmla="*/ 20 h 51"/>
                <a:gd name="T76" fmla="*/ 30 w 88"/>
                <a:gd name="T77" fmla="*/ 17 h 51"/>
                <a:gd name="T78" fmla="*/ 27 w 88"/>
                <a:gd name="T79" fmla="*/ 16 h 51"/>
                <a:gd name="T80" fmla="*/ 26 w 88"/>
                <a:gd name="T81" fmla="*/ 16 h 51"/>
                <a:gd name="T82" fmla="*/ 26 w 88"/>
                <a:gd name="T83" fmla="*/ 14 h 51"/>
                <a:gd name="T84" fmla="*/ 26 w 88"/>
                <a:gd name="T85" fmla="*/ 14 h 51"/>
                <a:gd name="T86" fmla="*/ 26 w 88"/>
                <a:gd name="T87" fmla="*/ 14 h 51"/>
                <a:gd name="T88" fmla="*/ 23 w 88"/>
                <a:gd name="T89" fmla="*/ 11 h 51"/>
                <a:gd name="T90" fmla="*/ 17 w 88"/>
                <a:gd name="T91" fmla="*/ 8 h 51"/>
                <a:gd name="T92" fmla="*/ 12 w 88"/>
                <a:gd name="T93" fmla="*/ 6 h 51"/>
                <a:gd name="T94" fmla="*/ 10 w 88"/>
                <a:gd name="T95" fmla="*/ 6 h 51"/>
                <a:gd name="T96" fmla="*/ 9 w 88"/>
                <a:gd name="T97" fmla="*/ 6 h 51"/>
                <a:gd name="T98" fmla="*/ 7 w 88"/>
                <a:gd name="T99" fmla="*/ 6 h 51"/>
                <a:gd name="T100" fmla="*/ 4 w 88"/>
                <a:gd name="T101" fmla="*/ 4 h 51"/>
                <a:gd name="T102" fmla="*/ 2 w 88"/>
                <a:gd name="T103" fmla="*/ 3 h 51"/>
                <a:gd name="T104" fmla="*/ 0 w 88"/>
                <a:gd name="T105" fmla="*/ 0 h 51"/>
                <a:gd name="T106" fmla="*/ 2 w 88"/>
                <a:gd name="T107" fmla="*/ 0 h 51"/>
                <a:gd name="T108" fmla="*/ 2 w 88"/>
                <a:gd name="T109" fmla="*/ 0 h 51"/>
                <a:gd name="T110" fmla="*/ 13 w 88"/>
                <a:gd name="T111" fmla="*/ 3 h 51"/>
                <a:gd name="T112" fmla="*/ 16 w 88"/>
                <a:gd name="T113" fmla="*/ 3 h 51"/>
                <a:gd name="T114" fmla="*/ 17 w 88"/>
                <a:gd name="T115" fmla="*/ 4 h 51"/>
                <a:gd name="T116" fmla="*/ 20 w 88"/>
                <a:gd name="T117" fmla="*/ 4 h 51"/>
                <a:gd name="T118" fmla="*/ 26 w 88"/>
                <a:gd name="T119" fmla="*/ 8 h 51"/>
                <a:gd name="T120" fmla="*/ 39 w 88"/>
                <a:gd name="T121" fmla="*/ 16 h 51"/>
                <a:gd name="T122" fmla="*/ 39 w 88"/>
                <a:gd name="T123" fmla="*/ 14 h 51"/>
                <a:gd name="T124" fmla="*/ 37 w 88"/>
                <a:gd name="T125" fmla="*/ 14 h 51"/>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88" h="51">
                  <a:moveTo>
                    <a:pt x="37" y="14"/>
                  </a:moveTo>
                  <a:lnTo>
                    <a:pt x="39" y="13"/>
                  </a:lnTo>
                  <a:lnTo>
                    <a:pt x="40" y="11"/>
                  </a:lnTo>
                  <a:lnTo>
                    <a:pt x="42" y="11"/>
                  </a:lnTo>
                  <a:lnTo>
                    <a:pt x="43" y="11"/>
                  </a:lnTo>
                  <a:lnTo>
                    <a:pt x="46" y="13"/>
                  </a:lnTo>
                  <a:lnTo>
                    <a:pt x="49" y="16"/>
                  </a:lnTo>
                  <a:lnTo>
                    <a:pt x="50" y="17"/>
                  </a:lnTo>
                  <a:lnTo>
                    <a:pt x="57" y="24"/>
                  </a:lnTo>
                  <a:lnTo>
                    <a:pt x="75" y="36"/>
                  </a:lnTo>
                  <a:lnTo>
                    <a:pt x="76" y="36"/>
                  </a:lnTo>
                  <a:lnTo>
                    <a:pt x="78" y="36"/>
                  </a:lnTo>
                  <a:lnTo>
                    <a:pt x="79" y="36"/>
                  </a:lnTo>
                  <a:lnTo>
                    <a:pt x="80" y="36"/>
                  </a:lnTo>
                  <a:lnTo>
                    <a:pt x="82" y="37"/>
                  </a:lnTo>
                  <a:lnTo>
                    <a:pt x="83" y="40"/>
                  </a:lnTo>
                  <a:lnTo>
                    <a:pt x="85" y="40"/>
                  </a:lnTo>
                  <a:lnTo>
                    <a:pt x="88" y="50"/>
                  </a:lnTo>
                  <a:lnTo>
                    <a:pt x="85" y="51"/>
                  </a:lnTo>
                  <a:lnTo>
                    <a:pt x="73" y="43"/>
                  </a:lnTo>
                  <a:lnTo>
                    <a:pt x="72" y="41"/>
                  </a:lnTo>
                  <a:lnTo>
                    <a:pt x="70" y="40"/>
                  </a:lnTo>
                  <a:lnTo>
                    <a:pt x="70" y="39"/>
                  </a:lnTo>
                  <a:lnTo>
                    <a:pt x="69" y="36"/>
                  </a:lnTo>
                  <a:lnTo>
                    <a:pt x="62" y="33"/>
                  </a:lnTo>
                  <a:lnTo>
                    <a:pt x="52" y="26"/>
                  </a:lnTo>
                  <a:lnTo>
                    <a:pt x="52" y="24"/>
                  </a:lnTo>
                  <a:lnTo>
                    <a:pt x="50" y="21"/>
                  </a:lnTo>
                  <a:lnTo>
                    <a:pt x="37" y="20"/>
                  </a:lnTo>
                  <a:lnTo>
                    <a:pt x="30" y="17"/>
                  </a:lnTo>
                  <a:lnTo>
                    <a:pt x="27" y="16"/>
                  </a:lnTo>
                  <a:lnTo>
                    <a:pt x="26" y="16"/>
                  </a:lnTo>
                  <a:lnTo>
                    <a:pt x="26" y="14"/>
                  </a:lnTo>
                  <a:lnTo>
                    <a:pt x="23" y="11"/>
                  </a:lnTo>
                  <a:lnTo>
                    <a:pt x="17" y="8"/>
                  </a:lnTo>
                  <a:lnTo>
                    <a:pt x="12" y="6"/>
                  </a:lnTo>
                  <a:lnTo>
                    <a:pt x="10" y="6"/>
                  </a:lnTo>
                  <a:lnTo>
                    <a:pt x="9" y="6"/>
                  </a:lnTo>
                  <a:lnTo>
                    <a:pt x="7" y="6"/>
                  </a:lnTo>
                  <a:lnTo>
                    <a:pt x="4" y="4"/>
                  </a:lnTo>
                  <a:lnTo>
                    <a:pt x="2" y="3"/>
                  </a:lnTo>
                  <a:lnTo>
                    <a:pt x="0" y="0"/>
                  </a:lnTo>
                  <a:lnTo>
                    <a:pt x="2" y="0"/>
                  </a:lnTo>
                  <a:lnTo>
                    <a:pt x="13" y="3"/>
                  </a:lnTo>
                  <a:lnTo>
                    <a:pt x="16" y="3"/>
                  </a:lnTo>
                  <a:lnTo>
                    <a:pt x="17" y="4"/>
                  </a:lnTo>
                  <a:lnTo>
                    <a:pt x="20" y="4"/>
                  </a:lnTo>
                  <a:lnTo>
                    <a:pt x="26" y="8"/>
                  </a:lnTo>
                  <a:lnTo>
                    <a:pt x="39" y="16"/>
                  </a:lnTo>
                  <a:lnTo>
                    <a:pt x="39" y="14"/>
                  </a:lnTo>
                  <a:lnTo>
                    <a:pt x="37" y="14"/>
                  </a:lnTo>
                  <a:close/>
                </a:path>
              </a:pathLst>
            </a:custGeom>
            <a:noFill/>
            <a:ln w="12700">
              <a:solidFill>
                <a:srgbClr val="003366"/>
              </a:solidFill>
              <a:round/>
              <a:headEnd/>
              <a:tailEnd/>
            </a:ln>
            <a:extLst>
              <a:ext uri="{909E8E84-426E-40DD-AFC4-6F175D3DCCD1}">
                <a14:hiddenFill xmlns:a14="http://schemas.microsoft.com/office/drawing/2010/main">
                  <a:solidFill>
                    <a:srgbClr val="FFFFFF"/>
                  </a:solidFill>
                </a14:hiddenFill>
              </a:ext>
            </a:extLst>
          </p:spPr>
          <p:txBody>
            <a:bodyPr/>
            <a:lstStyle/>
            <a:p>
              <a:endParaRPr lang="hr-HR"/>
            </a:p>
          </p:txBody>
        </p:sp>
        <p:sp>
          <p:nvSpPr>
            <p:cNvPr id="25" name="Freeform 31"/>
            <p:cNvSpPr>
              <a:spLocks noChangeAspect="1"/>
            </p:cNvSpPr>
            <p:nvPr/>
          </p:nvSpPr>
          <p:spPr bwMode="ltGray">
            <a:xfrm>
              <a:off x="2614" y="2589"/>
              <a:ext cx="12" cy="46"/>
            </a:xfrm>
            <a:custGeom>
              <a:avLst/>
              <a:gdLst>
                <a:gd name="T0" fmla="*/ 3 w 12"/>
                <a:gd name="T1" fmla="*/ 39 h 46"/>
                <a:gd name="T2" fmla="*/ 7 w 12"/>
                <a:gd name="T3" fmla="*/ 45 h 46"/>
                <a:gd name="T4" fmla="*/ 9 w 12"/>
                <a:gd name="T5" fmla="*/ 46 h 46"/>
                <a:gd name="T6" fmla="*/ 9 w 12"/>
                <a:gd name="T7" fmla="*/ 46 h 46"/>
                <a:gd name="T8" fmla="*/ 9 w 12"/>
                <a:gd name="T9" fmla="*/ 46 h 46"/>
                <a:gd name="T10" fmla="*/ 10 w 12"/>
                <a:gd name="T11" fmla="*/ 46 h 46"/>
                <a:gd name="T12" fmla="*/ 12 w 12"/>
                <a:gd name="T13" fmla="*/ 45 h 46"/>
                <a:gd name="T14" fmla="*/ 7 w 12"/>
                <a:gd name="T15" fmla="*/ 25 h 46"/>
                <a:gd name="T16" fmla="*/ 5 w 12"/>
                <a:gd name="T17" fmla="*/ 10 h 46"/>
                <a:gd name="T18" fmla="*/ 5 w 12"/>
                <a:gd name="T19" fmla="*/ 6 h 46"/>
                <a:gd name="T20" fmla="*/ 5 w 12"/>
                <a:gd name="T21" fmla="*/ 6 h 46"/>
                <a:gd name="T22" fmla="*/ 5 w 12"/>
                <a:gd name="T23" fmla="*/ 2 h 46"/>
                <a:gd name="T24" fmla="*/ 5 w 12"/>
                <a:gd name="T25" fmla="*/ 2 h 46"/>
                <a:gd name="T26" fmla="*/ 3 w 12"/>
                <a:gd name="T27" fmla="*/ 0 h 46"/>
                <a:gd name="T28" fmla="*/ 2 w 12"/>
                <a:gd name="T29" fmla="*/ 0 h 46"/>
                <a:gd name="T30" fmla="*/ 2 w 12"/>
                <a:gd name="T31" fmla="*/ 2 h 46"/>
                <a:gd name="T32" fmla="*/ 0 w 12"/>
                <a:gd name="T33" fmla="*/ 5 h 46"/>
                <a:gd name="T34" fmla="*/ 0 w 12"/>
                <a:gd name="T35" fmla="*/ 5 h 46"/>
                <a:gd name="T36" fmla="*/ 0 w 12"/>
                <a:gd name="T37" fmla="*/ 6 h 46"/>
                <a:gd name="T38" fmla="*/ 2 w 12"/>
                <a:gd name="T39" fmla="*/ 9 h 46"/>
                <a:gd name="T40" fmla="*/ 2 w 12"/>
                <a:gd name="T41" fmla="*/ 9 h 46"/>
                <a:gd name="T42" fmla="*/ 5 w 12"/>
                <a:gd name="T43" fmla="*/ 13 h 46"/>
                <a:gd name="T44" fmla="*/ 6 w 12"/>
                <a:gd name="T45" fmla="*/ 19 h 46"/>
                <a:gd name="T46" fmla="*/ 6 w 12"/>
                <a:gd name="T47" fmla="*/ 22 h 46"/>
                <a:gd name="T48" fmla="*/ 6 w 12"/>
                <a:gd name="T49" fmla="*/ 22 h 46"/>
                <a:gd name="T50" fmla="*/ 5 w 12"/>
                <a:gd name="T51" fmla="*/ 22 h 46"/>
                <a:gd name="T52" fmla="*/ 5 w 12"/>
                <a:gd name="T53" fmla="*/ 22 h 46"/>
                <a:gd name="T54" fmla="*/ 3 w 12"/>
                <a:gd name="T55" fmla="*/ 22 h 46"/>
                <a:gd name="T56" fmla="*/ 2 w 12"/>
                <a:gd name="T57" fmla="*/ 20 h 46"/>
                <a:gd name="T58" fmla="*/ 2 w 12"/>
                <a:gd name="T59" fmla="*/ 19 h 46"/>
                <a:gd name="T60" fmla="*/ 3 w 12"/>
                <a:gd name="T61" fmla="*/ 39 h 4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12" h="46">
                  <a:moveTo>
                    <a:pt x="3" y="39"/>
                  </a:moveTo>
                  <a:lnTo>
                    <a:pt x="7" y="45"/>
                  </a:lnTo>
                  <a:lnTo>
                    <a:pt x="9" y="46"/>
                  </a:lnTo>
                  <a:lnTo>
                    <a:pt x="10" y="46"/>
                  </a:lnTo>
                  <a:lnTo>
                    <a:pt x="12" y="45"/>
                  </a:lnTo>
                  <a:lnTo>
                    <a:pt x="7" y="25"/>
                  </a:lnTo>
                  <a:lnTo>
                    <a:pt x="5" y="10"/>
                  </a:lnTo>
                  <a:lnTo>
                    <a:pt x="5" y="6"/>
                  </a:lnTo>
                  <a:lnTo>
                    <a:pt x="5" y="2"/>
                  </a:lnTo>
                  <a:lnTo>
                    <a:pt x="3" y="0"/>
                  </a:lnTo>
                  <a:lnTo>
                    <a:pt x="2" y="0"/>
                  </a:lnTo>
                  <a:lnTo>
                    <a:pt x="2" y="2"/>
                  </a:lnTo>
                  <a:lnTo>
                    <a:pt x="0" y="5"/>
                  </a:lnTo>
                  <a:lnTo>
                    <a:pt x="0" y="6"/>
                  </a:lnTo>
                  <a:lnTo>
                    <a:pt x="2" y="9"/>
                  </a:lnTo>
                  <a:lnTo>
                    <a:pt x="5" y="13"/>
                  </a:lnTo>
                  <a:lnTo>
                    <a:pt x="6" y="19"/>
                  </a:lnTo>
                  <a:lnTo>
                    <a:pt x="6" y="22"/>
                  </a:lnTo>
                  <a:lnTo>
                    <a:pt x="5" y="22"/>
                  </a:lnTo>
                  <a:lnTo>
                    <a:pt x="3" y="22"/>
                  </a:lnTo>
                  <a:lnTo>
                    <a:pt x="2" y="20"/>
                  </a:lnTo>
                  <a:lnTo>
                    <a:pt x="2" y="19"/>
                  </a:lnTo>
                  <a:lnTo>
                    <a:pt x="3" y="39"/>
                  </a:lnTo>
                  <a:close/>
                </a:path>
              </a:pathLst>
            </a:custGeom>
            <a:noFill/>
            <a:ln w="12700">
              <a:solidFill>
                <a:srgbClr val="003366"/>
              </a:solidFill>
              <a:round/>
              <a:headEnd/>
              <a:tailEnd/>
            </a:ln>
            <a:extLst>
              <a:ext uri="{909E8E84-426E-40DD-AFC4-6F175D3DCCD1}">
                <a14:hiddenFill xmlns:a14="http://schemas.microsoft.com/office/drawing/2010/main">
                  <a:solidFill>
                    <a:srgbClr val="FFFFFF"/>
                  </a:solidFill>
                </a14:hiddenFill>
              </a:ext>
            </a:extLst>
          </p:spPr>
          <p:txBody>
            <a:bodyPr/>
            <a:lstStyle/>
            <a:p>
              <a:endParaRPr lang="hr-HR"/>
            </a:p>
          </p:txBody>
        </p:sp>
        <p:sp>
          <p:nvSpPr>
            <p:cNvPr id="26" name="Freeform 32"/>
            <p:cNvSpPr>
              <a:spLocks noChangeAspect="1"/>
            </p:cNvSpPr>
            <p:nvPr/>
          </p:nvSpPr>
          <p:spPr bwMode="ltGray">
            <a:xfrm>
              <a:off x="2614" y="2589"/>
              <a:ext cx="12" cy="46"/>
            </a:xfrm>
            <a:custGeom>
              <a:avLst/>
              <a:gdLst>
                <a:gd name="T0" fmla="*/ 3 w 12"/>
                <a:gd name="T1" fmla="*/ 39 h 46"/>
                <a:gd name="T2" fmla="*/ 7 w 12"/>
                <a:gd name="T3" fmla="*/ 45 h 46"/>
                <a:gd name="T4" fmla="*/ 9 w 12"/>
                <a:gd name="T5" fmla="*/ 46 h 46"/>
                <a:gd name="T6" fmla="*/ 9 w 12"/>
                <a:gd name="T7" fmla="*/ 46 h 46"/>
                <a:gd name="T8" fmla="*/ 9 w 12"/>
                <a:gd name="T9" fmla="*/ 46 h 46"/>
                <a:gd name="T10" fmla="*/ 10 w 12"/>
                <a:gd name="T11" fmla="*/ 46 h 46"/>
                <a:gd name="T12" fmla="*/ 12 w 12"/>
                <a:gd name="T13" fmla="*/ 45 h 46"/>
                <a:gd name="T14" fmla="*/ 7 w 12"/>
                <a:gd name="T15" fmla="*/ 25 h 46"/>
                <a:gd name="T16" fmla="*/ 5 w 12"/>
                <a:gd name="T17" fmla="*/ 10 h 46"/>
                <a:gd name="T18" fmla="*/ 5 w 12"/>
                <a:gd name="T19" fmla="*/ 6 h 46"/>
                <a:gd name="T20" fmla="*/ 5 w 12"/>
                <a:gd name="T21" fmla="*/ 6 h 46"/>
                <a:gd name="T22" fmla="*/ 5 w 12"/>
                <a:gd name="T23" fmla="*/ 2 h 46"/>
                <a:gd name="T24" fmla="*/ 5 w 12"/>
                <a:gd name="T25" fmla="*/ 2 h 46"/>
                <a:gd name="T26" fmla="*/ 3 w 12"/>
                <a:gd name="T27" fmla="*/ 0 h 46"/>
                <a:gd name="T28" fmla="*/ 2 w 12"/>
                <a:gd name="T29" fmla="*/ 0 h 46"/>
                <a:gd name="T30" fmla="*/ 2 w 12"/>
                <a:gd name="T31" fmla="*/ 2 h 46"/>
                <a:gd name="T32" fmla="*/ 0 w 12"/>
                <a:gd name="T33" fmla="*/ 5 h 46"/>
                <a:gd name="T34" fmla="*/ 0 w 12"/>
                <a:gd name="T35" fmla="*/ 5 h 46"/>
                <a:gd name="T36" fmla="*/ 0 w 12"/>
                <a:gd name="T37" fmla="*/ 6 h 46"/>
                <a:gd name="T38" fmla="*/ 2 w 12"/>
                <a:gd name="T39" fmla="*/ 9 h 46"/>
                <a:gd name="T40" fmla="*/ 2 w 12"/>
                <a:gd name="T41" fmla="*/ 9 h 46"/>
                <a:gd name="T42" fmla="*/ 5 w 12"/>
                <a:gd name="T43" fmla="*/ 13 h 46"/>
                <a:gd name="T44" fmla="*/ 6 w 12"/>
                <a:gd name="T45" fmla="*/ 19 h 46"/>
                <a:gd name="T46" fmla="*/ 6 w 12"/>
                <a:gd name="T47" fmla="*/ 22 h 46"/>
                <a:gd name="T48" fmla="*/ 6 w 12"/>
                <a:gd name="T49" fmla="*/ 22 h 46"/>
                <a:gd name="T50" fmla="*/ 5 w 12"/>
                <a:gd name="T51" fmla="*/ 22 h 46"/>
                <a:gd name="T52" fmla="*/ 5 w 12"/>
                <a:gd name="T53" fmla="*/ 22 h 46"/>
                <a:gd name="T54" fmla="*/ 3 w 12"/>
                <a:gd name="T55" fmla="*/ 22 h 46"/>
                <a:gd name="T56" fmla="*/ 2 w 12"/>
                <a:gd name="T57" fmla="*/ 20 h 46"/>
                <a:gd name="T58" fmla="*/ 2 w 12"/>
                <a:gd name="T59" fmla="*/ 19 h 46"/>
                <a:gd name="T60" fmla="*/ 3 w 12"/>
                <a:gd name="T61" fmla="*/ 39 h 4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12" h="46">
                  <a:moveTo>
                    <a:pt x="3" y="39"/>
                  </a:moveTo>
                  <a:lnTo>
                    <a:pt x="7" y="45"/>
                  </a:lnTo>
                  <a:lnTo>
                    <a:pt x="9" y="46"/>
                  </a:lnTo>
                  <a:lnTo>
                    <a:pt x="10" y="46"/>
                  </a:lnTo>
                  <a:lnTo>
                    <a:pt x="12" y="45"/>
                  </a:lnTo>
                  <a:lnTo>
                    <a:pt x="7" y="25"/>
                  </a:lnTo>
                  <a:lnTo>
                    <a:pt x="5" y="10"/>
                  </a:lnTo>
                  <a:lnTo>
                    <a:pt x="5" y="6"/>
                  </a:lnTo>
                  <a:lnTo>
                    <a:pt x="5" y="2"/>
                  </a:lnTo>
                  <a:lnTo>
                    <a:pt x="3" y="0"/>
                  </a:lnTo>
                  <a:lnTo>
                    <a:pt x="2" y="0"/>
                  </a:lnTo>
                  <a:lnTo>
                    <a:pt x="2" y="2"/>
                  </a:lnTo>
                  <a:lnTo>
                    <a:pt x="0" y="5"/>
                  </a:lnTo>
                  <a:lnTo>
                    <a:pt x="0" y="6"/>
                  </a:lnTo>
                  <a:lnTo>
                    <a:pt x="2" y="9"/>
                  </a:lnTo>
                  <a:lnTo>
                    <a:pt x="5" y="13"/>
                  </a:lnTo>
                  <a:lnTo>
                    <a:pt x="6" y="19"/>
                  </a:lnTo>
                  <a:lnTo>
                    <a:pt x="6" y="22"/>
                  </a:lnTo>
                  <a:lnTo>
                    <a:pt x="5" y="22"/>
                  </a:lnTo>
                  <a:lnTo>
                    <a:pt x="3" y="22"/>
                  </a:lnTo>
                  <a:lnTo>
                    <a:pt x="2" y="20"/>
                  </a:lnTo>
                  <a:lnTo>
                    <a:pt x="2" y="19"/>
                  </a:lnTo>
                  <a:lnTo>
                    <a:pt x="3" y="39"/>
                  </a:lnTo>
                </a:path>
              </a:pathLst>
            </a:custGeom>
            <a:noFill/>
            <a:ln w="12700">
              <a:solidFill>
                <a:srgbClr val="003366"/>
              </a:solidFill>
              <a:round/>
              <a:headEnd/>
              <a:tailEnd/>
            </a:ln>
            <a:extLst>
              <a:ext uri="{909E8E84-426E-40DD-AFC4-6F175D3DCCD1}">
                <a14:hiddenFill xmlns:a14="http://schemas.microsoft.com/office/drawing/2010/main">
                  <a:solidFill>
                    <a:srgbClr val="FFFFFF"/>
                  </a:solidFill>
                </a14:hiddenFill>
              </a:ext>
            </a:extLst>
          </p:spPr>
          <p:txBody>
            <a:bodyPr/>
            <a:lstStyle/>
            <a:p>
              <a:endParaRPr lang="hr-HR"/>
            </a:p>
          </p:txBody>
        </p:sp>
        <p:sp>
          <p:nvSpPr>
            <p:cNvPr id="27" name="Freeform 33"/>
            <p:cNvSpPr>
              <a:spLocks noChangeAspect="1"/>
            </p:cNvSpPr>
            <p:nvPr/>
          </p:nvSpPr>
          <p:spPr bwMode="ltGray">
            <a:xfrm>
              <a:off x="2623" y="2588"/>
              <a:ext cx="20" cy="21"/>
            </a:xfrm>
            <a:custGeom>
              <a:avLst/>
              <a:gdLst>
                <a:gd name="T0" fmla="*/ 3 w 20"/>
                <a:gd name="T1" fmla="*/ 14 h 21"/>
                <a:gd name="T2" fmla="*/ 11 w 20"/>
                <a:gd name="T3" fmla="*/ 20 h 21"/>
                <a:gd name="T4" fmla="*/ 13 w 20"/>
                <a:gd name="T5" fmla="*/ 21 h 21"/>
                <a:gd name="T6" fmla="*/ 14 w 20"/>
                <a:gd name="T7" fmla="*/ 21 h 21"/>
                <a:gd name="T8" fmla="*/ 17 w 20"/>
                <a:gd name="T9" fmla="*/ 21 h 21"/>
                <a:gd name="T10" fmla="*/ 17 w 20"/>
                <a:gd name="T11" fmla="*/ 21 h 21"/>
                <a:gd name="T12" fmla="*/ 20 w 20"/>
                <a:gd name="T13" fmla="*/ 20 h 21"/>
                <a:gd name="T14" fmla="*/ 20 w 20"/>
                <a:gd name="T15" fmla="*/ 20 h 21"/>
                <a:gd name="T16" fmla="*/ 20 w 20"/>
                <a:gd name="T17" fmla="*/ 19 h 21"/>
                <a:gd name="T18" fmla="*/ 20 w 20"/>
                <a:gd name="T19" fmla="*/ 19 h 21"/>
                <a:gd name="T20" fmla="*/ 20 w 20"/>
                <a:gd name="T21" fmla="*/ 19 h 21"/>
                <a:gd name="T22" fmla="*/ 20 w 20"/>
                <a:gd name="T23" fmla="*/ 17 h 21"/>
                <a:gd name="T24" fmla="*/ 13 w 20"/>
                <a:gd name="T25" fmla="*/ 7 h 21"/>
                <a:gd name="T26" fmla="*/ 8 w 20"/>
                <a:gd name="T27" fmla="*/ 0 h 21"/>
                <a:gd name="T28" fmla="*/ 7 w 20"/>
                <a:gd name="T29" fmla="*/ 0 h 21"/>
                <a:gd name="T30" fmla="*/ 0 w 20"/>
                <a:gd name="T31" fmla="*/ 9 h 21"/>
                <a:gd name="T32" fmla="*/ 0 w 20"/>
                <a:gd name="T33" fmla="*/ 9 h 21"/>
                <a:gd name="T34" fmla="*/ 0 w 20"/>
                <a:gd name="T35" fmla="*/ 10 h 21"/>
                <a:gd name="T36" fmla="*/ 0 w 20"/>
                <a:gd name="T37" fmla="*/ 10 h 21"/>
                <a:gd name="T38" fmla="*/ 0 w 20"/>
                <a:gd name="T39" fmla="*/ 11 h 21"/>
                <a:gd name="T40" fmla="*/ 1 w 20"/>
                <a:gd name="T41" fmla="*/ 13 h 21"/>
                <a:gd name="T42" fmla="*/ 3 w 20"/>
                <a:gd name="T43" fmla="*/ 14 h 21"/>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20" h="21">
                  <a:moveTo>
                    <a:pt x="3" y="14"/>
                  </a:moveTo>
                  <a:lnTo>
                    <a:pt x="11" y="20"/>
                  </a:lnTo>
                  <a:lnTo>
                    <a:pt x="13" y="21"/>
                  </a:lnTo>
                  <a:lnTo>
                    <a:pt x="14" y="21"/>
                  </a:lnTo>
                  <a:lnTo>
                    <a:pt x="17" y="21"/>
                  </a:lnTo>
                  <a:lnTo>
                    <a:pt x="20" y="20"/>
                  </a:lnTo>
                  <a:lnTo>
                    <a:pt x="20" y="19"/>
                  </a:lnTo>
                  <a:lnTo>
                    <a:pt x="20" y="17"/>
                  </a:lnTo>
                  <a:lnTo>
                    <a:pt x="13" y="7"/>
                  </a:lnTo>
                  <a:lnTo>
                    <a:pt x="8" y="0"/>
                  </a:lnTo>
                  <a:lnTo>
                    <a:pt x="7" y="0"/>
                  </a:lnTo>
                  <a:lnTo>
                    <a:pt x="0" y="9"/>
                  </a:lnTo>
                  <a:lnTo>
                    <a:pt x="0" y="10"/>
                  </a:lnTo>
                  <a:lnTo>
                    <a:pt x="0" y="11"/>
                  </a:lnTo>
                  <a:lnTo>
                    <a:pt x="1" y="13"/>
                  </a:lnTo>
                  <a:lnTo>
                    <a:pt x="3" y="14"/>
                  </a:lnTo>
                  <a:close/>
                </a:path>
              </a:pathLst>
            </a:custGeom>
            <a:noFill/>
            <a:ln w="12700">
              <a:solidFill>
                <a:srgbClr val="003366"/>
              </a:solidFill>
              <a:round/>
              <a:headEnd/>
              <a:tailEnd/>
            </a:ln>
            <a:extLst>
              <a:ext uri="{909E8E84-426E-40DD-AFC4-6F175D3DCCD1}">
                <a14:hiddenFill xmlns:a14="http://schemas.microsoft.com/office/drawing/2010/main">
                  <a:solidFill>
                    <a:srgbClr val="FFFFFF"/>
                  </a:solidFill>
                </a14:hiddenFill>
              </a:ext>
            </a:extLst>
          </p:spPr>
          <p:txBody>
            <a:bodyPr/>
            <a:lstStyle/>
            <a:p>
              <a:endParaRPr lang="hr-HR"/>
            </a:p>
          </p:txBody>
        </p:sp>
        <p:sp>
          <p:nvSpPr>
            <p:cNvPr id="28" name="Freeform 34"/>
            <p:cNvSpPr>
              <a:spLocks noChangeAspect="1"/>
            </p:cNvSpPr>
            <p:nvPr/>
          </p:nvSpPr>
          <p:spPr bwMode="ltGray">
            <a:xfrm>
              <a:off x="2636" y="2617"/>
              <a:ext cx="8" cy="13"/>
            </a:xfrm>
            <a:custGeom>
              <a:avLst/>
              <a:gdLst>
                <a:gd name="T0" fmla="*/ 0 w 8"/>
                <a:gd name="T1" fmla="*/ 1 h 13"/>
                <a:gd name="T2" fmla="*/ 0 w 8"/>
                <a:gd name="T3" fmla="*/ 1 h 13"/>
                <a:gd name="T4" fmla="*/ 1 w 8"/>
                <a:gd name="T5" fmla="*/ 7 h 13"/>
                <a:gd name="T6" fmla="*/ 7 w 8"/>
                <a:gd name="T7" fmla="*/ 11 h 13"/>
                <a:gd name="T8" fmla="*/ 7 w 8"/>
                <a:gd name="T9" fmla="*/ 13 h 13"/>
                <a:gd name="T10" fmla="*/ 7 w 8"/>
                <a:gd name="T11" fmla="*/ 13 h 13"/>
                <a:gd name="T12" fmla="*/ 8 w 8"/>
                <a:gd name="T13" fmla="*/ 13 h 13"/>
                <a:gd name="T14" fmla="*/ 8 w 8"/>
                <a:gd name="T15" fmla="*/ 11 h 13"/>
                <a:gd name="T16" fmla="*/ 8 w 8"/>
                <a:gd name="T17" fmla="*/ 11 h 13"/>
                <a:gd name="T18" fmla="*/ 4 w 8"/>
                <a:gd name="T19" fmla="*/ 1 h 13"/>
                <a:gd name="T20" fmla="*/ 3 w 8"/>
                <a:gd name="T21" fmla="*/ 1 h 13"/>
                <a:gd name="T22" fmla="*/ 1 w 8"/>
                <a:gd name="T23" fmla="*/ 0 h 13"/>
                <a:gd name="T24" fmla="*/ 0 w 8"/>
                <a:gd name="T25" fmla="*/ 1 h 13"/>
                <a:gd name="T26" fmla="*/ 0 w 8"/>
                <a:gd name="T27" fmla="*/ 1 h 13"/>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8" h="13">
                  <a:moveTo>
                    <a:pt x="0" y="1"/>
                  </a:moveTo>
                  <a:lnTo>
                    <a:pt x="0" y="1"/>
                  </a:lnTo>
                  <a:lnTo>
                    <a:pt x="1" y="7"/>
                  </a:lnTo>
                  <a:lnTo>
                    <a:pt x="7" y="11"/>
                  </a:lnTo>
                  <a:lnTo>
                    <a:pt x="7" y="13"/>
                  </a:lnTo>
                  <a:lnTo>
                    <a:pt x="8" y="13"/>
                  </a:lnTo>
                  <a:lnTo>
                    <a:pt x="8" y="11"/>
                  </a:lnTo>
                  <a:lnTo>
                    <a:pt x="4" y="1"/>
                  </a:lnTo>
                  <a:lnTo>
                    <a:pt x="3" y="1"/>
                  </a:lnTo>
                  <a:lnTo>
                    <a:pt x="1" y="0"/>
                  </a:lnTo>
                  <a:lnTo>
                    <a:pt x="0" y="1"/>
                  </a:lnTo>
                  <a:close/>
                </a:path>
              </a:pathLst>
            </a:custGeom>
            <a:noFill/>
            <a:ln w="12700">
              <a:solidFill>
                <a:srgbClr val="003366"/>
              </a:solidFill>
              <a:round/>
              <a:headEnd/>
              <a:tailEnd/>
            </a:ln>
            <a:extLst>
              <a:ext uri="{909E8E84-426E-40DD-AFC4-6F175D3DCCD1}">
                <a14:hiddenFill xmlns:a14="http://schemas.microsoft.com/office/drawing/2010/main">
                  <a:solidFill>
                    <a:srgbClr val="FFFFFF"/>
                  </a:solidFill>
                </a14:hiddenFill>
              </a:ext>
            </a:extLst>
          </p:spPr>
          <p:txBody>
            <a:bodyPr/>
            <a:lstStyle/>
            <a:p>
              <a:endParaRPr lang="hr-HR"/>
            </a:p>
          </p:txBody>
        </p:sp>
        <p:sp>
          <p:nvSpPr>
            <p:cNvPr id="29" name="Freeform 35"/>
            <p:cNvSpPr>
              <a:spLocks noChangeAspect="1"/>
            </p:cNvSpPr>
            <p:nvPr/>
          </p:nvSpPr>
          <p:spPr bwMode="ltGray">
            <a:xfrm>
              <a:off x="2652" y="2660"/>
              <a:ext cx="5" cy="3"/>
            </a:xfrm>
            <a:custGeom>
              <a:avLst/>
              <a:gdLst>
                <a:gd name="T0" fmla="*/ 5 w 5"/>
                <a:gd name="T1" fmla="*/ 3 h 3"/>
                <a:gd name="T2" fmla="*/ 5 w 5"/>
                <a:gd name="T3" fmla="*/ 3 h 3"/>
                <a:gd name="T4" fmla="*/ 4 w 5"/>
                <a:gd name="T5" fmla="*/ 1 h 3"/>
                <a:gd name="T6" fmla="*/ 1 w 5"/>
                <a:gd name="T7" fmla="*/ 0 h 3"/>
                <a:gd name="T8" fmla="*/ 0 w 5"/>
                <a:gd name="T9" fmla="*/ 0 h 3"/>
                <a:gd name="T10" fmla="*/ 0 w 5"/>
                <a:gd name="T11" fmla="*/ 0 h 3"/>
                <a:gd name="T12" fmla="*/ 0 w 5"/>
                <a:gd name="T13" fmla="*/ 0 h 3"/>
                <a:gd name="T14" fmla="*/ 1 w 5"/>
                <a:gd name="T15" fmla="*/ 1 h 3"/>
                <a:gd name="T16" fmla="*/ 1 w 5"/>
                <a:gd name="T17" fmla="*/ 1 h 3"/>
                <a:gd name="T18" fmla="*/ 5 w 5"/>
                <a:gd name="T19" fmla="*/ 3 h 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5" h="3">
                  <a:moveTo>
                    <a:pt x="5" y="3"/>
                  </a:moveTo>
                  <a:lnTo>
                    <a:pt x="5" y="3"/>
                  </a:lnTo>
                  <a:lnTo>
                    <a:pt x="4" y="1"/>
                  </a:lnTo>
                  <a:lnTo>
                    <a:pt x="1" y="0"/>
                  </a:lnTo>
                  <a:lnTo>
                    <a:pt x="0" y="0"/>
                  </a:lnTo>
                  <a:lnTo>
                    <a:pt x="1" y="1"/>
                  </a:lnTo>
                  <a:lnTo>
                    <a:pt x="5" y="3"/>
                  </a:lnTo>
                  <a:close/>
                </a:path>
              </a:pathLst>
            </a:custGeom>
            <a:noFill/>
            <a:ln w="12700">
              <a:solidFill>
                <a:srgbClr val="003366"/>
              </a:solidFill>
              <a:round/>
              <a:headEnd/>
              <a:tailEnd/>
            </a:ln>
            <a:extLst>
              <a:ext uri="{909E8E84-426E-40DD-AFC4-6F175D3DCCD1}">
                <a14:hiddenFill xmlns:a14="http://schemas.microsoft.com/office/drawing/2010/main">
                  <a:solidFill>
                    <a:srgbClr val="FFFFFF"/>
                  </a:solidFill>
                </a14:hiddenFill>
              </a:ext>
            </a:extLst>
          </p:spPr>
          <p:txBody>
            <a:bodyPr/>
            <a:lstStyle/>
            <a:p>
              <a:endParaRPr lang="hr-HR"/>
            </a:p>
          </p:txBody>
        </p:sp>
        <p:sp>
          <p:nvSpPr>
            <p:cNvPr id="30" name="Freeform 36"/>
            <p:cNvSpPr>
              <a:spLocks noChangeAspect="1"/>
            </p:cNvSpPr>
            <p:nvPr/>
          </p:nvSpPr>
          <p:spPr bwMode="ltGray">
            <a:xfrm>
              <a:off x="2614" y="2627"/>
              <a:ext cx="10" cy="18"/>
            </a:xfrm>
            <a:custGeom>
              <a:avLst/>
              <a:gdLst>
                <a:gd name="T0" fmla="*/ 3 w 10"/>
                <a:gd name="T1" fmla="*/ 1 h 18"/>
                <a:gd name="T2" fmla="*/ 3 w 10"/>
                <a:gd name="T3" fmla="*/ 1 h 18"/>
                <a:gd name="T4" fmla="*/ 2 w 10"/>
                <a:gd name="T5" fmla="*/ 0 h 18"/>
                <a:gd name="T6" fmla="*/ 0 w 10"/>
                <a:gd name="T7" fmla="*/ 0 h 18"/>
                <a:gd name="T8" fmla="*/ 0 w 10"/>
                <a:gd name="T9" fmla="*/ 0 h 18"/>
                <a:gd name="T10" fmla="*/ 2 w 10"/>
                <a:gd name="T11" fmla="*/ 4 h 18"/>
                <a:gd name="T12" fmla="*/ 2 w 10"/>
                <a:gd name="T13" fmla="*/ 4 h 18"/>
                <a:gd name="T14" fmla="*/ 3 w 10"/>
                <a:gd name="T15" fmla="*/ 8 h 18"/>
                <a:gd name="T16" fmla="*/ 6 w 10"/>
                <a:gd name="T17" fmla="*/ 14 h 18"/>
                <a:gd name="T18" fmla="*/ 9 w 10"/>
                <a:gd name="T19" fmla="*/ 18 h 18"/>
                <a:gd name="T20" fmla="*/ 10 w 10"/>
                <a:gd name="T21" fmla="*/ 18 h 18"/>
                <a:gd name="T22" fmla="*/ 10 w 10"/>
                <a:gd name="T23" fmla="*/ 18 h 18"/>
                <a:gd name="T24" fmla="*/ 10 w 10"/>
                <a:gd name="T25" fmla="*/ 18 h 18"/>
                <a:gd name="T26" fmla="*/ 10 w 10"/>
                <a:gd name="T27" fmla="*/ 17 h 18"/>
                <a:gd name="T28" fmla="*/ 10 w 10"/>
                <a:gd name="T29" fmla="*/ 15 h 18"/>
                <a:gd name="T30" fmla="*/ 9 w 10"/>
                <a:gd name="T31" fmla="*/ 14 h 18"/>
                <a:gd name="T32" fmla="*/ 7 w 10"/>
                <a:gd name="T33" fmla="*/ 13 h 18"/>
                <a:gd name="T34" fmla="*/ 5 w 10"/>
                <a:gd name="T35" fmla="*/ 10 h 18"/>
                <a:gd name="T36" fmla="*/ 5 w 10"/>
                <a:gd name="T37" fmla="*/ 8 h 18"/>
                <a:gd name="T38" fmla="*/ 5 w 10"/>
                <a:gd name="T39" fmla="*/ 8 h 18"/>
                <a:gd name="T40" fmla="*/ 3 w 10"/>
                <a:gd name="T41" fmla="*/ 7 h 18"/>
                <a:gd name="T42" fmla="*/ 3 w 10"/>
                <a:gd name="T43" fmla="*/ 5 h 18"/>
                <a:gd name="T44" fmla="*/ 3 w 10"/>
                <a:gd name="T45" fmla="*/ 4 h 18"/>
                <a:gd name="T46" fmla="*/ 5 w 10"/>
                <a:gd name="T47" fmla="*/ 3 h 18"/>
                <a:gd name="T48" fmla="*/ 5 w 10"/>
                <a:gd name="T49" fmla="*/ 1 h 18"/>
                <a:gd name="T50" fmla="*/ 3 w 10"/>
                <a:gd name="T51" fmla="*/ 1 h 18"/>
                <a:gd name="T52" fmla="*/ 3 w 10"/>
                <a:gd name="T53" fmla="*/ 1 h 18"/>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10" h="18">
                  <a:moveTo>
                    <a:pt x="3" y="1"/>
                  </a:moveTo>
                  <a:lnTo>
                    <a:pt x="3" y="1"/>
                  </a:lnTo>
                  <a:lnTo>
                    <a:pt x="2" y="0"/>
                  </a:lnTo>
                  <a:lnTo>
                    <a:pt x="0" y="0"/>
                  </a:lnTo>
                  <a:lnTo>
                    <a:pt x="2" y="4"/>
                  </a:lnTo>
                  <a:lnTo>
                    <a:pt x="3" y="8"/>
                  </a:lnTo>
                  <a:lnTo>
                    <a:pt x="6" y="14"/>
                  </a:lnTo>
                  <a:lnTo>
                    <a:pt x="9" y="18"/>
                  </a:lnTo>
                  <a:lnTo>
                    <a:pt x="10" y="18"/>
                  </a:lnTo>
                  <a:lnTo>
                    <a:pt x="10" y="17"/>
                  </a:lnTo>
                  <a:lnTo>
                    <a:pt x="10" y="15"/>
                  </a:lnTo>
                  <a:lnTo>
                    <a:pt x="9" y="14"/>
                  </a:lnTo>
                  <a:lnTo>
                    <a:pt x="7" y="13"/>
                  </a:lnTo>
                  <a:lnTo>
                    <a:pt x="5" y="10"/>
                  </a:lnTo>
                  <a:lnTo>
                    <a:pt x="5" y="8"/>
                  </a:lnTo>
                  <a:lnTo>
                    <a:pt x="3" y="7"/>
                  </a:lnTo>
                  <a:lnTo>
                    <a:pt x="3" y="5"/>
                  </a:lnTo>
                  <a:lnTo>
                    <a:pt x="3" y="4"/>
                  </a:lnTo>
                  <a:lnTo>
                    <a:pt x="5" y="3"/>
                  </a:lnTo>
                  <a:lnTo>
                    <a:pt x="5" y="1"/>
                  </a:lnTo>
                  <a:lnTo>
                    <a:pt x="3" y="1"/>
                  </a:lnTo>
                  <a:close/>
                </a:path>
              </a:pathLst>
            </a:custGeom>
            <a:noFill/>
            <a:ln w="12700">
              <a:solidFill>
                <a:srgbClr val="003366"/>
              </a:solidFill>
              <a:round/>
              <a:headEnd/>
              <a:tailEnd/>
            </a:ln>
            <a:extLst>
              <a:ext uri="{909E8E84-426E-40DD-AFC4-6F175D3DCCD1}">
                <a14:hiddenFill xmlns:a14="http://schemas.microsoft.com/office/drawing/2010/main">
                  <a:solidFill>
                    <a:srgbClr val="FFFFFF"/>
                  </a:solidFill>
                </a14:hiddenFill>
              </a:ext>
            </a:extLst>
          </p:spPr>
          <p:txBody>
            <a:bodyPr/>
            <a:lstStyle/>
            <a:p>
              <a:endParaRPr lang="hr-HR"/>
            </a:p>
          </p:txBody>
        </p:sp>
        <p:sp>
          <p:nvSpPr>
            <p:cNvPr id="31" name="Freeform 37"/>
            <p:cNvSpPr>
              <a:spLocks noChangeAspect="1"/>
            </p:cNvSpPr>
            <p:nvPr/>
          </p:nvSpPr>
          <p:spPr bwMode="ltGray">
            <a:xfrm>
              <a:off x="2614" y="2627"/>
              <a:ext cx="10" cy="18"/>
            </a:xfrm>
            <a:custGeom>
              <a:avLst/>
              <a:gdLst>
                <a:gd name="T0" fmla="*/ 3 w 10"/>
                <a:gd name="T1" fmla="*/ 1 h 18"/>
                <a:gd name="T2" fmla="*/ 3 w 10"/>
                <a:gd name="T3" fmla="*/ 1 h 18"/>
                <a:gd name="T4" fmla="*/ 2 w 10"/>
                <a:gd name="T5" fmla="*/ 0 h 18"/>
                <a:gd name="T6" fmla="*/ 0 w 10"/>
                <a:gd name="T7" fmla="*/ 0 h 18"/>
                <a:gd name="T8" fmla="*/ 0 w 10"/>
                <a:gd name="T9" fmla="*/ 0 h 18"/>
                <a:gd name="T10" fmla="*/ 2 w 10"/>
                <a:gd name="T11" fmla="*/ 4 h 18"/>
                <a:gd name="T12" fmla="*/ 2 w 10"/>
                <a:gd name="T13" fmla="*/ 4 h 18"/>
                <a:gd name="T14" fmla="*/ 3 w 10"/>
                <a:gd name="T15" fmla="*/ 8 h 18"/>
                <a:gd name="T16" fmla="*/ 6 w 10"/>
                <a:gd name="T17" fmla="*/ 14 h 18"/>
                <a:gd name="T18" fmla="*/ 9 w 10"/>
                <a:gd name="T19" fmla="*/ 18 h 18"/>
                <a:gd name="T20" fmla="*/ 10 w 10"/>
                <a:gd name="T21" fmla="*/ 18 h 18"/>
                <a:gd name="T22" fmla="*/ 10 w 10"/>
                <a:gd name="T23" fmla="*/ 18 h 18"/>
                <a:gd name="T24" fmla="*/ 10 w 10"/>
                <a:gd name="T25" fmla="*/ 18 h 18"/>
                <a:gd name="T26" fmla="*/ 10 w 10"/>
                <a:gd name="T27" fmla="*/ 17 h 18"/>
                <a:gd name="T28" fmla="*/ 10 w 10"/>
                <a:gd name="T29" fmla="*/ 15 h 18"/>
                <a:gd name="T30" fmla="*/ 9 w 10"/>
                <a:gd name="T31" fmla="*/ 14 h 18"/>
                <a:gd name="T32" fmla="*/ 7 w 10"/>
                <a:gd name="T33" fmla="*/ 13 h 18"/>
                <a:gd name="T34" fmla="*/ 5 w 10"/>
                <a:gd name="T35" fmla="*/ 10 h 18"/>
                <a:gd name="T36" fmla="*/ 5 w 10"/>
                <a:gd name="T37" fmla="*/ 8 h 18"/>
                <a:gd name="T38" fmla="*/ 5 w 10"/>
                <a:gd name="T39" fmla="*/ 8 h 18"/>
                <a:gd name="T40" fmla="*/ 3 w 10"/>
                <a:gd name="T41" fmla="*/ 7 h 18"/>
                <a:gd name="T42" fmla="*/ 3 w 10"/>
                <a:gd name="T43" fmla="*/ 5 h 18"/>
                <a:gd name="T44" fmla="*/ 3 w 10"/>
                <a:gd name="T45" fmla="*/ 4 h 18"/>
                <a:gd name="T46" fmla="*/ 5 w 10"/>
                <a:gd name="T47" fmla="*/ 3 h 18"/>
                <a:gd name="T48" fmla="*/ 5 w 10"/>
                <a:gd name="T49" fmla="*/ 1 h 18"/>
                <a:gd name="T50" fmla="*/ 3 w 10"/>
                <a:gd name="T51" fmla="*/ 1 h 18"/>
                <a:gd name="T52" fmla="*/ 3 w 10"/>
                <a:gd name="T53" fmla="*/ 1 h 18"/>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10" h="18">
                  <a:moveTo>
                    <a:pt x="3" y="1"/>
                  </a:moveTo>
                  <a:lnTo>
                    <a:pt x="3" y="1"/>
                  </a:lnTo>
                  <a:lnTo>
                    <a:pt x="2" y="0"/>
                  </a:lnTo>
                  <a:lnTo>
                    <a:pt x="0" y="0"/>
                  </a:lnTo>
                  <a:lnTo>
                    <a:pt x="2" y="4"/>
                  </a:lnTo>
                  <a:lnTo>
                    <a:pt x="3" y="8"/>
                  </a:lnTo>
                  <a:lnTo>
                    <a:pt x="6" y="14"/>
                  </a:lnTo>
                  <a:lnTo>
                    <a:pt x="9" y="18"/>
                  </a:lnTo>
                  <a:lnTo>
                    <a:pt x="10" y="18"/>
                  </a:lnTo>
                  <a:lnTo>
                    <a:pt x="10" y="17"/>
                  </a:lnTo>
                  <a:lnTo>
                    <a:pt x="10" y="15"/>
                  </a:lnTo>
                  <a:lnTo>
                    <a:pt x="9" y="14"/>
                  </a:lnTo>
                  <a:lnTo>
                    <a:pt x="7" y="13"/>
                  </a:lnTo>
                  <a:lnTo>
                    <a:pt x="5" y="10"/>
                  </a:lnTo>
                  <a:lnTo>
                    <a:pt x="5" y="8"/>
                  </a:lnTo>
                  <a:lnTo>
                    <a:pt x="3" y="7"/>
                  </a:lnTo>
                  <a:lnTo>
                    <a:pt x="3" y="5"/>
                  </a:lnTo>
                  <a:lnTo>
                    <a:pt x="3" y="4"/>
                  </a:lnTo>
                  <a:lnTo>
                    <a:pt x="5" y="3"/>
                  </a:lnTo>
                  <a:lnTo>
                    <a:pt x="5" y="1"/>
                  </a:lnTo>
                  <a:lnTo>
                    <a:pt x="3" y="1"/>
                  </a:lnTo>
                </a:path>
              </a:pathLst>
            </a:custGeom>
            <a:noFill/>
            <a:ln w="12700">
              <a:solidFill>
                <a:srgbClr val="003366"/>
              </a:solidFill>
              <a:round/>
              <a:headEnd/>
              <a:tailEnd/>
            </a:ln>
            <a:extLst>
              <a:ext uri="{909E8E84-426E-40DD-AFC4-6F175D3DCCD1}">
                <a14:hiddenFill xmlns:a14="http://schemas.microsoft.com/office/drawing/2010/main">
                  <a:solidFill>
                    <a:srgbClr val="FFFFFF"/>
                  </a:solidFill>
                </a14:hiddenFill>
              </a:ext>
            </a:extLst>
          </p:spPr>
          <p:txBody>
            <a:bodyPr/>
            <a:lstStyle/>
            <a:p>
              <a:endParaRPr lang="hr-HR"/>
            </a:p>
          </p:txBody>
        </p:sp>
        <p:sp>
          <p:nvSpPr>
            <p:cNvPr id="32" name="Freeform 38"/>
            <p:cNvSpPr>
              <a:spLocks noChangeAspect="1"/>
            </p:cNvSpPr>
            <p:nvPr/>
          </p:nvSpPr>
          <p:spPr bwMode="ltGray">
            <a:xfrm>
              <a:off x="2637" y="2630"/>
              <a:ext cx="27" cy="33"/>
            </a:xfrm>
            <a:custGeom>
              <a:avLst/>
              <a:gdLst>
                <a:gd name="T0" fmla="*/ 0 w 27"/>
                <a:gd name="T1" fmla="*/ 0 h 33"/>
                <a:gd name="T2" fmla="*/ 0 w 27"/>
                <a:gd name="T3" fmla="*/ 0 h 33"/>
                <a:gd name="T4" fmla="*/ 0 w 27"/>
                <a:gd name="T5" fmla="*/ 1 h 33"/>
                <a:gd name="T6" fmla="*/ 0 w 27"/>
                <a:gd name="T7" fmla="*/ 1 h 33"/>
                <a:gd name="T8" fmla="*/ 9 w 27"/>
                <a:gd name="T9" fmla="*/ 15 h 33"/>
                <a:gd name="T10" fmla="*/ 17 w 27"/>
                <a:gd name="T11" fmla="*/ 24 h 33"/>
                <a:gd name="T12" fmla="*/ 19 w 27"/>
                <a:gd name="T13" fmla="*/ 27 h 33"/>
                <a:gd name="T14" fmla="*/ 19 w 27"/>
                <a:gd name="T15" fmla="*/ 27 h 33"/>
                <a:gd name="T16" fmla="*/ 19 w 27"/>
                <a:gd name="T17" fmla="*/ 28 h 33"/>
                <a:gd name="T18" fmla="*/ 19 w 27"/>
                <a:gd name="T19" fmla="*/ 30 h 33"/>
                <a:gd name="T20" fmla="*/ 19 w 27"/>
                <a:gd name="T21" fmla="*/ 30 h 33"/>
                <a:gd name="T22" fmla="*/ 20 w 27"/>
                <a:gd name="T23" fmla="*/ 31 h 33"/>
                <a:gd name="T24" fmla="*/ 20 w 27"/>
                <a:gd name="T25" fmla="*/ 31 h 33"/>
                <a:gd name="T26" fmla="*/ 23 w 27"/>
                <a:gd name="T27" fmla="*/ 33 h 33"/>
                <a:gd name="T28" fmla="*/ 26 w 27"/>
                <a:gd name="T29" fmla="*/ 31 h 33"/>
                <a:gd name="T30" fmla="*/ 27 w 27"/>
                <a:gd name="T31" fmla="*/ 30 h 33"/>
                <a:gd name="T32" fmla="*/ 27 w 27"/>
                <a:gd name="T33" fmla="*/ 30 h 33"/>
                <a:gd name="T34" fmla="*/ 27 w 27"/>
                <a:gd name="T35" fmla="*/ 28 h 33"/>
                <a:gd name="T36" fmla="*/ 12 w 27"/>
                <a:gd name="T37" fmla="*/ 10 h 33"/>
                <a:gd name="T38" fmla="*/ 9 w 27"/>
                <a:gd name="T39" fmla="*/ 7 h 33"/>
                <a:gd name="T40" fmla="*/ 7 w 27"/>
                <a:gd name="T41" fmla="*/ 7 h 33"/>
                <a:gd name="T42" fmla="*/ 0 w 27"/>
                <a:gd name="T43" fmla="*/ 0 h 33"/>
                <a:gd name="T44" fmla="*/ 0 w 27"/>
                <a:gd name="T45" fmla="*/ 0 h 33"/>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27" h="33">
                  <a:moveTo>
                    <a:pt x="0" y="0"/>
                  </a:moveTo>
                  <a:lnTo>
                    <a:pt x="0" y="0"/>
                  </a:lnTo>
                  <a:lnTo>
                    <a:pt x="0" y="1"/>
                  </a:lnTo>
                  <a:lnTo>
                    <a:pt x="9" y="15"/>
                  </a:lnTo>
                  <a:lnTo>
                    <a:pt x="17" y="24"/>
                  </a:lnTo>
                  <a:lnTo>
                    <a:pt x="19" y="27"/>
                  </a:lnTo>
                  <a:lnTo>
                    <a:pt x="19" y="28"/>
                  </a:lnTo>
                  <a:lnTo>
                    <a:pt x="19" y="30"/>
                  </a:lnTo>
                  <a:lnTo>
                    <a:pt x="20" y="31"/>
                  </a:lnTo>
                  <a:lnTo>
                    <a:pt x="23" y="33"/>
                  </a:lnTo>
                  <a:lnTo>
                    <a:pt x="26" y="31"/>
                  </a:lnTo>
                  <a:lnTo>
                    <a:pt x="27" y="30"/>
                  </a:lnTo>
                  <a:lnTo>
                    <a:pt x="27" y="28"/>
                  </a:lnTo>
                  <a:lnTo>
                    <a:pt x="12" y="10"/>
                  </a:lnTo>
                  <a:lnTo>
                    <a:pt x="9" y="7"/>
                  </a:lnTo>
                  <a:lnTo>
                    <a:pt x="7" y="7"/>
                  </a:lnTo>
                  <a:lnTo>
                    <a:pt x="0" y="0"/>
                  </a:lnTo>
                  <a:close/>
                </a:path>
              </a:pathLst>
            </a:custGeom>
            <a:noFill/>
            <a:ln w="12700">
              <a:solidFill>
                <a:srgbClr val="003366"/>
              </a:solidFill>
              <a:round/>
              <a:headEnd/>
              <a:tailEnd/>
            </a:ln>
            <a:extLst>
              <a:ext uri="{909E8E84-426E-40DD-AFC4-6F175D3DCCD1}">
                <a14:hiddenFill xmlns:a14="http://schemas.microsoft.com/office/drawing/2010/main">
                  <a:solidFill>
                    <a:srgbClr val="FFFFFF"/>
                  </a:solidFill>
                </a14:hiddenFill>
              </a:ext>
            </a:extLst>
          </p:spPr>
          <p:txBody>
            <a:bodyPr/>
            <a:lstStyle/>
            <a:p>
              <a:endParaRPr lang="hr-HR"/>
            </a:p>
          </p:txBody>
        </p:sp>
        <p:sp>
          <p:nvSpPr>
            <p:cNvPr id="33" name="Freeform 39"/>
            <p:cNvSpPr>
              <a:spLocks noChangeAspect="1"/>
            </p:cNvSpPr>
            <p:nvPr/>
          </p:nvSpPr>
          <p:spPr bwMode="ltGray">
            <a:xfrm>
              <a:off x="2637" y="2630"/>
              <a:ext cx="27" cy="33"/>
            </a:xfrm>
            <a:custGeom>
              <a:avLst/>
              <a:gdLst>
                <a:gd name="T0" fmla="*/ 0 w 27"/>
                <a:gd name="T1" fmla="*/ 0 h 33"/>
                <a:gd name="T2" fmla="*/ 0 w 27"/>
                <a:gd name="T3" fmla="*/ 0 h 33"/>
                <a:gd name="T4" fmla="*/ 0 w 27"/>
                <a:gd name="T5" fmla="*/ 1 h 33"/>
                <a:gd name="T6" fmla="*/ 0 w 27"/>
                <a:gd name="T7" fmla="*/ 1 h 33"/>
                <a:gd name="T8" fmla="*/ 9 w 27"/>
                <a:gd name="T9" fmla="*/ 15 h 33"/>
                <a:gd name="T10" fmla="*/ 17 w 27"/>
                <a:gd name="T11" fmla="*/ 24 h 33"/>
                <a:gd name="T12" fmla="*/ 19 w 27"/>
                <a:gd name="T13" fmla="*/ 27 h 33"/>
                <a:gd name="T14" fmla="*/ 19 w 27"/>
                <a:gd name="T15" fmla="*/ 27 h 33"/>
                <a:gd name="T16" fmla="*/ 19 w 27"/>
                <a:gd name="T17" fmla="*/ 28 h 33"/>
                <a:gd name="T18" fmla="*/ 19 w 27"/>
                <a:gd name="T19" fmla="*/ 30 h 33"/>
                <a:gd name="T20" fmla="*/ 19 w 27"/>
                <a:gd name="T21" fmla="*/ 30 h 33"/>
                <a:gd name="T22" fmla="*/ 20 w 27"/>
                <a:gd name="T23" fmla="*/ 31 h 33"/>
                <a:gd name="T24" fmla="*/ 20 w 27"/>
                <a:gd name="T25" fmla="*/ 31 h 33"/>
                <a:gd name="T26" fmla="*/ 23 w 27"/>
                <a:gd name="T27" fmla="*/ 33 h 33"/>
                <a:gd name="T28" fmla="*/ 26 w 27"/>
                <a:gd name="T29" fmla="*/ 31 h 33"/>
                <a:gd name="T30" fmla="*/ 27 w 27"/>
                <a:gd name="T31" fmla="*/ 30 h 33"/>
                <a:gd name="T32" fmla="*/ 27 w 27"/>
                <a:gd name="T33" fmla="*/ 30 h 33"/>
                <a:gd name="T34" fmla="*/ 27 w 27"/>
                <a:gd name="T35" fmla="*/ 28 h 33"/>
                <a:gd name="T36" fmla="*/ 12 w 27"/>
                <a:gd name="T37" fmla="*/ 10 h 33"/>
                <a:gd name="T38" fmla="*/ 9 w 27"/>
                <a:gd name="T39" fmla="*/ 7 h 33"/>
                <a:gd name="T40" fmla="*/ 7 w 27"/>
                <a:gd name="T41" fmla="*/ 7 h 33"/>
                <a:gd name="T42" fmla="*/ 0 w 27"/>
                <a:gd name="T43" fmla="*/ 0 h 33"/>
                <a:gd name="T44" fmla="*/ 0 w 27"/>
                <a:gd name="T45" fmla="*/ 0 h 33"/>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27" h="33">
                  <a:moveTo>
                    <a:pt x="0" y="0"/>
                  </a:moveTo>
                  <a:lnTo>
                    <a:pt x="0" y="0"/>
                  </a:lnTo>
                  <a:lnTo>
                    <a:pt x="0" y="1"/>
                  </a:lnTo>
                  <a:lnTo>
                    <a:pt x="9" y="15"/>
                  </a:lnTo>
                  <a:lnTo>
                    <a:pt x="17" y="24"/>
                  </a:lnTo>
                  <a:lnTo>
                    <a:pt x="19" y="27"/>
                  </a:lnTo>
                  <a:lnTo>
                    <a:pt x="19" y="28"/>
                  </a:lnTo>
                  <a:lnTo>
                    <a:pt x="19" y="30"/>
                  </a:lnTo>
                  <a:lnTo>
                    <a:pt x="20" y="31"/>
                  </a:lnTo>
                  <a:lnTo>
                    <a:pt x="23" y="33"/>
                  </a:lnTo>
                  <a:lnTo>
                    <a:pt x="26" y="31"/>
                  </a:lnTo>
                  <a:lnTo>
                    <a:pt x="27" y="30"/>
                  </a:lnTo>
                  <a:lnTo>
                    <a:pt x="27" y="28"/>
                  </a:lnTo>
                  <a:lnTo>
                    <a:pt x="12" y="10"/>
                  </a:lnTo>
                  <a:lnTo>
                    <a:pt x="9" y="7"/>
                  </a:lnTo>
                  <a:lnTo>
                    <a:pt x="7" y="7"/>
                  </a:lnTo>
                  <a:lnTo>
                    <a:pt x="0" y="0"/>
                  </a:lnTo>
                </a:path>
              </a:pathLst>
            </a:custGeom>
            <a:noFill/>
            <a:ln w="12700">
              <a:solidFill>
                <a:srgbClr val="003366"/>
              </a:solidFill>
              <a:round/>
              <a:headEnd/>
              <a:tailEnd/>
            </a:ln>
            <a:extLst>
              <a:ext uri="{909E8E84-426E-40DD-AFC4-6F175D3DCCD1}">
                <a14:hiddenFill xmlns:a14="http://schemas.microsoft.com/office/drawing/2010/main">
                  <a:solidFill>
                    <a:srgbClr val="FFFFFF"/>
                  </a:solidFill>
                </a14:hiddenFill>
              </a:ext>
            </a:extLst>
          </p:spPr>
          <p:txBody>
            <a:bodyPr/>
            <a:lstStyle/>
            <a:p>
              <a:endParaRPr lang="hr-HR"/>
            </a:p>
          </p:txBody>
        </p:sp>
        <p:sp>
          <p:nvSpPr>
            <p:cNvPr id="34" name="Freeform 40"/>
            <p:cNvSpPr>
              <a:spLocks noChangeAspect="1"/>
            </p:cNvSpPr>
            <p:nvPr/>
          </p:nvSpPr>
          <p:spPr bwMode="ltGray">
            <a:xfrm>
              <a:off x="2653" y="2680"/>
              <a:ext cx="4" cy="6"/>
            </a:xfrm>
            <a:custGeom>
              <a:avLst/>
              <a:gdLst>
                <a:gd name="T0" fmla="*/ 0 w 4"/>
                <a:gd name="T1" fmla="*/ 0 h 6"/>
                <a:gd name="T2" fmla="*/ 1 w 4"/>
                <a:gd name="T3" fmla="*/ 3 h 6"/>
                <a:gd name="T4" fmla="*/ 3 w 4"/>
                <a:gd name="T5" fmla="*/ 4 h 6"/>
                <a:gd name="T6" fmla="*/ 3 w 4"/>
                <a:gd name="T7" fmla="*/ 4 h 6"/>
                <a:gd name="T8" fmla="*/ 4 w 4"/>
                <a:gd name="T9" fmla="*/ 6 h 6"/>
                <a:gd name="T10" fmla="*/ 4 w 4"/>
                <a:gd name="T11" fmla="*/ 4 h 6"/>
                <a:gd name="T12" fmla="*/ 1 w 4"/>
                <a:gd name="T13" fmla="*/ 0 h 6"/>
                <a:gd name="T14" fmla="*/ 1 w 4"/>
                <a:gd name="T15" fmla="*/ 0 h 6"/>
                <a:gd name="T16" fmla="*/ 0 w 4"/>
                <a:gd name="T17" fmla="*/ 0 h 6"/>
                <a:gd name="T18" fmla="*/ 0 w 4"/>
                <a:gd name="T19" fmla="*/ 0 h 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4" h="6">
                  <a:moveTo>
                    <a:pt x="0" y="0"/>
                  </a:moveTo>
                  <a:lnTo>
                    <a:pt x="1" y="3"/>
                  </a:lnTo>
                  <a:lnTo>
                    <a:pt x="3" y="4"/>
                  </a:lnTo>
                  <a:lnTo>
                    <a:pt x="4" y="6"/>
                  </a:lnTo>
                  <a:lnTo>
                    <a:pt x="4" y="4"/>
                  </a:lnTo>
                  <a:lnTo>
                    <a:pt x="1" y="0"/>
                  </a:lnTo>
                  <a:lnTo>
                    <a:pt x="0" y="0"/>
                  </a:lnTo>
                  <a:close/>
                </a:path>
              </a:pathLst>
            </a:custGeom>
            <a:noFill/>
            <a:ln w="12700">
              <a:solidFill>
                <a:srgbClr val="003366"/>
              </a:solidFill>
              <a:round/>
              <a:headEnd/>
              <a:tailEnd/>
            </a:ln>
            <a:extLst>
              <a:ext uri="{909E8E84-426E-40DD-AFC4-6F175D3DCCD1}">
                <a14:hiddenFill xmlns:a14="http://schemas.microsoft.com/office/drawing/2010/main">
                  <a:solidFill>
                    <a:srgbClr val="FFFFFF"/>
                  </a:solidFill>
                </a14:hiddenFill>
              </a:ext>
            </a:extLst>
          </p:spPr>
          <p:txBody>
            <a:bodyPr/>
            <a:lstStyle/>
            <a:p>
              <a:endParaRPr lang="hr-HR"/>
            </a:p>
          </p:txBody>
        </p:sp>
        <p:sp>
          <p:nvSpPr>
            <p:cNvPr id="35" name="Freeform 41"/>
            <p:cNvSpPr>
              <a:spLocks noChangeAspect="1"/>
            </p:cNvSpPr>
            <p:nvPr/>
          </p:nvSpPr>
          <p:spPr bwMode="ltGray">
            <a:xfrm>
              <a:off x="2641" y="2671"/>
              <a:ext cx="21" cy="25"/>
            </a:xfrm>
            <a:custGeom>
              <a:avLst/>
              <a:gdLst>
                <a:gd name="T0" fmla="*/ 0 w 21"/>
                <a:gd name="T1" fmla="*/ 0 h 25"/>
                <a:gd name="T2" fmla="*/ 2 w 21"/>
                <a:gd name="T3" fmla="*/ 3 h 25"/>
                <a:gd name="T4" fmla="*/ 3 w 21"/>
                <a:gd name="T5" fmla="*/ 6 h 25"/>
                <a:gd name="T6" fmla="*/ 6 w 21"/>
                <a:gd name="T7" fmla="*/ 9 h 25"/>
                <a:gd name="T8" fmla="*/ 8 w 21"/>
                <a:gd name="T9" fmla="*/ 9 h 25"/>
                <a:gd name="T10" fmla="*/ 9 w 21"/>
                <a:gd name="T11" fmla="*/ 13 h 25"/>
                <a:gd name="T12" fmla="*/ 11 w 21"/>
                <a:gd name="T13" fmla="*/ 16 h 25"/>
                <a:gd name="T14" fmla="*/ 12 w 21"/>
                <a:gd name="T15" fmla="*/ 19 h 25"/>
                <a:gd name="T16" fmla="*/ 13 w 21"/>
                <a:gd name="T17" fmla="*/ 20 h 25"/>
                <a:gd name="T18" fmla="*/ 13 w 21"/>
                <a:gd name="T19" fmla="*/ 20 h 25"/>
                <a:gd name="T20" fmla="*/ 15 w 21"/>
                <a:gd name="T21" fmla="*/ 22 h 25"/>
                <a:gd name="T22" fmla="*/ 15 w 21"/>
                <a:gd name="T23" fmla="*/ 23 h 25"/>
                <a:gd name="T24" fmla="*/ 16 w 21"/>
                <a:gd name="T25" fmla="*/ 25 h 25"/>
                <a:gd name="T26" fmla="*/ 18 w 21"/>
                <a:gd name="T27" fmla="*/ 25 h 25"/>
                <a:gd name="T28" fmla="*/ 19 w 21"/>
                <a:gd name="T29" fmla="*/ 25 h 25"/>
                <a:gd name="T30" fmla="*/ 19 w 21"/>
                <a:gd name="T31" fmla="*/ 23 h 25"/>
                <a:gd name="T32" fmla="*/ 21 w 21"/>
                <a:gd name="T33" fmla="*/ 22 h 25"/>
                <a:gd name="T34" fmla="*/ 19 w 21"/>
                <a:gd name="T35" fmla="*/ 22 h 25"/>
                <a:gd name="T36" fmla="*/ 19 w 21"/>
                <a:gd name="T37" fmla="*/ 22 h 25"/>
                <a:gd name="T38" fmla="*/ 13 w 21"/>
                <a:gd name="T39" fmla="*/ 16 h 25"/>
                <a:gd name="T40" fmla="*/ 9 w 21"/>
                <a:gd name="T41" fmla="*/ 12 h 25"/>
                <a:gd name="T42" fmla="*/ 5 w 21"/>
                <a:gd name="T43" fmla="*/ 6 h 25"/>
                <a:gd name="T44" fmla="*/ 0 w 21"/>
                <a:gd name="T45" fmla="*/ 0 h 25"/>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21" h="25">
                  <a:moveTo>
                    <a:pt x="0" y="0"/>
                  </a:moveTo>
                  <a:lnTo>
                    <a:pt x="2" y="3"/>
                  </a:lnTo>
                  <a:lnTo>
                    <a:pt x="3" y="6"/>
                  </a:lnTo>
                  <a:lnTo>
                    <a:pt x="6" y="9"/>
                  </a:lnTo>
                  <a:lnTo>
                    <a:pt x="8" y="9"/>
                  </a:lnTo>
                  <a:lnTo>
                    <a:pt x="9" y="13"/>
                  </a:lnTo>
                  <a:lnTo>
                    <a:pt x="11" y="16"/>
                  </a:lnTo>
                  <a:lnTo>
                    <a:pt x="12" y="19"/>
                  </a:lnTo>
                  <a:lnTo>
                    <a:pt x="13" y="20"/>
                  </a:lnTo>
                  <a:lnTo>
                    <a:pt x="15" y="22"/>
                  </a:lnTo>
                  <a:lnTo>
                    <a:pt x="15" y="23"/>
                  </a:lnTo>
                  <a:lnTo>
                    <a:pt x="16" y="25"/>
                  </a:lnTo>
                  <a:lnTo>
                    <a:pt x="18" y="25"/>
                  </a:lnTo>
                  <a:lnTo>
                    <a:pt x="19" y="25"/>
                  </a:lnTo>
                  <a:lnTo>
                    <a:pt x="19" y="23"/>
                  </a:lnTo>
                  <a:lnTo>
                    <a:pt x="21" y="22"/>
                  </a:lnTo>
                  <a:lnTo>
                    <a:pt x="19" y="22"/>
                  </a:lnTo>
                  <a:lnTo>
                    <a:pt x="13" y="16"/>
                  </a:lnTo>
                  <a:lnTo>
                    <a:pt x="9" y="12"/>
                  </a:lnTo>
                  <a:lnTo>
                    <a:pt x="5" y="6"/>
                  </a:lnTo>
                  <a:lnTo>
                    <a:pt x="0" y="0"/>
                  </a:lnTo>
                  <a:close/>
                </a:path>
              </a:pathLst>
            </a:custGeom>
            <a:noFill/>
            <a:ln w="12700">
              <a:solidFill>
                <a:srgbClr val="003366"/>
              </a:solidFill>
              <a:round/>
              <a:headEnd/>
              <a:tailEnd/>
            </a:ln>
            <a:extLst>
              <a:ext uri="{909E8E84-426E-40DD-AFC4-6F175D3DCCD1}">
                <a14:hiddenFill xmlns:a14="http://schemas.microsoft.com/office/drawing/2010/main">
                  <a:solidFill>
                    <a:srgbClr val="FFFFFF"/>
                  </a:solidFill>
                </a14:hiddenFill>
              </a:ext>
            </a:extLst>
          </p:spPr>
          <p:txBody>
            <a:bodyPr/>
            <a:lstStyle/>
            <a:p>
              <a:endParaRPr lang="hr-HR"/>
            </a:p>
          </p:txBody>
        </p:sp>
        <p:sp>
          <p:nvSpPr>
            <p:cNvPr id="36" name="Freeform 42"/>
            <p:cNvSpPr>
              <a:spLocks noChangeAspect="1"/>
            </p:cNvSpPr>
            <p:nvPr/>
          </p:nvSpPr>
          <p:spPr bwMode="ltGray">
            <a:xfrm>
              <a:off x="2639" y="2664"/>
              <a:ext cx="4" cy="4"/>
            </a:xfrm>
            <a:custGeom>
              <a:avLst/>
              <a:gdLst>
                <a:gd name="T0" fmla="*/ 0 w 4"/>
                <a:gd name="T1" fmla="*/ 1 h 4"/>
                <a:gd name="T2" fmla="*/ 0 w 4"/>
                <a:gd name="T3" fmla="*/ 3 h 4"/>
                <a:gd name="T4" fmla="*/ 1 w 4"/>
                <a:gd name="T5" fmla="*/ 4 h 4"/>
                <a:gd name="T6" fmla="*/ 1 w 4"/>
                <a:gd name="T7" fmla="*/ 4 h 4"/>
                <a:gd name="T8" fmla="*/ 2 w 4"/>
                <a:gd name="T9" fmla="*/ 4 h 4"/>
                <a:gd name="T10" fmla="*/ 4 w 4"/>
                <a:gd name="T11" fmla="*/ 3 h 4"/>
                <a:gd name="T12" fmla="*/ 1 w 4"/>
                <a:gd name="T13" fmla="*/ 0 h 4"/>
                <a:gd name="T14" fmla="*/ 0 w 4"/>
                <a:gd name="T15" fmla="*/ 1 h 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4" h="4">
                  <a:moveTo>
                    <a:pt x="0" y="1"/>
                  </a:moveTo>
                  <a:lnTo>
                    <a:pt x="0" y="3"/>
                  </a:lnTo>
                  <a:lnTo>
                    <a:pt x="1" y="4"/>
                  </a:lnTo>
                  <a:lnTo>
                    <a:pt x="2" y="4"/>
                  </a:lnTo>
                  <a:lnTo>
                    <a:pt x="4" y="3"/>
                  </a:lnTo>
                  <a:lnTo>
                    <a:pt x="1" y="0"/>
                  </a:lnTo>
                  <a:lnTo>
                    <a:pt x="0" y="1"/>
                  </a:lnTo>
                  <a:close/>
                </a:path>
              </a:pathLst>
            </a:custGeom>
            <a:noFill/>
            <a:ln w="12700">
              <a:solidFill>
                <a:srgbClr val="003366"/>
              </a:solidFill>
              <a:round/>
              <a:headEnd/>
              <a:tailEnd/>
            </a:ln>
            <a:extLst>
              <a:ext uri="{909E8E84-426E-40DD-AFC4-6F175D3DCCD1}">
                <a14:hiddenFill xmlns:a14="http://schemas.microsoft.com/office/drawing/2010/main">
                  <a:solidFill>
                    <a:srgbClr val="FFFFFF"/>
                  </a:solidFill>
                </a14:hiddenFill>
              </a:ext>
            </a:extLst>
          </p:spPr>
          <p:txBody>
            <a:bodyPr/>
            <a:lstStyle/>
            <a:p>
              <a:endParaRPr lang="hr-HR"/>
            </a:p>
          </p:txBody>
        </p:sp>
        <p:sp>
          <p:nvSpPr>
            <p:cNvPr id="37" name="Freeform 43"/>
            <p:cNvSpPr>
              <a:spLocks noChangeAspect="1"/>
            </p:cNvSpPr>
            <p:nvPr/>
          </p:nvSpPr>
          <p:spPr bwMode="ltGray">
            <a:xfrm>
              <a:off x="2673" y="2706"/>
              <a:ext cx="0" cy="1"/>
            </a:xfrm>
            <a:custGeom>
              <a:avLst/>
              <a:gdLst>
                <a:gd name="T0" fmla="*/ 0 h 1"/>
                <a:gd name="T1" fmla="*/ 1 h 1"/>
                <a:gd name="T2" fmla="*/ 1 h 1"/>
                <a:gd name="T3" fmla="*/ 1 h 1"/>
                <a:gd name="T4" fmla="*/ 0 h 1"/>
                <a:gd name="T5" fmla="*/ 0 60000 65536"/>
                <a:gd name="T6" fmla="*/ 0 60000 65536"/>
                <a:gd name="T7" fmla="*/ 0 60000 65536"/>
                <a:gd name="T8" fmla="*/ 0 60000 65536"/>
                <a:gd name="T9" fmla="*/ 0 60000 65536"/>
              </a:gdLst>
              <a:ahLst/>
              <a:cxnLst>
                <a:cxn ang="T5">
                  <a:pos x="0" y="T0"/>
                </a:cxn>
                <a:cxn ang="T6">
                  <a:pos x="0" y="T1"/>
                </a:cxn>
                <a:cxn ang="T7">
                  <a:pos x="0" y="T2"/>
                </a:cxn>
                <a:cxn ang="T8">
                  <a:pos x="0" y="T3"/>
                </a:cxn>
                <a:cxn ang="T9">
                  <a:pos x="0" y="T4"/>
                </a:cxn>
              </a:cxnLst>
              <a:rect l="0" t="0" r="r" b="b"/>
              <a:pathLst>
                <a:path h="1">
                  <a:moveTo>
                    <a:pt x="0" y="0"/>
                  </a:moveTo>
                  <a:lnTo>
                    <a:pt x="0" y="1"/>
                  </a:lnTo>
                  <a:lnTo>
                    <a:pt x="0" y="0"/>
                  </a:lnTo>
                  <a:close/>
                </a:path>
              </a:pathLst>
            </a:custGeom>
            <a:noFill/>
            <a:ln w="12700">
              <a:solidFill>
                <a:srgbClr val="003366"/>
              </a:solidFill>
              <a:round/>
              <a:headEnd/>
              <a:tailEnd/>
            </a:ln>
            <a:extLst>
              <a:ext uri="{909E8E84-426E-40DD-AFC4-6F175D3DCCD1}">
                <a14:hiddenFill xmlns:a14="http://schemas.microsoft.com/office/drawing/2010/main">
                  <a:solidFill>
                    <a:srgbClr val="FFFFFF"/>
                  </a:solidFill>
                </a14:hiddenFill>
              </a:ext>
            </a:extLst>
          </p:spPr>
          <p:txBody>
            <a:bodyPr/>
            <a:lstStyle/>
            <a:p>
              <a:endParaRPr lang="hr-HR"/>
            </a:p>
          </p:txBody>
        </p:sp>
        <p:sp>
          <p:nvSpPr>
            <p:cNvPr id="38" name="Freeform 44"/>
            <p:cNvSpPr>
              <a:spLocks noChangeAspect="1"/>
            </p:cNvSpPr>
            <p:nvPr/>
          </p:nvSpPr>
          <p:spPr bwMode="ltGray">
            <a:xfrm>
              <a:off x="2673" y="2706"/>
              <a:ext cx="0" cy="1"/>
            </a:xfrm>
            <a:custGeom>
              <a:avLst/>
              <a:gdLst>
                <a:gd name="T0" fmla="*/ 0 h 1"/>
                <a:gd name="T1" fmla="*/ 1 h 1"/>
                <a:gd name="T2" fmla="*/ 1 h 1"/>
                <a:gd name="T3" fmla="*/ 1 h 1"/>
                <a:gd name="T4" fmla="*/ 0 h 1"/>
                <a:gd name="T5" fmla="*/ 0 60000 65536"/>
                <a:gd name="T6" fmla="*/ 0 60000 65536"/>
                <a:gd name="T7" fmla="*/ 0 60000 65536"/>
                <a:gd name="T8" fmla="*/ 0 60000 65536"/>
                <a:gd name="T9" fmla="*/ 0 60000 65536"/>
              </a:gdLst>
              <a:ahLst/>
              <a:cxnLst>
                <a:cxn ang="T5">
                  <a:pos x="0" y="T0"/>
                </a:cxn>
                <a:cxn ang="T6">
                  <a:pos x="0" y="T1"/>
                </a:cxn>
                <a:cxn ang="T7">
                  <a:pos x="0" y="T2"/>
                </a:cxn>
                <a:cxn ang="T8">
                  <a:pos x="0" y="T3"/>
                </a:cxn>
                <a:cxn ang="T9">
                  <a:pos x="0" y="T4"/>
                </a:cxn>
              </a:cxnLst>
              <a:rect l="0" t="0" r="r" b="b"/>
              <a:pathLst>
                <a:path h="1">
                  <a:moveTo>
                    <a:pt x="0" y="0"/>
                  </a:moveTo>
                  <a:lnTo>
                    <a:pt x="0" y="1"/>
                  </a:lnTo>
                  <a:lnTo>
                    <a:pt x="0" y="0"/>
                  </a:lnTo>
                </a:path>
              </a:pathLst>
            </a:custGeom>
            <a:noFill/>
            <a:ln w="12700">
              <a:solidFill>
                <a:srgbClr val="003366"/>
              </a:solidFill>
              <a:round/>
              <a:headEnd/>
              <a:tailEnd/>
            </a:ln>
            <a:extLst>
              <a:ext uri="{909E8E84-426E-40DD-AFC4-6F175D3DCCD1}">
                <a14:hiddenFill xmlns:a14="http://schemas.microsoft.com/office/drawing/2010/main">
                  <a:solidFill>
                    <a:srgbClr val="FFFFFF"/>
                  </a:solidFill>
                </a14:hiddenFill>
              </a:ext>
            </a:extLst>
          </p:spPr>
          <p:txBody>
            <a:bodyPr/>
            <a:lstStyle/>
            <a:p>
              <a:endParaRPr lang="hr-HR"/>
            </a:p>
          </p:txBody>
        </p:sp>
        <p:sp>
          <p:nvSpPr>
            <p:cNvPr id="39" name="Freeform 45"/>
            <p:cNvSpPr>
              <a:spLocks noChangeAspect="1"/>
            </p:cNvSpPr>
            <p:nvPr/>
          </p:nvSpPr>
          <p:spPr bwMode="ltGray">
            <a:xfrm>
              <a:off x="2723" y="2334"/>
              <a:ext cx="365" cy="222"/>
            </a:xfrm>
            <a:custGeom>
              <a:avLst/>
              <a:gdLst>
                <a:gd name="T0" fmla="*/ 234 w 365"/>
                <a:gd name="T1" fmla="*/ 191 h 222"/>
                <a:gd name="T2" fmla="*/ 241 w 365"/>
                <a:gd name="T3" fmla="*/ 189 h 222"/>
                <a:gd name="T4" fmla="*/ 250 w 365"/>
                <a:gd name="T5" fmla="*/ 191 h 222"/>
                <a:gd name="T6" fmla="*/ 254 w 365"/>
                <a:gd name="T7" fmla="*/ 182 h 222"/>
                <a:gd name="T8" fmla="*/ 270 w 365"/>
                <a:gd name="T9" fmla="*/ 184 h 222"/>
                <a:gd name="T10" fmla="*/ 284 w 365"/>
                <a:gd name="T11" fmla="*/ 154 h 222"/>
                <a:gd name="T12" fmla="*/ 293 w 365"/>
                <a:gd name="T13" fmla="*/ 145 h 222"/>
                <a:gd name="T14" fmla="*/ 301 w 365"/>
                <a:gd name="T15" fmla="*/ 125 h 222"/>
                <a:gd name="T16" fmla="*/ 300 w 365"/>
                <a:gd name="T17" fmla="*/ 121 h 222"/>
                <a:gd name="T18" fmla="*/ 310 w 365"/>
                <a:gd name="T19" fmla="*/ 108 h 222"/>
                <a:gd name="T20" fmla="*/ 314 w 365"/>
                <a:gd name="T21" fmla="*/ 95 h 222"/>
                <a:gd name="T22" fmla="*/ 319 w 365"/>
                <a:gd name="T23" fmla="*/ 88 h 222"/>
                <a:gd name="T24" fmla="*/ 323 w 365"/>
                <a:gd name="T25" fmla="*/ 79 h 222"/>
                <a:gd name="T26" fmla="*/ 330 w 365"/>
                <a:gd name="T27" fmla="*/ 69 h 222"/>
                <a:gd name="T28" fmla="*/ 343 w 365"/>
                <a:gd name="T29" fmla="*/ 60 h 222"/>
                <a:gd name="T30" fmla="*/ 353 w 365"/>
                <a:gd name="T31" fmla="*/ 60 h 222"/>
                <a:gd name="T32" fmla="*/ 362 w 365"/>
                <a:gd name="T33" fmla="*/ 45 h 222"/>
                <a:gd name="T34" fmla="*/ 360 w 365"/>
                <a:gd name="T35" fmla="*/ 37 h 222"/>
                <a:gd name="T36" fmla="*/ 352 w 365"/>
                <a:gd name="T37" fmla="*/ 36 h 222"/>
                <a:gd name="T38" fmla="*/ 337 w 365"/>
                <a:gd name="T39" fmla="*/ 24 h 222"/>
                <a:gd name="T40" fmla="*/ 320 w 365"/>
                <a:gd name="T41" fmla="*/ 14 h 222"/>
                <a:gd name="T42" fmla="*/ 307 w 365"/>
                <a:gd name="T43" fmla="*/ 17 h 222"/>
                <a:gd name="T44" fmla="*/ 296 w 365"/>
                <a:gd name="T45" fmla="*/ 7 h 222"/>
                <a:gd name="T46" fmla="*/ 276 w 365"/>
                <a:gd name="T47" fmla="*/ 4 h 222"/>
                <a:gd name="T48" fmla="*/ 254 w 365"/>
                <a:gd name="T49" fmla="*/ 1 h 222"/>
                <a:gd name="T50" fmla="*/ 234 w 365"/>
                <a:gd name="T51" fmla="*/ 12 h 222"/>
                <a:gd name="T52" fmla="*/ 227 w 365"/>
                <a:gd name="T53" fmla="*/ 26 h 222"/>
                <a:gd name="T54" fmla="*/ 200 w 365"/>
                <a:gd name="T55" fmla="*/ 32 h 222"/>
                <a:gd name="T56" fmla="*/ 185 w 365"/>
                <a:gd name="T57" fmla="*/ 29 h 222"/>
                <a:gd name="T58" fmla="*/ 178 w 365"/>
                <a:gd name="T59" fmla="*/ 39 h 222"/>
                <a:gd name="T60" fmla="*/ 159 w 365"/>
                <a:gd name="T61" fmla="*/ 40 h 222"/>
                <a:gd name="T62" fmla="*/ 142 w 365"/>
                <a:gd name="T63" fmla="*/ 62 h 222"/>
                <a:gd name="T64" fmla="*/ 126 w 365"/>
                <a:gd name="T65" fmla="*/ 65 h 222"/>
                <a:gd name="T66" fmla="*/ 109 w 365"/>
                <a:gd name="T67" fmla="*/ 65 h 222"/>
                <a:gd name="T68" fmla="*/ 89 w 365"/>
                <a:gd name="T69" fmla="*/ 63 h 222"/>
                <a:gd name="T70" fmla="*/ 71 w 365"/>
                <a:gd name="T71" fmla="*/ 45 h 222"/>
                <a:gd name="T72" fmla="*/ 61 w 365"/>
                <a:gd name="T73" fmla="*/ 43 h 222"/>
                <a:gd name="T74" fmla="*/ 49 w 365"/>
                <a:gd name="T75" fmla="*/ 67 h 222"/>
                <a:gd name="T76" fmla="*/ 36 w 365"/>
                <a:gd name="T77" fmla="*/ 63 h 222"/>
                <a:gd name="T78" fmla="*/ 22 w 365"/>
                <a:gd name="T79" fmla="*/ 67 h 222"/>
                <a:gd name="T80" fmla="*/ 33 w 365"/>
                <a:gd name="T81" fmla="*/ 73 h 222"/>
                <a:gd name="T82" fmla="*/ 25 w 365"/>
                <a:gd name="T83" fmla="*/ 88 h 222"/>
                <a:gd name="T84" fmla="*/ 22 w 365"/>
                <a:gd name="T85" fmla="*/ 119 h 222"/>
                <a:gd name="T86" fmla="*/ 9 w 365"/>
                <a:gd name="T87" fmla="*/ 122 h 222"/>
                <a:gd name="T88" fmla="*/ 5 w 365"/>
                <a:gd name="T89" fmla="*/ 129 h 222"/>
                <a:gd name="T90" fmla="*/ 12 w 365"/>
                <a:gd name="T91" fmla="*/ 135 h 222"/>
                <a:gd name="T92" fmla="*/ 26 w 365"/>
                <a:gd name="T93" fmla="*/ 162 h 222"/>
                <a:gd name="T94" fmla="*/ 43 w 365"/>
                <a:gd name="T95" fmla="*/ 181 h 222"/>
                <a:gd name="T96" fmla="*/ 61 w 365"/>
                <a:gd name="T97" fmla="*/ 199 h 222"/>
                <a:gd name="T98" fmla="*/ 69 w 365"/>
                <a:gd name="T99" fmla="*/ 205 h 222"/>
                <a:gd name="T100" fmla="*/ 81 w 365"/>
                <a:gd name="T101" fmla="*/ 209 h 222"/>
                <a:gd name="T102" fmla="*/ 114 w 365"/>
                <a:gd name="T103" fmla="*/ 220 h 222"/>
                <a:gd name="T104" fmla="*/ 122 w 365"/>
                <a:gd name="T105" fmla="*/ 222 h 222"/>
                <a:gd name="T106" fmla="*/ 141 w 365"/>
                <a:gd name="T107" fmla="*/ 209 h 222"/>
                <a:gd name="T108" fmla="*/ 159 w 365"/>
                <a:gd name="T109" fmla="*/ 202 h 222"/>
                <a:gd name="T110" fmla="*/ 164 w 365"/>
                <a:gd name="T111" fmla="*/ 204 h 222"/>
                <a:gd name="T112" fmla="*/ 184 w 365"/>
                <a:gd name="T113" fmla="*/ 194 h 222"/>
                <a:gd name="T114" fmla="*/ 192 w 365"/>
                <a:gd name="T115" fmla="*/ 189 h 222"/>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0" t="0" r="r" b="b"/>
              <a:pathLst>
                <a:path w="365" h="222">
                  <a:moveTo>
                    <a:pt x="225" y="194"/>
                  </a:moveTo>
                  <a:lnTo>
                    <a:pt x="225" y="194"/>
                  </a:lnTo>
                  <a:lnTo>
                    <a:pt x="225" y="192"/>
                  </a:lnTo>
                  <a:lnTo>
                    <a:pt x="230" y="191"/>
                  </a:lnTo>
                  <a:lnTo>
                    <a:pt x="231" y="191"/>
                  </a:lnTo>
                  <a:lnTo>
                    <a:pt x="234" y="191"/>
                  </a:lnTo>
                  <a:lnTo>
                    <a:pt x="234" y="192"/>
                  </a:lnTo>
                  <a:lnTo>
                    <a:pt x="235" y="192"/>
                  </a:lnTo>
                  <a:lnTo>
                    <a:pt x="237" y="191"/>
                  </a:lnTo>
                  <a:lnTo>
                    <a:pt x="237" y="189"/>
                  </a:lnTo>
                  <a:lnTo>
                    <a:pt x="238" y="189"/>
                  </a:lnTo>
                  <a:lnTo>
                    <a:pt x="240" y="189"/>
                  </a:lnTo>
                  <a:lnTo>
                    <a:pt x="241" y="189"/>
                  </a:lnTo>
                  <a:lnTo>
                    <a:pt x="241" y="191"/>
                  </a:lnTo>
                  <a:lnTo>
                    <a:pt x="243" y="191"/>
                  </a:lnTo>
                  <a:lnTo>
                    <a:pt x="244" y="194"/>
                  </a:lnTo>
                  <a:lnTo>
                    <a:pt x="246" y="194"/>
                  </a:lnTo>
                  <a:lnTo>
                    <a:pt x="248" y="192"/>
                  </a:lnTo>
                  <a:lnTo>
                    <a:pt x="248" y="191"/>
                  </a:lnTo>
                  <a:lnTo>
                    <a:pt x="250" y="191"/>
                  </a:lnTo>
                  <a:lnTo>
                    <a:pt x="253" y="188"/>
                  </a:lnTo>
                  <a:lnTo>
                    <a:pt x="253" y="187"/>
                  </a:lnTo>
                  <a:lnTo>
                    <a:pt x="253" y="185"/>
                  </a:lnTo>
                  <a:lnTo>
                    <a:pt x="253" y="184"/>
                  </a:lnTo>
                  <a:lnTo>
                    <a:pt x="254" y="182"/>
                  </a:lnTo>
                  <a:lnTo>
                    <a:pt x="256" y="182"/>
                  </a:lnTo>
                  <a:lnTo>
                    <a:pt x="257" y="181"/>
                  </a:lnTo>
                  <a:lnTo>
                    <a:pt x="258" y="182"/>
                  </a:lnTo>
                  <a:lnTo>
                    <a:pt x="264" y="182"/>
                  </a:lnTo>
                  <a:lnTo>
                    <a:pt x="268" y="184"/>
                  </a:lnTo>
                  <a:lnTo>
                    <a:pt x="270" y="184"/>
                  </a:lnTo>
                  <a:lnTo>
                    <a:pt x="276" y="179"/>
                  </a:lnTo>
                  <a:lnTo>
                    <a:pt x="276" y="176"/>
                  </a:lnTo>
                  <a:lnTo>
                    <a:pt x="276" y="175"/>
                  </a:lnTo>
                  <a:lnTo>
                    <a:pt x="276" y="172"/>
                  </a:lnTo>
                  <a:lnTo>
                    <a:pt x="281" y="156"/>
                  </a:lnTo>
                  <a:lnTo>
                    <a:pt x="283" y="154"/>
                  </a:lnTo>
                  <a:lnTo>
                    <a:pt x="284" y="154"/>
                  </a:lnTo>
                  <a:lnTo>
                    <a:pt x="286" y="155"/>
                  </a:lnTo>
                  <a:lnTo>
                    <a:pt x="287" y="154"/>
                  </a:lnTo>
                  <a:lnTo>
                    <a:pt x="289" y="151"/>
                  </a:lnTo>
                  <a:lnTo>
                    <a:pt x="293" y="146"/>
                  </a:lnTo>
                  <a:lnTo>
                    <a:pt x="294" y="145"/>
                  </a:lnTo>
                  <a:lnTo>
                    <a:pt x="293" y="145"/>
                  </a:lnTo>
                  <a:lnTo>
                    <a:pt x="291" y="143"/>
                  </a:lnTo>
                  <a:lnTo>
                    <a:pt x="291" y="142"/>
                  </a:lnTo>
                  <a:lnTo>
                    <a:pt x="293" y="138"/>
                  </a:lnTo>
                  <a:lnTo>
                    <a:pt x="294" y="136"/>
                  </a:lnTo>
                  <a:lnTo>
                    <a:pt x="299" y="133"/>
                  </a:lnTo>
                  <a:lnTo>
                    <a:pt x="301" y="125"/>
                  </a:lnTo>
                  <a:lnTo>
                    <a:pt x="301" y="123"/>
                  </a:lnTo>
                  <a:lnTo>
                    <a:pt x="300" y="122"/>
                  </a:lnTo>
                  <a:lnTo>
                    <a:pt x="300" y="121"/>
                  </a:lnTo>
                  <a:lnTo>
                    <a:pt x="301" y="119"/>
                  </a:lnTo>
                  <a:lnTo>
                    <a:pt x="303" y="118"/>
                  </a:lnTo>
                  <a:lnTo>
                    <a:pt x="304" y="116"/>
                  </a:lnTo>
                  <a:lnTo>
                    <a:pt x="306" y="116"/>
                  </a:lnTo>
                  <a:lnTo>
                    <a:pt x="306" y="115"/>
                  </a:lnTo>
                  <a:lnTo>
                    <a:pt x="307" y="115"/>
                  </a:lnTo>
                  <a:lnTo>
                    <a:pt x="307" y="113"/>
                  </a:lnTo>
                  <a:lnTo>
                    <a:pt x="310" y="108"/>
                  </a:lnTo>
                  <a:lnTo>
                    <a:pt x="310" y="106"/>
                  </a:lnTo>
                  <a:lnTo>
                    <a:pt x="309" y="106"/>
                  </a:lnTo>
                  <a:lnTo>
                    <a:pt x="309" y="105"/>
                  </a:lnTo>
                  <a:lnTo>
                    <a:pt x="312" y="100"/>
                  </a:lnTo>
                  <a:lnTo>
                    <a:pt x="313" y="95"/>
                  </a:lnTo>
                  <a:lnTo>
                    <a:pt x="314" y="95"/>
                  </a:lnTo>
                  <a:lnTo>
                    <a:pt x="316" y="95"/>
                  </a:lnTo>
                  <a:lnTo>
                    <a:pt x="317" y="95"/>
                  </a:lnTo>
                  <a:lnTo>
                    <a:pt x="319" y="93"/>
                  </a:lnTo>
                  <a:lnTo>
                    <a:pt x="319" y="92"/>
                  </a:lnTo>
                  <a:lnTo>
                    <a:pt x="319" y="90"/>
                  </a:lnTo>
                  <a:lnTo>
                    <a:pt x="319" y="88"/>
                  </a:lnTo>
                  <a:lnTo>
                    <a:pt x="319" y="86"/>
                  </a:lnTo>
                  <a:lnTo>
                    <a:pt x="319" y="85"/>
                  </a:lnTo>
                  <a:lnTo>
                    <a:pt x="319" y="83"/>
                  </a:lnTo>
                  <a:lnTo>
                    <a:pt x="319" y="82"/>
                  </a:lnTo>
                  <a:lnTo>
                    <a:pt x="320" y="82"/>
                  </a:lnTo>
                  <a:lnTo>
                    <a:pt x="323" y="79"/>
                  </a:lnTo>
                  <a:lnTo>
                    <a:pt x="326" y="78"/>
                  </a:lnTo>
                  <a:lnTo>
                    <a:pt x="327" y="76"/>
                  </a:lnTo>
                  <a:lnTo>
                    <a:pt x="329" y="72"/>
                  </a:lnTo>
                  <a:lnTo>
                    <a:pt x="329" y="70"/>
                  </a:lnTo>
                  <a:lnTo>
                    <a:pt x="329" y="69"/>
                  </a:lnTo>
                  <a:lnTo>
                    <a:pt x="330" y="69"/>
                  </a:lnTo>
                  <a:lnTo>
                    <a:pt x="332" y="66"/>
                  </a:lnTo>
                  <a:lnTo>
                    <a:pt x="334" y="65"/>
                  </a:lnTo>
                  <a:lnTo>
                    <a:pt x="340" y="60"/>
                  </a:lnTo>
                  <a:lnTo>
                    <a:pt x="342" y="60"/>
                  </a:lnTo>
                  <a:lnTo>
                    <a:pt x="343" y="60"/>
                  </a:lnTo>
                  <a:lnTo>
                    <a:pt x="346" y="62"/>
                  </a:lnTo>
                  <a:lnTo>
                    <a:pt x="349" y="62"/>
                  </a:lnTo>
                  <a:lnTo>
                    <a:pt x="350" y="62"/>
                  </a:lnTo>
                  <a:lnTo>
                    <a:pt x="352" y="62"/>
                  </a:lnTo>
                  <a:lnTo>
                    <a:pt x="353" y="60"/>
                  </a:lnTo>
                  <a:lnTo>
                    <a:pt x="357" y="56"/>
                  </a:lnTo>
                  <a:lnTo>
                    <a:pt x="359" y="56"/>
                  </a:lnTo>
                  <a:lnTo>
                    <a:pt x="359" y="55"/>
                  </a:lnTo>
                  <a:lnTo>
                    <a:pt x="363" y="49"/>
                  </a:lnTo>
                  <a:lnTo>
                    <a:pt x="365" y="47"/>
                  </a:lnTo>
                  <a:lnTo>
                    <a:pt x="362" y="46"/>
                  </a:lnTo>
                  <a:lnTo>
                    <a:pt x="362" y="45"/>
                  </a:lnTo>
                  <a:lnTo>
                    <a:pt x="362" y="43"/>
                  </a:lnTo>
                  <a:lnTo>
                    <a:pt x="363" y="43"/>
                  </a:lnTo>
                  <a:lnTo>
                    <a:pt x="363" y="42"/>
                  </a:lnTo>
                  <a:lnTo>
                    <a:pt x="363" y="40"/>
                  </a:lnTo>
                  <a:lnTo>
                    <a:pt x="363" y="39"/>
                  </a:lnTo>
                  <a:lnTo>
                    <a:pt x="360" y="37"/>
                  </a:lnTo>
                  <a:lnTo>
                    <a:pt x="360" y="36"/>
                  </a:lnTo>
                  <a:lnTo>
                    <a:pt x="359" y="34"/>
                  </a:lnTo>
                  <a:lnTo>
                    <a:pt x="357" y="34"/>
                  </a:lnTo>
                  <a:lnTo>
                    <a:pt x="356" y="34"/>
                  </a:lnTo>
                  <a:lnTo>
                    <a:pt x="355" y="34"/>
                  </a:lnTo>
                  <a:lnTo>
                    <a:pt x="352" y="36"/>
                  </a:lnTo>
                  <a:lnTo>
                    <a:pt x="350" y="36"/>
                  </a:lnTo>
                  <a:lnTo>
                    <a:pt x="349" y="36"/>
                  </a:lnTo>
                  <a:lnTo>
                    <a:pt x="346" y="29"/>
                  </a:lnTo>
                  <a:lnTo>
                    <a:pt x="343" y="26"/>
                  </a:lnTo>
                  <a:lnTo>
                    <a:pt x="340" y="24"/>
                  </a:lnTo>
                  <a:lnTo>
                    <a:pt x="337" y="24"/>
                  </a:lnTo>
                  <a:lnTo>
                    <a:pt x="333" y="17"/>
                  </a:lnTo>
                  <a:lnTo>
                    <a:pt x="330" y="16"/>
                  </a:lnTo>
                  <a:lnTo>
                    <a:pt x="324" y="13"/>
                  </a:lnTo>
                  <a:lnTo>
                    <a:pt x="323" y="13"/>
                  </a:lnTo>
                  <a:lnTo>
                    <a:pt x="322" y="14"/>
                  </a:lnTo>
                  <a:lnTo>
                    <a:pt x="320" y="14"/>
                  </a:lnTo>
                  <a:lnTo>
                    <a:pt x="319" y="14"/>
                  </a:lnTo>
                  <a:lnTo>
                    <a:pt x="317" y="14"/>
                  </a:lnTo>
                  <a:lnTo>
                    <a:pt x="313" y="14"/>
                  </a:lnTo>
                  <a:lnTo>
                    <a:pt x="309" y="16"/>
                  </a:lnTo>
                  <a:lnTo>
                    <a:pt x="307" y="16"/>
                  </a:lnTo>
                  <a:lnTo>
                    <a:pt x="307" y="17"/>
                  </a:lnTo>
                  <a:lnTo>
                    <a:pt x="304" y="19"/>
                  </a:lnTo>
                  <a:lnTo>
                    <a:pt x="301" y="17"/>
                  </a:lnTo>
                  <a:lnTo>
                    <a:pt x="300" y="17"/>
                  </a:lnTo>
                  <a:lnTo>
                    <a:pt x="296" y="10"/>
                  </a:lnTo>
                  <a:lnTo>
                    <a:pt x="296" y="9"/>
                  </a:lnTo>
                  <a:lnTo>
                    <a:pt x="296" y="7"/>
                  </a:lnTo>
                  <a:lnTo>
                    <a:pt x="296" y="6"/>
                  </a:lnTo>
                  <a:lnTo>
                    <a:pt x="290" y="3"/>
                  </a:lnTo>
                  <a:lnTo>
                    <a:pt x="287" y="0"/>
                  </a:lnTo>
                  <a:lnTo>
                    <a:pt x="286" y="0"/>
                  </a:lnTo>
                  <a:lnTo>
                    <a:pt x="280" y="3"/>
                  </a:lnTo>
                  <a:lnTo>
                    <a:pt x="279" y="3"/>
                  </a:lnTo>
                  <a:lnTo>
                    <a:pt x="276" y="4"/>
                  </a:lnTo>
                  <a:lnTo>
                    <a:pt x="271" y="4"/>
                  </a:lnTo>
                  <a:lnTo>
                    <a:pt x="268" y="6"/>
                  </a:lnTo>
                  <a:lnTo>
                    <a:pt x="261" y="4"/>
                  </a:lnTo>
                  <a:lnTo>
                    <a:pt x="260" y="4"/>
                  </a:lnTo>
                  <a:lnTo>
                    <a:pt x="256" y="3"/>
                  </a:lnTo>
                  <a:lnTo>
                    <a:pt x="256" y="1"/>
                  </a:lnTo>
                  <a:lnTo>
                    <a:pt x="254" y="1"/>
                  </a:lnTo>
                  <a:lnTo>
                    <a:pt x="253" y="0"/>
                  </a:lnTo>
                  <a:lnTo>
                    <a:pt x="248" y="1"/>
                  </a:lnTo>
                  <a:lnTo>
                    <a:pt x="246" y="1"/>
                  </a:lnTo>
                  <a:lnTo>
                    <a:pt x="244" y="1"/>
                  </a:lnTo>
                  <a:lnTo>
                    <a:pt x="240" y="4"/>
                  </a:lnTo>
                  <a:lnTo>
                    <a:pt x="237" y="7"/>
                  </a:lnTo>
                  <a:lnTo>
                    <a:pt x="234" y="12"/>
                  </a:lnTo>
                  <a:lnTo>
                    <a:pt x="233" y="14"/>
                  </a:lnTo>
                  <a:lnTo>
                    <a:pt x="231" y="17"/>
                  </a:lnTo>
                  <a:lnTo>
                    <a:pt x="230" y="22"/>
                  </a:lnTo>
                  <a:lnTo>
                    <a:pt x="230" y="23"/>
                  </a:lnTo>
                  <a:lnTo>
                    <a:pt x="228" y="24"/>
                  </a:lnTo>
                  <a:lnTo>
                    <a:pt x="227" y="26"/>
                  </a:lnTo>
                  <a:lnTo>
                    <a:pt x="225" y="26"/>
                  </a:lnTo>
                  <a:lnTo>
                    <a:pt x="218" y="29"/>
                  </a:lnTo>
                  <a:lnTo>
                    <a:pt x="217" y="29"/>
                  </a:lnTo>
                  <a:lnTo>
                    <a:pt x="214" y="33"/>
                  </a:lnTo>
                  <a:lnTo>
                    <a:pt x="210" y="34"/>
                  </a:lnTo>
                  <a:lnTo>
                    <a:pt x="205" y="34"/>
                  </a:lnTo>
                  <a:lnTo>
                    <a:pt x="200" y="32"/>
                  </a:lnTo>
                  <a:lnTo>
                    <a:pt x="200" y="30"/>
                  </a:lnTo>
                  <a:lnTo>
                    <a:pt x="198" y="30"/>
                  </a:lnTo>
                  <a:lnTo>
                    <a:pt x="192" y="27"/>
                  </a:lnTo>
                  <a:lnTo>
                    <a:pt x="191" y="27"/>
                  </a:lnTo>
                  <a:lnTo>
                    <a:pt x="187" y="29"/>
                  </a:lnTo>
                  <a:lnTo>
                    <a:pt x="185" y="29"/>
                  </a:lnTo>
                  <a:lnTo>
                    <a:pt x="185" y="30"/>
                  </a:lnTo>
                  <a:lnTo>
                    <a:pt x="184" y="34"/>
                  </a:lnTo>
                  <a:lnTo>
                    <a:pt x="184" y="39"/>
                  </a:lnTo>
                  <a:lnTo>
                    <a:pt x="182" y="39"/>
                  </a:lnTo>
                  <a:lnTo>
                    <a:pt x="180" y="39"/>
                  </a:lnTo>
                  <a:lnTo>
                    <a:pt x="178" y="39"/>
                  </a:lnTo>
                  <a:lnTo>
                    <a:pt x="177" y="39"/>
                  </a:lnTo>
                  <a:lnTo>
                    <a:pt x="172" y="40"/>
                  </a:lnTo>
                  <a:lnTo>
                    <a:pt x="171" y="40"/>
                  </a:lnTo>
                  <a:lnTo>
                    <a:pt x="171" y="42"/>
                  </a:lnTo>
                  <a:lnTo>
                    <a:pt x="164" y="42"/>
                  </a:lnTo>
                  <a:lnTo>
                    <a:pt x="159" y="40"/>
                  </a:lnTo>
                  <a:lnTo>
                    <a:pt x="158" y="40"/>
                  </a:lnTo>
                  <a:lnTo>
                    <a:pt x="149" y="43"/>
                  </a:lnTo>
                  <a:lnTo>
                    <a:pt x="147" y="46"/>
                  </a:lnTo>
                  <a:lnTo>
                    <a:pt x="147" y="56"/>
                  </a:lnTo>
                  <a:lnTo>
                    <a:pt x="149" y="60"/>
                  </a:lnTo>
                  <a:lnTo>
                    <a:pt x="144" y="60"/>
                  </a:lnTo>
                  <a:lnTo>
                    <a:pt x="144" y="62"/>
                  </a:lnTo>
                  <a:lnTo>
                    <a:pt x="142" y="62"/>
                  </a:lnTo>
                  <a:lnTo>
                    <a:pt x="141" y="65"/>
                  </a:lnTo>
                  <a:lnTo>
                    <a:pt x="139" y="65"/>
                  </a:lnTo>
                  <a:lnTo>
                    <a:pt x="137" y="65"/>
                  </a:lnTo>
                  <a:lnTo>
                    <a:pt x="134" y="65"/>
                  </a:lnTo>
                  <a:lnTo>
                    <a:pt x="128" y="63"/>
                  </a:lnTo>
                  <a:lnTo>
                    <a:pt x="126" y="65"/>
                  </a:lnTo>
                  <a:lnTo>
                    <a:pt x="125" y="65"/>
                  </a:lnTo>
                  <a:lnTo>
                    <a:pt x="122" y="66"/>
                  </a:lnTo>
                  <a:lnTo>
                    <a:pt x="121" y="66"/>
                  </a:lnTo>
                  <a:lnTo>
                    <a:pt x="114" y="65"/>
                  </a:lnTo>
                  <a:lnTo>
                    <a:pt x="112" y="65"/>
                  </a:lnTo>
                  <a:lnTo>
                    <a:pt x="109" y="65"/>
                  </a:lnTo>
                  <a:lnTo>
                    <a:pt x="104" y="63"/>
                  </a:lnTo>
                  <a:lnTo>
                    <a:pt x="102" y="63"/>
                  </a:lnTo>
                  <a:lnTo>
                    <a:pt x="101" y="65"/>
                  </a:lnTo>
                  <a:lnTo>
                    <a:pt x="99" y="65"/>
                  </a:lnTo>
                  <a:lnTo>
                    <a:pt x="95" y="65"/>
                  </a:lnTo>
                  <a:lnTo>
                    <a:pt x="93" y="65"/>
                  </a:lnTo>
                  <a:lnTo>
                    <a:pt x="89" y="63"/>
                  </a:lnTo>
                  <a:lnTo>
                    <a:pt x="89" y="62"/>
                  </a:lnTo>
                  <a:lnTo>
                    <a:pt x="78" y="53"/>
                  </a:lnTo>
                  <a:lnTo>
                    <a:pt x="76" y="53"/>
                  </a:lnTo>
                  <a:lnTo>
                    <a:pt x="76" y="52"/>
                  </a:lnTo>
                  <a:lnTo>
                    <a:pt x="75" y="52"/>
                  </a:lnTo>
                  <a:lnTo>
                    <a:pt x="75" y="49"/>
                  </a:lnTo>
                  <a:lnTo>
                    <a:pt x="73" y="47"/>
                  </a:lnTo>
                  <a:lnTo>
                    <a:pt x="71" y="45"/>
                  </a:lnTo>
                  <a:lnTo>
                    <a:pt x="71" y="43"/>
                  </a:lnTo>
                  <a:lnTo>
                    <a:pt x="69" y="43"/>
                  </a:lnTo>
                  <a:lnTo>
                    <a:pt x="66" y="43"/>
                  </a:lnTo>
                  <a:lnTo>
                    <a:pt x="66" y="42"/>
                  </a:lnTo>
                  <a:lnTo>
                    <a:pt x="61" y="42"/>
                  </a:lnTo>
                  <a:lnTo>
                    <a:pt x="61" y="43"/>
                  </a:lnTo>
                  <a:lnTo>
                    <a:pt x="58" y="46"/>
                  </a:lnTo>
                  <a:lnTo>
                    <a:pt x="55" y="53"/>
                  </a:lnTo>
                  <a:lnTo>
                    <a:pt x="55" y="55"/>
                  </a:lnTo>
                  <a:lnTo>
                    <a:pt x="55" y="57"/>
                  </a:lnTo>
                  <a:lnTo>
                    <a:pt x="55" y="62"/>
                  </a:lnTo>
                  <a:lnTo>
                    <a:pt x="55" y="65"/>
                  </a:lnTo>
                  <a:lnTo>
                    <a:pt x="53" y="66"/>
                  </a:lnTo>
                  <a:lnTo>
                    <a:pt x="49" y="67"/>
                  </a:lnTo>
                  <a:lnTo>
                    <a:pt x="42" y="67"/>
                  </a:lnTo>
                  <a:lnTo>
                    <a:pt x="38" y="67"/>
                  </a:lnTo>
                  <a:lnTo>
                    <a:pt x="36" y="66"/>
                  </a:lnTo>
                  <a:lnTo>
                    <a:pt x="36" y="65"/>
                  </a:lnTo>
                  <a:lnTo>
                    <a:pt x="36" y="63"/>
                  </a:lnTo>
                  <a:lnTo>
                    <a:pt x="32" y="60"/>
                  </a:lnTo>
                  <a:lnTo>
                    <a:pt x="30" y="60"/>
                  </a:lnTo>
                  <a:lnTo>
                    <a:pt x="28" y="60"/>
                  </a:lnTo>
                  <a:lnTo>
                    <a:pt x="22" y="66"/>
                  </a:lnTo>
                  <a:lnTo>
                    <a:pt x="20" y="67"/>
                  </a:lnTo>
                  <a:lnTo>
                    <a:pt x="22" y="67"/>
                  </a:lnTo>
                  <a:lnTo>
                    <a:pt x="23" y="69"/>
                  </a:lnTo>
                  <a:lnTo>
                    <a:pt x="25" y="69"/>
                  </a:lnTo>
                  <a:lnTo>
                    <a:pt x="29" y="72"/>
                  </a:lnTo>
                  <a:lnTo>
                    <a:pt x="30" y="70"/>
                  </a:lnTo>
                  <a:lnTo>
                    <a:pt x="32" y="72"/>
                  </a:lnTo>
                  <a:lnTo>
                    <a:pt x="33" y="72"/>
                  </a:lnTo>
                  <a:lnTo>
                    <a:pt x="33" y="73"/>
                  </a:lnTo>
                  <a:lnTo>
                    <a:pt x="35" y="78"/>
                  </a:lnTo>
                  <a:lnTo>
                    <a:pt x="35" y="80"/>
                  </a:lnTo>
                  <a:lnTo>
                    <a:pt x="33" y="85"/>
                  </a:lnTo>
                  <a:lnTo>
                    <a:pt x="32" y="85"/>
                  </a:lnTo>
                  <a:lnTo>
                    <a:pt x="29" y="86"/>
                  </a:lnTo>
                  <a:lnTo>
                    <a:pt x="28" y="88"/>
                  </a:lnTo>
                  <a:lnTo>
                    <a:pt x="25" y="88"/>
                  </a:lnTo>
                  <a:lnTo>
                    <a:pt x="23" y="88"/>
                  </a:lnTo>
                  <a:lnTo>
                    <a:pt x="22" y="88"/>
                  </a:lnTo>
                  <a:lnTo>
                    <a:pt x="20" y="88"/>
                  </a:lnTo>
                  <a:lnTo>
                    <a:pt x="20" y="100"/>
                  </a:lnTo>
                  <a:lnTo>
                    <a:pt x="20" y="108"/>
                  </a:lnTo>
                  <a:lnTo>
                    <a:pt x="23" y="110"/>
                  </a:lnTo>
                  <a:lnTo>
                    <a:pt x="22" y="119"/>
                  </a:lnTo>
                  <a:lnTo>
                    <a:pt x="20" y="121"/>
                  </a:lnTo>
                  <a:lnTo>
                    <a:pt x="19" y="119"/>
                  </a:lnTo>
                  <a:lnTo>
                    <a:pt x="16" y="119"/>
                  </a:lnTo>
                  <a:lnTo>
                    <a:pt x="12" y="118"/>
                  </a:lnTo>
                  <a:lnTo>
                    <a:pt x="10" y="118"/>
                  </a:lnTo>
                  <a:lnTo>
                    <a:pt x="10" y="119"/>
                  </a:lnTo>
                  <a:lnTo>
                    <a:pt x="9" y="122"/>
                  </a:lnTo>
                  <a:lnTo>
                    <a:pt x="9" y="123"/>
                  </a:lnTo>
                  <a:lnTo>
                    <a:pt x="5" y="125"/>
                  </a:lnTo>
                  <a:lnTo>
                    <a:pt x="0" y="129"/>
                  </a:lnTo>
                  <a:lnTo>
                    <a:pt x="2" y="131"/>
                  </a:lnTo>
                  <a:lnTo>
                    <a:pt x="3" y="131"/>
                  </a:lnTo>
                  <a:lnTo>
                    <a:pt x="5" y="131"/>
                  </a:lnTo>
                  <a:lnTo>
                    <a:pt x="5" y="129"/>
                  </a:lnTo>
                  <a:lnTo>
                    <a:pt x="7" y="129"/>
                  </a:lnTo>
                  <a:lnTo>
                    <a:pt x="9" y="129"/>
                  </a:lnTo>
                  <a:lnTo>
                    <a:pt x="10" y="131"/>
                  </a:lnTo>
                  <a:lnTo>
                    <a:pt x="13" y="132"/>
                  </a:lnTo>
                  <a:lnTo>
                    <a:pt x="13" y="133"/>
                  </a:lnTo>
                  <a:lnTo>
                    <a:pt x="12" y="135"/>
                  </a:lnTo>
                  <a:lnTo>
                    <a:pt x="12" y="136"/>
                  </a:lnTo>
                  <a:lnTo>
                    <a:pt x="10" y="136"/>
                  </a:lnTo>
                  <a:lnTo>
                    <a:pt x="12" y="139"/>
                  </a:lnTo>
                  <a:lnTo>
                    <a:pt x="19" y="152"/>
                  </a:lnTo>
                  <a:lnTo>
                    <a:pt x="22" y="158"/>
                  </a:lnTo>
                  <a:lnTo>
                    <a:pt x="26" y="162"/>
                  </a:lnTo>
                  <a:lnTo>
                    <a:pt x="28" y="162"/>
                  </a:lnTo>
                  <a:lnTo>
                    <a:pt x="29" y="162"/>
                  </a:lnTo>
                  <a:lnTo>
                    <a:pt x="36" y="169"/>
                  </a:lnTo>
                  <a:lnTo>
                    <a:pt x="38" y="171"/>
                  </a:lnTo>
                  <a:lnTo>
                    <a:pt x="40" y="174"/>
                  </a:lnTo>
                  <a:lnTo>
                    <a:pt x="40" y="176"/>
                  </a:lnTo>
                  <a:lnTo>
                    <a:pt x="43" y="181"/>
                  </a:lnTo>
                  <a:lnTo>
                    <a:pt x="46" y="182"/>
                  </a:lnTo>
                  <a:lnTo>
                    <a:pt x="55" y="187"/>
                  </a:lnTo>
                  <a:lnTo>
                    <a:pt x="56" y="188"/>
                  </a:lnTo>
                  <a:lnTo>
                    <a:pt x="61" y="197"/>
                  </a:lnTo>
                  <a:lnTo>
                    <a:pt x="61" y="198"/>
                  </a:lnTo>
                  <a:lnTo>
                    <a:pt x="61" y="199"/>
                  </a:lnTo>
                  <a:lnTo>
                    <a:pt x="62" y="202"/>
                  </a:lnTo>
                  <a:lnTo>
                    <a:pt x="65" y="204"/>
                  </a:lnTo>
                  <a:lnTo>
                    <a:pt x="65" y="205"/>
                  </a:lnTo>
                  <a:lnTo>
                    <a:pt x="66" y="205"/>
                  </a:lnTo>
                  <a:lnTo>
                    <a:pt x="68" y="207"/>
                  </a:lnTo>
                  <a:lnTo>
                    <a:pt x="69" y="207"/>
                  </a:lnTo>
                  <a:lnTo>
                    <a:pt x="69" y="205"/>
                  </a:lnTo>
                  <a:lnTo>
                    <a:pt x="69" y="204"/>
                  </a:lnTo>
                  <a:lnTo>
                    <a:pt x="71" y="204"/>
                  </a:lnTo>
                  <a:lnTo>
                    <a:pt x="76" y="207"/>
                  </a:lnTo>
                  <a:lnTo>
                    <a:pt x="78" y="207"/>
                  </a:lnTo>
                  <a:lnTo>
                    <a:pt x="79" y="208"/>
                  </a:lnTo>
                  <a:lnTo>
                    <a:pt x="81" y="209"/>
                  </a:lnTo>
                  <a:lnTo>
                    <a:pt x="81" y="211"/>
                  </a:lnTo>
                  <a:lnTo>
                    <a:pt x="88" y="215"/>
                  </a:lnTo>
                  <a:lnTo>
                    <a:pt x="92" y="218"/>
                  </a:lnTo>
                  <a:lnTo>
                    <a:pt x="101" y="218"/>
                  </a:lnTo>
                  <a:lnTo>
                    <a:pt x="108" y="220"/>
                  </a:lnTo>
                  <a:lnTo>
                    <a:pt x="111" y="220"/>
                  </a:lnTo>
                  <a:lnTo>
                    <a:pt x="112" y="220"/>
                  </a:lnTo>
                  <a:lnTo>
                    <a:pt x="114" y="220"/>
                  </a:lnTo>
                  <a:lnTo>
                    <a:pt x="115" y="221"/>
                  </a:lnTo>
                  <a:lnTo>
                    <a:pt x="116" y="221"/>
                  </a:lnTo>
                  <a:lnTo>
                    <a:pt x="121" y="221"/>
                  </a:lnTo>
                  <a:lnTo>
                    <a:pt x="122" y="221"/>
                  </a:lnTo>
                  <a:lnTo>
                    <a:pt x="122" y="222"/>
                  </a:lnTo>
                  <a:lnTo>
                    <a:pt x="124" y="222"/>
                  </a:lnTo>
                  <a:lnTo>
                    <a:pt x="125" y="222"/>
                  </a:lnTo>
                  <a:lnTo>
                    <a:pt x="131" y="218"/>
                  </a:lnTo>
                  <a:lnTo>
                    <a:pt x="132" y="218"/>
                  </a:lnTo>
                  <a:lnTo>
                    <a:pt x="134" y="215"/>
                  </a:lnTo>
                  <a:lnTo>
                    <a:pt x="139" y="209"/>
                  </a:lnTo>
                  <a:lnTo>
                    <a:pt x="141" y="209"/>
                  </a:lnTo>
                  <a:lnTo>
                    <a:pt x="142" y="211"/>
                  </a:lnTo>
                  <a:lnTo>
                    <a:pt x="145" y="211"/>
                  </a:lnTo>
                  <a:lnTo>
                    <a:pt x="145" y="209"/>
                  </a:lnTo>
                  <a:lnTo>
                    <a:pt x="147" y="209"/>
                  </a:lnTo>
                  <a:lnTo>
                    <a:pt x="148" y="209"/>
                  </a:lnTo>
                  <a:lnTo>
                    <a:pt x="158" y="205"/>
                  </a:lnTo>
                  <a:lnTo>
                    <a:pt x="159" y="202"/>
                  </a:lnTo>
                  <a:lnTo>
                    <a:pt x="161" y="201"/>
                  </a:lnTo>
                  <a:lnTo>
                    <a:pt x="162" y="201"/>
                  </a:lnTo>
                  <a:lnTo>
                    <a:pt x="164" y="202"/>
                  </a:lnTo>
                  <a:lnTo>
                    <a:pt x="164" y="204"/>
                  </a:lnTo>
                  <a:lnTo>
                    <a:pt x="170" y="204"/>
                  </a:lnTo>
                  <a:lnTo>
                    <a:pt x="177" y="201"/>
                  </a:lnTo>
                  <a:lnTo>
                    <a:pt x="178" y="199"/>
                  </a:lnTo>
                  <a:lnTo>
                    <a:pt x="181" y="198"/>
                  </a:lnTo>
                  <a:lnTo>
                    <a:pt x="184" y="195"/>
                  </a:lnTo>
                  <a:lnTo>
                    <a:pt x="184" y="194"/>
                  </a:lnTo>
                  <a:lnTo>
                    <a:pt x="184" y="192"/>
                  </a:lnTo>
                  <a:lnTo>
                    <a:pt x="184" y="191"/>
                  </a:lnTo>
                  <a:lnTo>
                    <a:pt x="187" y="189"/>
                  </a:lnTo>
                  <a:lnTo>
                    <a:pt x="192" y="189"/>
                  </a:lnTo>
                  <a:lnTo>
                    <a:pt x="203" y="191"/>
                  </a:lnTo>
                  <a:lnTo>
                    <a:pt x="208" y="189"/>
                  </a:lnTo>
                  <a:lnTo>
                    <a:pt x="217" y="191"/>
                  </a:lnTo>
                  <a:lnTo>
                    <a:pt x="221" y="191"/>
                  </a:lnTo>
                  <a:lnTo>
                    <a:pt x="223" y="191"/>
                  </a:lnTo>
                  <a:lnTo>
                    <a:pt x="224" y="194"/>
                  </a:lnTo>
                  <a:lnTo>
                    <a:pt x="225" y="194"/>
                  </a:lnTo>
                  <a:close/>
                </a:path>
              </a:pathLst>
            </a:custGeom>
            <a:noFill/>
            <a:ln w="12700">
              <a:solidFill>
                <a:srgbClr val="003366"/>
              </a:solidFill>
              <a:round/>
              <a:headEnd/>
              <a:tailEnd/>
            </a:ln>
            <a:extLst>
              <a:ext uri="{909E8E84-426E-40DD-AFC4-6F175D3DCCD1}">
                <a14:hiddenFill xmlns:a14="http://schemas.microsoft.com/office/drawing/2010/main">
                  <a:solidFill>
                    <a:srgbClr val="FFFFFF"/>
                  </a:solidFill>
                </a14:hiddenFill>
              </a:ext>
            </a:extLst>
          </p:spPr>
          <p:txBody>
            <a:bodyPr/>
            <a:lstStyle/>
            <a:p>
              <a:endParaRPr lang="hr-HR"/>
            </a:p>
          </p:txBody>
        </p:sp>
        <p:sp>
          <p:nvSpPr>
            <p:cNvPr id="40" name="Freeform 46"/>
            <p:cNvSpPr>
              <a:spLocks noChangeAspect="1"/>
            </p:cNvSpPr>
            <p:nvPr/>
          </p:nvSpPr>
          <p:spPr bwMode="ltGray">
            <a:xfrm>
              <a:off x="2948" y="2343"/>
              <a:ext cx="525" cy="370"/>
            </a:xfrm>
            <a:custGeom>
              <a:avLst/>
              <a:gdLst>
                <a:gd name="T0" fmla="*/ 477 w 525"/>
                <a:gd name="T1" fmla="*/ 341 h 370"/>
                <a:gd name="T2" fmla="*/ 442 w 525"/>
                <a:gd name="T3" fmla="*/ 338 h 370"/>
                <a:gd name="T4" fmla="*/ 431 w 525"/>
                <a:gd name="T5" fmla="*/ 331 h 370"/>
                <a:gd name="T6" fmla="*/ 396 w 525"/>
                <a:gd name="T7" fmla="*/ 322 h 370"/>
                <a:gd name="T8" fmla="*/ 362 w 525"/>
                <a:gd name="T9" fmla="*/ 330 h 370"/>
                <a:gd name="T10" fmla="*/ 322 w 525"/>
                <a:gd name="T11" fmla="*/ 354 h 370"/>
                <a:gd name="T12" fmla="*/ 306 w 525"/>
                <a:gd name="T13" fmla="*/ 367 h 370"/>
                <a:gd name="T14" fmla="*/ 264 w 525"/>
                <a:gd name="T15" fmla="*/ 365 h 370"/>
                <a:gd name="T16" fmla="*/ 236 w 525"/>
                <a:gd name="T17" fmla="*/ 368 h 370"/>
                <a:gd name="T18" fmla="*/ 197 w 525"/>
                <a:gd name="T19" fmla="*/ 361 h 370"/>
                <a:gd name="T20" fmla="*/ 173 w 525"/>
                <a:gd name="T21" fmla="*/ 360 h 370"/>
                <a:gd name="T22" fmla="*/ 148 w 525"/>
                <a:gd name="T23" fmla="*/ 355 h 370"/>
                <a:gd name="T24" fmla="*/ 160 w 525"/>
                <a:gd name="T25" fmla="*/ 343 h 370"/>
                <a:gd name="T26" fmla="*/ 138 w 525"/>
                <a:gd name="T27" fmla="*/ 331 h 370"/>
                <a:gd name="T28" fmla="*/ 130 w 525"/>
                <a:gd name="T29" fmla="*/ 322 h 370"/>
                <a:gd name="T30" fmla="*/ 137 w 525"/>
                <a:gd name="T31" fmla="*/ 308 h 370"/>
                <a:gd name="T32" fmla="*/ 135 w 525"/>
                <a:gd name="T33" fmla="*/ 301 h 370"/>
                <a:gd name="T34" fmla="*/ 124 w 525"/>
                <a:gd name="T35" fmla="*/ 292 h 370"/>
                <a:gd name="T36" fmla="*/ 107 w 525"/>
                <a:gd name="T37" fmla="*/ 312 h 370"/>
                <a:gd name="T38" fmla="*/ 85 w 525"/>
                <a:gd name="T39" fmla="*/ 298 h 370"/>
                <a:gd name="T40" fmla="*/ 76 w 525"/>
                <a:gd name="T41" fmla="*/ 294 h 370"/>
                <a:gd name="T42" fmla="*/ 62 w 525"/>
                <a:gd name="T43" fmla="*/ 287 h 370"/>
                <a:gd name="T44" fmla="*/ 74 w 525"/>
                <a:gd name="T45" fmla="*/ 278 h 370"/>
                <a:gd name="T46" fmla="*/ 71 w 525"/>
                <a:gd name="T47" fmla="*/ 262 h 370"/>
                <a:gd name="T48" fmla="*/ 28 w 525"/>
                <a:gd name="T49" fmla="*/ 225 h 370"/>
                <a:gd name="T50" fmla="*/ 28 w 525"/>
                <a:gd name="T51" fmla="*/ 212 h 370"/>
                <a:gd name="T52" fmla="*/ 18 w 525"/>
                <a:gd name="T53" fmla="*/ 202 h 370"/>
                <a:gd name="T54" fmla="*/ 5 w 525"/>
                <a:gd name="T55" fmla="*/ 192 h 370"/>
                <a:gd name="T56" fmla="*/ 12 w 525"/>
                <a:gd name="T57" fmla="*/ 182 h 370"/>
                <a:gd name="T58" fmla="*/ 25 w 525"/>
                <a:gd name="T59" fmla="*/ 182 h 370"/>
                <a:gd name="T60" fmla="*/ 39 w 525"/>
                <a:gd name="T61" fmla="*/ 173 h 370"/>
                <a:gd name="T62" fmla="*/ 61 w 525"/>
                <a:gd name="T63" fmla="*/ 146 h 370"/>
                <a:gd name="T64" fmla="*/ 74 w 525"/>
                <a:gd name="T65" fmla="*/ 124 h 370"/>
                <a:gd name="T66" fmla="*/ 81 w 525"/>
                <a:gd name="T67" fmla="*/ 107 h 370"/>
                <a:gd name="T68" fmla="*/ 89 w 525"/>
                <a:gd name="T69" fmla="*/ 86 h 370"/>
                <a:gd name="T70" fmla="*/ 94 w 525"/>
                <a:gd name="T71" fmla="*/ 73 h 370"/>
                <a:gd name="T72" fmla="*/ 107 w 525"/>
                <a:gd name="T73" fmla="*/ 57 h 370"/>
                <a:gd name="T74" fmla="*/ 128 w 525"/>
                <a:gd name="T75" fmla="*/ 51 h 370"/>
                <a:gd name="T76" fmla="*/ 151 w 525"/>
                <a:gd name="T77" fmla="*/ 27 h 370"/>
                <a:gd name="T78" fmla="*/ 164 w 525"/>
                <a:gd name="T79" fmla="*/ 33 h 370"/>
                <a:gd name="T80" fmla="*/ 203 w 525"/>
                <a:gd name="T81" fmla="*/ 37 h 370"/>
                <a:gd name="T82" fmla="*/ 218 w 525"/>
                <a:gd name="T83" fmla="*/ 33 h 370"/>
                <a:gd name="T84" fmla="*/ 256 w 525"/>
                <a:gd name="T85" fmla="*/ 47 h 370"/>
                <a:gd name="T86" fmla="*/ 277 w 525"/>
                <a:gd name="T87" fmla="*/ 31 h 370"/>
                <a:gd name="T88" fmla="*/ 310 w 525"/>
                <a:gd name="T89" fmla="*/ 24 h 370"/>
                <a:gd name="T90" fmla="*/ 332 w 525"/>
                <a:gd name="T91" fmla="*/ 4 h 370"/>
                <a:gd name="T92" fmla="*/ 366 w 525"/>
                <a:gd name="T93" fmla="*/ 25 h 370"/>
                <a:gd name="T94" fmla="*/ 405 w 525"/>
                <a:gd name="T95" fmla="*/ 81 h 370"/>
                <a:gd name="T96" fmla="*/ 424 w 525"/>
                <a:gd name="T97" fmla="*/ 97 h 370"/>
                <a:gd name="T98" fmla="*/ 431 w 525"/>
                <a:gd name="T99" fmla="*/ 147 h 370"/>
                <a:gd name="T100" fmla="*/ 442 w 525"/>
                <a:gd name="T101" fmla="*/ 212 h 370"/>
                <a:gd name="T102" fmla="*/ 449 w 525"/>
                <a:gd name="T103" fmla="*/ 221 h 370"/>
                <a:gd name="T104" fmla="*/ 503 w 525"/>
                <a:gd name="T105" fmla="*/ 205 h 370"/>
                <a:gd name="T106" fmla="*/ 524 w 525"/>
                <a:gd name="T107" fmla="*/ 215 h 370"/>
                <a:gd name="T108" fmla="*/ 525 w 525"/>
                <a:gd name="T109" fmla="*/ 245 h 370"/>
                <a:gd name="T110" fmla="*/ 492 w 525"/>
                <a:gd name="T111" fmla="*/ 246 h 370"/>
                <a:gd name="T112" fmla="*/ 484 w 525"/>
                <a:gd name="T113" fmla="*/ 245 h 370"/>
                <a:gd name="T114" fmla="*/ 485 w 525"/>
                <a:gd name="T115" fmla="*/ 281 h 370"/>
                <a:gd name="T116" fmla="*/ 475 w 525"/>
                <a:gd name="T117" fmla="*/ 297 h 370"/>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0" t="0" r="r" b="b"/>
              <a:pathLst>
                <a:path w="525" h="370">
                  <a:moveTo>
                    <a:pt x="478" y="310"/>
                  </a:moveTo>
                  <a:lnTo>
                    <a:pt x="477" y="310"/>
                  </a:lnTo>
                  <a:lnTo>
                    <a:pt x="475" y="311"/>
                  </a:lnTo>
                  <a:lnTo>
                    <a:pt x="477" y="315"/>
                  </a:lnTo>
                  <a:lnTo>
                    <a:pt x="480" y="325"/>
                  </a:lnTo>
                  <a:lnTo>
                    <a:pt x="478" y="327"/>
                  </a:lnTo>
                  <a:lnTo>
                    <a:pt x="477" y="331"/>
                  </a:lnTo>
                  <a:lnTo>
                    <a:pt x="477" y="335"/>
                  </a:lnTo>
                  <a:lnTo>
                    <a:pt x="477" y="338"/>
                  </a:lnTo>
                  <a:lnTo>
                    <a:pt x="477" y="341"/>
                  </a:lnTo>
                  <a:lnTo>
                    <a:pt x="477" y="343"/>
                  </a:lnTo>
                  <a:lnTo>
                    <a:pt x="475" y="343"/>
                  </a:lnTo>
                  <a:lnTo>
                    <a:pt x="471" y="344"/>
                  </a:lnTo>
                  <a:lnTo>
                    <a:pt x="468" y="344"/>
                  </a:lnTo>
                  <a:lnTo>
                    <a:pt x="462" y="343"/>
                  </a:lnTo>
                  <a:lnTo>
                    <a:pt x="458" y="344"/>
                  </a:lnTo>
                  <a:lnTo>
                    <a:pt x="454" y="343"/>
                  </a:lnTo>
                  <a:lnTo>
                    <a:pt x="451" y="341"/>
                  </a:lnTo>
                  <a:lnTo>
                    <a:pt x="445" y="340"/>
                  </a:lnTo>
                  <a:lnTo>
                    <a:pt x="444" y="340"/>
                  </a:lnTo>
                  <a:lnTo>
                    <a:pt x="442" y="338"/>
                  </a:lnTo>
                  <a:lnTo>
                    <a:pt x="442" y="337"/>
                  </a:lnTo>
                  <a:lnTo>
                    <a:pt x="439" y="331"/>
                  </a:lnTo>
                  <a:lnTo>
                    <a:pt x="439" y="330"/>
                  </a:lnTo>
                  <a:lnTo>
                    <a:pt x="438" y="328"/>
                  </a:lnTo>
                  <a:lnTo>
                    <a:pt x="437" y="327"/>
                  </a:lnTo>
                  <a:lnTo>
                    <a:pt x="434" y="328"/>
                  </a:lnTo>
                  <a:lnTo>
                    <a:pt x="432" y="330"/>
                  </a:lnTo>
                  <a:lnTo>
                    <a:pt x="431" y="331"/>
                  </a:lnTo>
                  <a:lnTo>
                    <a:pt x="428" y="331"/>
                  </a:lnTo>
                  <a:lnTo>
                    <a:pt x="426" y="331"/>
                  </a:lnTo>
                  <a:lnTo>
                    <a:pt x="418" y="328"/>
                  </a:lnTo>
                  <a:lnTo>
                    <a:pt x="412" y="328"/>
                  </a:lnTo>
                  <a:lnTo>
                    <a:pt x="408" y="328"/>
                  </a:lnTo>
                  <a:lnTo>
                    <a:pt x="402" y="324"/>
                  </a:lnTo>
                  <a:lnTo>
                    <a:pt x="401" y="324"/>
                  </a:lnTo>
                  <a:lnTo>
                    <a:pt x="399" y="322"/>
                  </a:lnTo>
                  <a:lnTo>
                    <a:pt x="399" y="321"/>
                  </a:lnTo>
                  <a:lnTo>
                    <a:pt x="398" y="321"/>
                  </a:lnTo>
                  <a:lnTo>
                    <a:pt x="396" y="322"/>
                  </a:lnTo>
                  <a:lnTo>
                    <a:pt x="395" y="322"/>
                  </a:lnTo>
                  <a:lnTo>
                    <a:pt x="393" y="321"/>
                  </a:lnTo>
                  <a:lnTo>
                    <a:pt x="392" y="321"/>
                  </a:lnTo>
                  <a:lnTo>
                    <a:pt x="391" y="321"/>
                  </a:lnTo>
                  <a:lnTo>
                    <a:pt x="385" y="321"/>
                  </a:lnTo>
                  <a:lnTo>
                    <a:pt x="383" y="321"/>
                  </a:lnTo>
                  <a:lnTo>
                    <a:pt x="378" y="322"/>
                  </a:lnTo>
                  <a:lnTo>
                    <a:pt x="366" y="328"/>
                  </a:lnTo>
                  <a:lnTo>
                    <a:pt x="363" y="330"/>
                  </a:lnTo>
                  <a:lnTo>
                    <a:pt x="362" y="330"/>
                  </a:lnTo>
                  <a:lnTo>
                    <a:pt x="359" y="330"/>
                  </a:lnTo>
                  <a:lnTo>
                    <a:pt x="358" y="331"/>
                  </a:lnTo>
                  <a:lnTo>
                    <a:pt x="350" y="332"/>
                  </a:lnTo>
                  <a:lnTo>
                    <a:pt x="349" y="332"/>
                  </a:lnTo>
                  <a:lnTo>
                    <a:pt x="345" y="334"/>
                  </a:lnTo>
                  <a:lnTo>
                    <a:pt x="336" y="338"/>
                  </a:lnTo>
                  <a:lnTo>
                    <a:pt x="335" y="338"/>
                  </a:lnTo>
                  <a:lnTo>
                    <a:pt x="333" y="341"/>
                  </a:lnTo>
                  <a:lnTo>
                    <a:pt x="326" y="350"/>
                  </a:lnTo>
                  <a:lnTo>
                    <a:pt x="322" y="354"/>
                  </a:lnTo>
                  <a:lnTo>
                    <a:pt x="322" y="355"/>
                  </a:lnTo>
                  <a:lnTo>
                    <a:pt x="317" y="361"/>
                  </a:lnTo>
                  <a:lnTo>
                    <a:pt x="316" y="361"/>
                  </a:lnTo>
                  <a:lnTo>
                    <a:pt x="316" y="363"/>
                  </a:lnTo>
                  <a:lnTo>
                    <a:pt x="315" y="363"/>
                  </a:lnTo>
                  <a:lnTo>
                    <a:pt x="313" y="363"/>
                  </a:lnTo>
                  <a:lnTo>
                    <a:pt x="312" y="363"/>
                  </a:lnTo>
                  <a:lnTo>
                    <a:pt x="309" y="364"/>
                  </a:lnTo>
                  <a:lnTo>
                    <a:pt x="307" y="365"/>
                  </a:lnTo>
                  <a:lnTo>
                    <a:pt x="306" y="367"/>
                  </a:lnTo>
                  <a:lnTo>
                    <a:pt x="296" y="370"/>
                  </a:lnTo>
                  <a:lnTo>
                    <a:pt x="295" y="370"/>
                  </a:lnTo>
                  <a:lnTo>
                    <a:pt x="293" y="370"/>
                  </a:lnTo>
                  <a:lnTo>
                    <a:pt x="292" y="368"/>
                  </a:lnTo>
                  <a:lnTo>
                    <a:pt x="290" y="368"/>
                  </a:lnTo>
                  <a:lnTo>
                    <a:pt x="289" y="367"/>
                  </a:lnTo>
                  <a:lnTo>
                    <a:pt x="287" y="367"/>
                  </a:lnTo>
                  <a:lnTo>
                    <a:pt x="286" y="365"/>
                  </a:lnTo>
                  <a:lnTo>
                    <a:pt x="284" y="365"/>
                  </a:lnTo>
                  <a:lnTo>
                    <a:pt x="264" y="365"/>
                  </a:lnTo>
                  <a:lnTo>
                    <a:pt x="262" y="365"/>
                  </a:lnTo>
                  <a:lnTo>
                    <a:pt x="260" y="365"/>
                  </a:lnTo>
                  <a:lnTo>
                    <a:pt x="256" y="365"/>
                  </a:lnTo>
                  <a:lnTo>
                    <a:pt x="253" y="365"/>
                  </a:lnTo>
                  <a:lnTo>
                    <a:pt x="250" y="363"/>
                  </a:lnTo>
                  <a:lnTo>
                    <a:pt x="249" y="363"/>
                  </a:lnTo>
                  <a:lnTo>
                    <a:pt x="247" y="363"/>
                  </a:lnTo>
                  <a:lnTo>
                    <a:pt x="244" y="363"/>
                  </a:lnTo>
                  <a:lnTo>
                    <a:pt x="243" y="363"/>
                  </a:lnTo>
                  <a:lnTo>
                    <a:pt x="241" y="364"/>
                  </a:lnTo>
                  <a:lnTo>
                    <a:pt x="236" y="368"/>
                  </a:lnTo>
                  <a:lnTo>
                    <a:pt x="234" y="368"/>
                  </a:lnTo>
                  <a:lnTo>
                    <a:pt x="226" y="370"/>
                  </a:lnTo>
                  <a:lnTo>
                    <a:pt x="223" y="368"/>
                  </a:lnTo>
                  <a:lnTo>
                    <a:pt x="220" y="368"/>
                  </a:lnTo>
                  <a:lnTo>
                    <a:pt x="208" y="365"/>
                  </a:lnTo>
                  <a:lnTo>
                    <a:pt x="206" y="364"/>
                  </a:lnTo>
                  <a:lnTo>
                    <a:pt x="204" y="363"/>
                  </a:lnTo>
                  <a:lnTo>
                    <a:pt x="200" y="361"/>
                  </a:lnTo>
                  <a:lnTo>
                    <a:pt x="198" y="361"/>
                  </a:lnTo>
                  <a:lnTo>
                    <a:pt x="197" y="361"/>
                  </a:lnTo>
                  <a:lnTo>
                    <a:pt x="193" y="363"/>
                  </a:lnTo>
                  <a:lnTo>
                    <a:pt x="190" y="361"/>
                  </a:lnTo>
                  <a:lnTo>
                    <a:pt x="188" y="361"/>
                  </a:lnTo>
                  <a:lnTo>
                    <a:pt x="187" y="361"/>
                  </a:lnTo>
                  <a:lnTo>
                    <a:pt x="187" y="360"/>
                  </a:lnTo>
                  <a:lnTo>
                    <a:pt x="185" y="360"/>
                  </a:lnTo>
                  <a:lnTo>
                    <a:pt x="183" y="358"/>
                  </a:lnTo>
                  <a:lnTo>
                    <a:pt x="181" y="358"/>
                  </a:lnTo>
                  <a:lnTo>
                    <a:pt x="173" y="360"/>
                  </a:lnTo>
                  <a:lnTo>
                    <a:pt x="168" y="361"/>
                  </a:lnTo>
                  <a:lnTo>
                    <a:pt x="167" y="363"/>
                  </a:lnTo>
                  <a:lnTo>
                    <a:pt x="165" y="363"/>
                  </a:lnTo>
                  <a:lnTo>
                    <a:pt x="161" y="364"/>
                  </a:lnTo>
                  <a:lnTo>
                    <a:pt x="155" y="363"/>
                  </a:lnTo>
                  <a:lnTo>
                    <a:pt x="151" y="361"/>
                  </a:lnTo>
                  <a:lnTo>
                    <a:pt x="150" y="360"/>
                  </a:lnTo>
                  <a:lnTo>
                    <a:pt x="148" y="358"/>
                  </a:lnTo>
                  <a:lnTo>
                    <a:pt x="148" y="357"/>
                  </a:lnTo>
                  <a:lnTo>
                    <a:pt x="148" y="355"/>
                  </a:lnTo>
                  <a:lnTo>
                    <a:pt x="150" y="351"/>
                  </a:lnTo>
                  <a:lnTo>
                    <a:pt x="150" y="350"/>
                  </a:lnTo>
                  <a:lnTo>
                    <a:pt x="151" y="350"/>
                  </a:lnTo>
                  <a:lnTo>
                    <a:pt x="153" y="348"/>
                  </a:lnTo>
                  <a:lnTo>
                    <a:pt x="154" y="347"/>
                  </a:lnTo>
                  <a:lnTo>
                    <a:pt x="157" y="347"/>
                  </a:lnTo>
                  <a:lnTo>
                    <a:pt x="158" y="344"/>
                  </a:lnTo>
                  <a:lnTo>
                    <a:pt x="160" y="344"/>
                  </a:lnTo>
                  <a:lnTo>
                    <a:pt x="160" y="343"/>
                  </a:lnTo>
                  <a:lnTo>
                    <a:pt x="160" y="341"/>
                  </a:lnTo>
                  <a:lnTo>
                    <a:pt x="158" y="341"/>
                  </a:lnTo>
                  <a:lnTo>
                    <a:pt x="157" y="341"/>
                  </a:lnTo>
                  <a:lnTo>
                    <a:pt x="155" y="340"/>
                  </a:lnTo>
                  <a:lnTo>
                    <a:pt x="154" y="340"/>
                  </a:lnTo>
                  <a:lnTo>
                    <a:pt x="153" y="340"/>
                  </a:lnTo>
                  <a:lnTo>
                    <a:pt x="151" y="340"/>
                  </a:lnTo>
                  <a:lnTo>
                    <a:pt x="140" y="332"/>
                  </a:lnTo>
                  <a:lnTo>
                    <a:pt x="138" y="331"/>
                  </a:lnTo>
                  <a:lnTo>
                    <a:pt x="138" y="328"/>
                  </a:lnTo>
                  <a:lnTo>
                    <a:pt x="138" y="327"/>
                  </a:lnTo>
                  <a:lnTo>
                    <a:pt x="137" y="327"/>
                  </a:lnTo>
                  <a:lnTo>
                    <a:pt x="134" y="325"/>
                  </a:lnTo>
                  <a:lnTo>
                    <a:pt x="132" y="325"/>
                  </a:lnTo>
                  <a:lnTo>
                    <a:pt x="131" y="325"/>
                  </a:lnTo>
                  <a:lnTo>
                    <a:pt x="131" y="324"/>
                  </a:lnTo>
                  <a:lnTo>
                    <a:pt x="130" y="322"/>
                  </a:lnTo>
                  <a:lnTo>
                    <a:pt x="128" y="320"/>
                  </a:lnTo>
                  <a:lnTo>
                    <a:pt x="125" y="314"/>
                  </a:lnTo>
                  <a:lnTo>
                    <a:pt x="125" y="312"/>
                  </a:lnTo>
                  <a:lnTo>
                    <a:pt x="125" y="311"/>
                  </a:lnTo>
                  <a:lnTo>
                    <a:pt x="131" y="307"/>
                  </a:lnTo>
                  <a:lnTo>
                    <a:pt x="131" y="305"/>
                  </a:lnTo>
                  <a:lnTo>
                    <a:pt x="132" y="305"/>
                  </a:lnTo>
                  <a:lnTo>
                    <a:pt x="134" y="305"/>
                  </a:lnTo>
                  <a:lnTo>
                    <a:pt x="135" y="307"/>
                  </a:lnTo>
                  <a:lnTo>
                    <a:pt x="137" y="308"/>
                  </a:lnTo>
                  <a:lnTo>
                    <a:pt x="138" y="308"/>
                  </a:lnTo>
                  <a:lnTo>
                    <a:pt x="140" y="307"/>
                  </a:lnTo>
                  <a:lnTo>
                    <a:pt x="141" y="307"/>
                  </a:lnTo>
                  <a:lnTo>
                    <a:pt x="141" y="305"/>
                  </a:lnTo>
                  <a:lnTo>
                    <a:pt x="142" y="305"/>
                  </a:lnTo>
                  <a:lnTo>
                    <a:pt x="141" y="304"/>
                  </a:lnTo>
                  <a:lnTo>
                    <a:pt x="140" y="301"/>
                  </a:lnTo>
                  <a:lnTo>
                    <a:pt x="138" y="301"/>
                  </a:lnTo>
                  <a:lnTo>
                    <a:pt x="137" y="301"/>
                  </a:lnTo>
                  <a:lnTo>
                    <a:pt x="135" y="301"/>
                  </a:lnTo>
                  <a:lnTo>
                    <a:pt x="134" y="301"/>
                  </a:lnTo>
                  <a:lnTo>
                    <a:pt x="132" y="301"/>
                  </a:lnTo>
                  <a:lnTo>
                    <a:pt x="132" y="299"/>
                  </a:lnTo>
                  <a:lnTo>
                    <a:pt x="131" y="299"/>
                  </a:lnTo>
                  <a:lnTo>
                    <a:pt x="130" y="298"/>
                  </a:lnTo>
                  <a:lnTo>
                    <a:pt x="128" y="297"/>
                  </a:lnTo>
                  <a:lnTo>
                    <a:pt x="127" y="295"/>
                  </a:lnTo>
                  <a:lnTo>
                    <a:pt x="127" y="294"/>
                  </a:lnTo>
                  <a:lnTo>
                    <a:pt x="125" y="294"/>
                  </a:lnTo>
                  <a:lnTo>
                    <a:pt x="125" y="292"/>
                  </a:lnTo>
                  <a:lnTo>
                    <a:pt x="124" y="292"/>
                  </a:lnTo>
                  <a:lnTo>
                    <a:pt x="122" y="292"/>
                  </a:lnTo>
                  <a:lnTo>
                    <a:pt x="122" y="294"/>
                  </a:lnTo>
                  <a:lnTo>
                    <a:pt x="117" y="297"/>
                  </a:lnTo>
                  <a:lnTo>
                    <a:pt x="115" y="298"/>
                  </a:lnTo>
                  <a:lnTo>
                    <a:pt x="115" y="301"/>
                  </a:lnTo>
                  <a:lnTo>
                    <a:pt x="114" y="302"/>
                  </a:lnTo>
                  <a:lnTo>
                    <a:pt x="114" y="304"/>
                  </a:lnTo>
                  <a:lnTo>
                    <a:pt x="109" y="311"/>
                  </a:lnTo>
                  <a:lnTo>
                    <a:pt x="108" y="312"/>
                  </a:lnTo>
                  <a:lnTo>
                    <a:pt x="107" y="312"/>
                  </a:lnTo>
                  <a:lnTo>
                    <a:pt x="105" y="311"/>
                  </a:lnTo>
                  <a:lnTo>
                    <a:pt x="104" y="311"/>
                  </a:lnTo>
                  <a:lnTo>
                    <a:pt x="101" y="307"/>
                  </a:lnTo>
                  <a:lnTo>
                    <a:pt x="101" y="305"/>
                  </a:lnTo>
                  <a:lnTo>
                    <a:pt x="101" y="304"/>
                  </a:lnTo>
                  <a:lnTo>
                    <a:pt x="99" y="302"/>
                  </a:lnTo>
                  <a:lnTo>
                    <a:pt x="99" y="301"/>
                  </a:lnTo>
                  <a:lnTo>
                    <a:pt x="98" y="301"/>
                  </a:lnTo>
                  <a:lnTo>
                    <a:pt x="94" y="299"/>
                  </a:lnTo>
                  <a:lnTo>
                    <a:pt x="91" y="298"/>
                  </a:lnTo>
                  <a:lnTo>
                    <a:pt x="85" y="298"/>
                  </a:lnTo>
                  <a:lnTo>
                    <a:pt x="84" y="298"/>
                  </a:lnTo>
                  <a:lnTo>
                    <a:pt x="82" y="299"/>
                  </a:lnTo>
                  <a:lnTo>
                    <a:pt x="79" y="299"/>
                  </a:lnTo>
                  <a:lnTo>
                    <a:pt x="79" y="298"/>
                  </a:lnTo>
                  <a:lnTo>
                    <a:pt x="78" y="298"/>
                  </a:lnTo>
                  <a:lnTo>
                    <a:pt x="76" y="298"/>
                  </a:lnTo>
                  <a:lnTo>
                    <a:pt x="76" y="297"/>
                  </a:lnTo>
                  <a:lnTo>
                    <a:pt x="76" y="295"/>
                  </a:lnTo>
                  <a:lnTo>
                    <a:pt x="76" y="294"/>
                  </a:lnTo>
                  <a:lnTo>
                    <a:pt x="76" y="292"/>
                  </a:lnTo>
                  <a:lnTo>
                    <a:pt x="75" y="291"/>
                  </a:lnTo>
                  <a:lnTo>
                    <a:pt x="74" y="289"/>
                  </a:lnTo>
                  <a:lnTo>
                    <a:pt x="72" y="289"/>
                  </a:lnTo>
                  <a:lnTo>
                    <a:pt x="69" y="289"/>
                  </a:lnTo>
                  <a:lnTo>
                    <a:pt x="68" y="289"/>
                  </a:lnTo>
                  <a:lnTo>
                    <a:pt x="65" y="289"/>
                  </a:lnTo>
                  <a:lnTo>
                    <a:pt x="64" y="289"/>
                  </a:lnTo>
                  <a:lnTo>
                    <a:pt x="62" y="287"/>
                  </a:lnTo>
                  <a:lnTo>
                    <a:pt x="62" y="285"/>
                  </a:lnTo>
                  <a:lnTo>
                    <a:pt x="62" y="284"/>
                  </a:lnTo>
                  <a:lnTo>
                    <a:pt x="62" y="282"/>
                  </a:lnTo>
                  <a:lnTo>
                    <a:pt x="64" y="282"/>
                  </a:lnTo>
                  <a:lnTo>
                    <a:pt x="65" y="282"/>
                  </a:lnTo>
                  <a:lnTo>
                    <a:pt x="66" y="282"/>
                  </a:lnTo>
                  <a:lnTo>
                    <a:pt x="68" y="282"/>
                  </a:lnTo>
                  <a:lnTo>
                    <a:pt x="69" y="282"/>
                  </a:lnTo>
                  <a:lnTo>
                    <a:pt x="74" y="281"/>
                  </a:lnTo>
                  <a:lnTo>
                    <a:pt x="74" y="279"/>
                  </a:lnTo>
                  <a:lnTo>
                    <a:pt x="74" y="278"/>
                  </a:lnTo>
                  <a:lnTo>
                    <a:pt x="72" y="278"/>
                  </a:lnTo>
                  <a:lnTo>
                    <a:pt x="72" y="277"/>
                  </a:lnTo>
                  <a:lnTo>
                    <a:pt x="65" y="272"/>
                  </a:lnTo>
                  <a:lnTo>
                    <a:pt x="64" y="272"/>
                  </a:lnTo>
                  <a:lnTo>
                    <a:pt x="62" y="272"/>
                  </a:lnTo>
                  <a:lnTo>
                    <a:pt x="62" y="271"/>
                  </a:lnTo>
                  <a:lnTo>
                    <a:pt x="66" y="268"/>
                  </a:lnTo>
                  <a:lnTo>
                    <a:pt x="71" y="262"/>
                  </a:lnTo>
                  <a:lnTo>
                    <a:pt x="71" y="261"/>
                  </a:lnTo>
                  <a:lnTo>
                    <a:pt x="68" y="258"/>
                  </a:lnTo>
                  <a:lnTo>
                    <a:pt x="65" y="256"/>
                  </a:lnTo>
                  <a:lnTo>
                    <a:pt x="64" y="256"/>
                  </a:lnTo>
                  <a:lnTo>
                    <a:pt x="62" y="256"/>
                  </a:lnTo>
                  <a:lnTo>
                    <a:pt x="56" y="254"/>
                  </a:lnTo>
                  <a:lnTo>
                    <a:pt x="43" y="248"/>
                  </a:lnTo>
                  <a:lnTo>
                    <a:pt x="41" y="245"/>
                  </a:lnTo>
                  <a:lnTo>
                    <a:pt x="31" y="235"/>
                  </a:lnTo>
                  <a:lnTo>
                    <a:pt x="29" y="233"/>
                  </a:lnTo>
                  <a:lnTo>
                    <a:pt x="28" y="225"/>
                  </a:lnTo>
                  <a:lnTo>
                    <a:pt x="29" y="223"/>
                  </a:lnTo>
                  <a:lnTo>
                    <a:pt x="29" y="222"/>
                  </a:lnTo>
                  <a:lnTo>
                    <a:pt x="31" y="221"/>
                  </a:lnTo>
                  <a:lnTo>
                    <a:pt x="31" y="215"/>
                  </a:lnTo>
                  <a:lnTo>
                    <a:pt x="31" y="213"/>
                  </a:lnTo>
                  <a:lnTo>
                    <a:pt x="29" y="212"/>
                  </a:lnTo>
                  <a:lnTo>
                    <a:pt x="28" y="212"/>
                  </a:lnTo>
                  <a:lnTo>
                    <a:pt x="28" y="213"/>
                  </a:lnTo>
                  <a:lnTo>
                    <a:pt x="28" y="215"/>
                  </a:lnTo>
                  <a:lnTo>
                    <a:pt x="26" y="215"/>
                  </a:lnTo>
                  <a:lnTo>
                    <a:pt x="25" y="215"/>
                  </a:lnTo>
                  <a:lnTo>
                    <a:pt x="25" y="213"/>
                  </a:lnTo>
                  <a:lnTo>
                    <a:pt x="22" y="211"/>
                  </a:lnTo>
                  <a:lnTo>
                    <a:pt x="22" y="209"/>
                  </a:lnTo>
                  <a:lnTo>
                    <a:pt x="22" y="208"/>
                  </a:lnTo>
                  <a:lnTo>
                    <a:pt x="18" y="202"/>
                  </a:lnTo>
                  <a:lnTo>
                    <a:pt x="16" y="202"/>
                  </a:lnTo>
                  <a:lnTo>
                    <a:pt x="16" y="200"/>
                  </a:lnTo>
                  <a:lnTo>
                    <a:pt x="15" y="200"/>
                  </a:lnTo>
                  <a:lnTo>
                    <a:pt x="13" y="200"/>
                  </a:lnTo>
                  <a:lnTo>
                    <a:pt x="8" y="198"/>
                  </a:lnTo>
                  <a:lnTo>
                    <a:pt x="6" y="196"/>
                  </a:lnTo>
                  <a:lnTo>
                    <a:pt x="6" y="195"/>
                  </a:lnTo>
                  <a:lnTo>
                    <a:pt x="5" y="195"/>
                  </a:lnTo>
                  <a:lnTo>
                    <a:pt x="5" y="193"/>
                  </a:lnTo>
                  <a:lnTo>
                    <a:pt x="5" y="192"/>
                  </a:lnTo>
                  <a:lnTo>
                    <a:pt x="3" y="189"/>
                  </a:lnTo>
                  <a:lnTo>
                    <a:pt x="2" y="188"/>
                  </a:lnTo>
                  <a:lnTo>
                    <a:pt x="0" y="185"/>
                  </a:lnTo>
                  <a:lnTo>
                    <a:pt x="0" y="183"/>
                  </a:lnTo>
                  <a:lnTo>
                    <a:pt x="5" y="182"/>
                  </a:lnTo>
                  <a:lnTo>
                    <a:pt x="6" y="182"/>
                  </a:lnTo>
                  <a:lnTo>
                    <a:pt x="9" y="182"/>
                  </a:lnTo>
                  <a:lnTo>
                    <a:pt x="9" y="183"/>
                  </a:lnTo>
                  <a:lnTo>
                    <a:pt x="10" y="183"/>
                  </a:lnTo>
                  <a:lnTo>
                    <a:pt x="12" y="182"/>
                  </a:lnTo>
                  <a:lnTo>
                    <a:pt x="12" y="180"/>
                  </a:lnTo>
                  <a:lnTo>
                    <a:pt x="13" y="180"/>
                  </a:lnTo>
                  <a:lnTo>
                    <a:pt x="15" y="180"/>
                  </a:lnTo>
                  <a:lnTo>
                    <a:pt x="16" y="180"/>
                  </a:lnTo>
                  <a:lnTo>
                    <a:pt x="16" y="182"/>
                  </a:lnTo>
                  <a:lnTo>
                    <a:pt x="18" y="182"/>
                  </a:lnTo>
                  <a:lnTo>
                    <a:pt x="19" y="185"/>
                  </a:lnTo>
                  <a:lnTo>
                    <a:pt x="21" y="185"/>
                  </a:lnTo>
                  <a:lnTo>
                    <a:pt x="23" y="183"/>
                  </a:lnTo>
                  <a:lnTo>
                    <a:pt x="23" y="182"/>
                  </a:lnTo>
                  <a:lnTo>
                    <a:pt x="25" y="182"/>
                  </a:lnTo>
                  <a:lnTo>
                    <a:pt x="28" y="179"/>
                  </a:lnTo>
                  <a:lnTo>
                    <a:pt x="28" y="178"/>
                  </a:lnTo>
                  <a:lnTo>
                    <a:pt x="28" y="176"/>
                  </a:lnTo>
                  <a:lnTo>
                    <a:pt x="28" y="175"/>
                  </a:lnTo>
                  <a:lnTo>
                    <a:pt x="29" y="173"/>
                  </a:lnTo>
                  <a:lnTo>
                    <a:pt x="31" y="173"/>
                  </a:lnTo>
                  <a:lnTo>
                    <a:pt x="32" y="172"/>
                  </a:lnTo>
                  <a:lnTo>
                    <a:pt x="33" y="173"/>
                  </a:lnTo>
                  <a:lnTo>
                    <a:pt x="39" y="173"/>
                  </a:lnTo>
                  <a:lnTo>
                    <a:pt x="43" y="175"/>
                  </a:lnTo>
                  <a:lnTo>
                    <a:pt x="45" y="175"/>
                  </a:lnTo>
                  <a:lnTo>
                    <a:pt x="51" y="170"/>
                  </a:lnTo>
                  <a:lnTo>
                    <a:pt x="51" y="167"/>
                  </a:lnTo>
                  <a:lnTo>
                    <a:pt x="51" y="166"/>
                  </a:lnTo>
                  <a:lnTo>
                    <a:pt x="51" y="163"/>
                  </a:lnTo>
                  <a:lnTo>
                    <a:pt x="56" y="147"/>
                  </a:lnTo>
                  <a:lnTo>
                    <a:pt x="58" y="145"/>
                  </a:lnTo>
                  <a:lnTo>
                    <a:pt x="59" y="145"/>
                  </a:lnTo>
                  <a:lnTo>
                    <a:pt x="61" y="146"/>
                  </a:lnTo>
                  <a:lnTo>
                    <a:pt x="62" y="145"/>
                  </a:lnTo>
                  <a:lnTo>
                    <a:pt x="64" y="142"/>
                  </a:lnTo>
                  <a:lnTo>
                    <a:pt x="68" y="137"/>
                  </a:lnTo>
                  <a:lnTo>
                    <a:pt x="69" y="136"/>
                  </a:lnTo>
                  <a:lnTo>
                    <a:pt x="68" y="136"/>
                  </a:lnTo>
                  <a:lnTo>
                    <a:pt x="66" y="134"/>
                  </a:lnTo>
                  <a:lnTo>
                    <a:pt x="66" y="133"/>
                  </a:lnTo>
                  <a:lnTo>
                    <a:pt x="68" y="129"/>
                  </a:lnTo>
                  <a:lnTo>
                    <a:pt x="69" y="127"/>
                  </a:lnTo>
                  <a:lnTo>
                    <a:pt x="74" y="124"/>
                  </a:lnTo>
                  <a:lnTo>
                    <a:pt x="76" y="116"/>
                  </a:lnTo>
                  <a:lnTo>
                    <a:pt x="76" y="114"/>
                  </a:lnTo>
                  <a:lnTo>
                    <a:pt x="75" y="113"/>
                  </a:lnTo>
                  <a:lnTo>
                    <a:pt x="75" y="112"/>
                  </a:lnTo>
                  <a:lnTo>
                    <a:pt x="76" y="110"/>
                  </a:lnTo>
                  <a:lnTo>
                    <a:pt x="78" y="109"/>
                  </a:lnTo>
                  <a:lnTo>
                    <a:pt x="79" y="107"/>
                  </a:lnTo>
                  <a:lnTo>
                    <a:pt x="81" y="107"/>
                  </a:lnTo>
                  <a:lnTo>
                    <a:pt x="81" y="106"/>
                  </a:lnTo>
                  <a:lnTo>
                    <a:pt x="82" y="106"/>
                  </a:lnTo>
                  <a:lnTo>
                    <a:pt x="82" y="104"/>
                  </a:lnTo>
                  <a:lnTo>
                    <a:pt x="85" y="99"/>
                  </a:lnTo>
                  <a:lnTo>
                    <a:pt x="85" y="97"/>
                  </a:lnTo>
                  <a:lnTo>
                    <a:pt x="84" y="97"/>
                  </a:lnTo>
                  <a:lnTo>
                    <a:pt x="84" y="96"/>
                  </a:lnTo>
                  <a:lnTo>
                    <a:pt x="87" y="91"/>
                  </a:lnTo>
                  <a:lnTo>
                    <a:pt x="88" y="86"/>
                  </a:lnTo>
                  <a:lnTo>
                    <a:pt x="89" y="86"/>
                  </a:lnTo>
                  <a:lnTo>
                    <a:pt x="91" y="86"/>
                  </a:lnTo>
                  <a:lnTo>
                    <a:pt x="92" y="86"/>
                  </a:lnTo>
                  <a:lnTo>
                    <a:pt x="94" y="84"/>
                  </a:lnTo>
                  <a:lnTo>
                    <a:pt x="94" y="83"/>
                  </a:lnTo>
                  <a:lnTo>
                    <a:pt x="94" y="81"/>
                  </a:lnTo>
                  <a:lnTo>
                    <a:pt x="94" y="79"/>
                  </a:lnTo>
                  <a:lnTo>
                    <a:pt x="94" y="77"/>
                  </a:lnTo>
                  <a:lnTo>
                    <a:pt x="94" y="76"/>
                  </a:lnTo>
                  <a:lnTo>
                    <a:pt x="94" y="74"/>
                  </a:lnTo>
                  <a:lnTo>
                    <a:pt x="94" y="73"/>
                  </a:lnTo>
                  <a:lnTo>
                    <a:pt x="95" y="73"/>
                  </a:lnTo>
                  <a:lnTo>
                    <a:pt x="98" y="70"/>
                  </a:lnTo>
                  <a:lnTo>
                    <a:pt x="101" y="69"/>
                  </a:lnTo>
                  <a:lnTo>
                    <a:pt x="102" y="67"/>
                  </a:lnTo>
                  <a:lnTo>
                    <a:pt x="104" y="63"/>
                  </a:lnTo>
                  <a:lnTo>
                    <a:pt x="104" y="61"/>
                  </a:lnTo>
                  <a:lnTo>
                    <a:pt x="104" y="60"/>
                  </a:lnTo>
                  <a:lnTo>
                    <a:pt x="105" y="60"/>
                  </a:lnTo>
                  <a:lnTo>
                    <a:pt x="107" y="57"/>
                  </a:lnTo>
                  <a:lnTo>
                    <a:pt x="109" y="56"/>
                  </a:lnTo>
                  <a:lnTo>
                    <a:pt x="115" y="51"/>
                  </a:lnTo>
                  <a:lnTo>
                    <a:pt x="117" y="51"/>
                  </a:lnTo>
                  <a:lnTo>
                    <a:pt x="118" y="51"/>
                  </a:lnTo>
                  <a:lnTo>
                    <a:pt x="121" y="53"/>
                  </a:lnTo>
                  <a:lnTo>
                    <a:pt x="124" y="53"/>
                  </a:lnTo>
                  <a:lnTo>
                    <a:pt x="125" y="53"/>
                  </a:lnTo>
                  <a:lnTo>
                    <a:pt x="127" y="53"/>
                  </a:lnTo>
                  <a:lnTo>
                    <a:pt x="128" y="51"/>
                  </a:lnTo>
                  <a:lnTo>
                    <a:pt x="132" y="47"/>
                  </a:lnTo>
                  <a:lnTo>
                    <a:pt x="134" y="47"/>
                  </a:lnTo>
                  <a:lnTo>
                    <a:pt x="134" y="46"/>
                  </a:lnTo>
                  <a:lnTo>
                    <a:pt x="138" y="40"/>
                  </a:lnTo>
                  <a:lnTo>
                    <a:pt x="140" y="38"/>
                  </a:lnTo>
                  <a:lnTo>
                    <a:pt x="141" y="37"/>
                  </a:lnTo>
                  <a:lnTo>
                    <a:pt x="147" y="34"/>
                  </a:lnTo>
                  <a:lnTo>
                    <a:pt x="148" y="33"/>
                  </a:lnTo>
                  <a:lnTo>
                    <a:pt x="150" y="31"/>
                  </a:lnTo>
                  <a:lnTo>
                    <a:pt x="150" y="30"/>
                  </a:lnTo>
                  <a:lnTo>
                    <a:pt x="150" y="28"/>
                  </a:lnTo>
                  <a:lnTo>
                    <a:pt x="151" y="27"/>
                  </a:lnTo>
                  <a:lnTo>
                    <a:pt x="151" y="25"/>
                  </a:lnTo>
                  <a:lnTo>
                    <a:pt x="153" y="25"/>
                  </a:lnTo>
                  <a:lnTo>
                    <a:pt x="154" y="25"/>
                  </a:lnTo>
                  <a:lnTo>
                    <a:pt x="158" y="25"/>
                  </a:lnTo>
                  <a:lnTo>
                    <a:pt x="158" y="27"/>
                  </a:lnTo>
                  <a:lnTo>
                    <a:pt x="160" y="27"/>
                  </a:lnTo>
                  <a:lnTo>
                    <a:pt x="160" y="30"/>
                  </a:lnTo>
                  <a:lnTo>
                    <a:pt x="164" y="33"/>
                  </a:lnTo>
                  <a:lnTo>
                    <a:pt x="170" y="34"/>
                  </a:lnTo>
                  <a:lnTo>
                    <a:pt x="171" y="34"/>
                  </a:lnTo>
                  <a:lnTo>
                    <a:pt x="173" y="31"/>
                  </a:lnTo>
                  <a:lnTo>
                    <a:pt x="174" y="33"/>
                  </a:lnTo>
                  <a:lnTo>
                    <a:pt x="175" y="33"/>
                  </a:lnTo>
                  <a:lnTo>
                    <a:pt x="188" y="34"/>
                  </a:lnTo>
                  <a:lnTo>
                    <a:pt x="196" y="34"/>
                  </a:lnTo>
                  <a:lnTo>
                    <a:pt x="198" y="34"/>
                  </a:lnTo>
                  <a:lnTo>
                    <a:pt x="200" y="34"/>
                  </a:lnTo>
                  <a:lnTo>
                    <a:pt x="203" y="36"/>
                  </a:lnTo>
                  <a:lnTo>
                    <a:pt x="203" y="37"/>
                  </a:lnTo>
                  <a:lnTo>
                    <a:pt x="204" y="37"/>
                  </a:lnTo>
                  <a:lnTo>
                    <a:pt x="204" y="38"/>
                  </a:lnTo>
                  <a:lnTo>
                    <a:pt x="206" y="38"/>
                  </a:lnTo>
                  <a:lnTo>
                    <a:pt x="206" y="37"/>
                  </a:lnTo>
                  <a:lnTo>
                    <a:pt x="207" y="37"/>
                  </a:lnTo>
                  <a:lnTo>
                    <a:pt x="208" y="38"/>
                  </a:lnTo>
                  <a:lnTo>
                    <a:pt x="210" y="38"/>
                  </a:lnTo>
                  <a:lnTo>
                    <a:pt x="211" y="38"/>
                  </a:lnTo>
                  <a:lnTo>
                    <a:pt x="216" y="36"/>
                  </a:lnTo>
                  <a:lnTo>
                    <a:pt x="218" y="33"/>
                  </a:lnTo>
                  <a:lnTo>
                    <a:pt x="220" y="33"/>
                  </a:lnTo>
                  <a:lnTo>
                    <a:pt x="227" y="33"/>
                  </a:lnTo>
                  <a:lnTo>
                    <a:pt x="229" y="34"/>
                  </a:lnTo>
                  <a:lnTo>
                    <a:pt x="230" y="34"/>
                  </a:lnTo>
                  <a:lnTo>
                    <a:pt x="233" y="37"/>
                  </a:lnTo>
                  <a:lnTo>
                    <a:pt x="239" y="43"/>
                  </a:lnTo>
                  <a:lnTo>
                    <a:pt x="246" y="50"/>
                  </a:lnTo>
                  <a:lnTo>
                    <a:pt x="247" y="51"/>
                  </a:lnTo>
                  <a:lnTo>
                    <a:pt x="251" y="50"/>
                  </a:lnTo>
                  <a:lnTo>
                    <a:pt x="254" y="48"/>
                  </a:lnTo>
                  <a:lnTo>
                    <a:pt x="256" y="47"/>
                  </a:lnTo>
                  <a:lnTo>
                    <a:pt x="257" y="47"/>
                  </a:lnTo>
                  <a:lnTo>
                    <a:pt x="257" y="46"/>
                  </a:lnTo>
                  <a:lnTo>
                    <a:pt x="259" y="44"/>
                  </a:lnTo>
                  <a:lnTo>
                    <a:pt x="260" y="44"/>
                  </a:lnTo>
                  <a:lnTo>
                    <a:pt x="260" y="43"/>
                  </a:lnTo>
                  <a:lnTo>
                    <a:pt x="260" y="41"/>
                  </a:lnTo>
                  <a:lnTo>
                    <a:pt x="260" y="40"/>
                  </a:lnTo>
                  <a:lnTo>
                    <a:pt x="263" y="37"/>
                  </a:lnTo>
                  <a:lnTo>
                    <a:pt x="264" y="36"/>
                  </a:lnTo>
                  <a:lnTo>
                    <a:pt x="266" y="34"/>
                  </a:lnTo>
                  <a:lnTo>
                    <a:pt x="269" y="33"/>
                  </a:lnTo>
                  <a:lnTo>
                    <a:pt x="277" y="31"/>
                  </a:lnTo>
                  <a:lnTo>
                    <a:pt x="280" y="31"/>
                  </a:lnTo>
                  <a:lnTo>
                    <a:pt x="282" y="31"/>
                  </a:lnTo>
                  <a:lnTo>
                    <a:pt x="286" y="31"/>
                  </a:lnTo>
                  <a:lnTo>
                    <a:pt x="292" y="30"/>
                  </a:lnTo>
                  <a:lnTo>
                    <a:pt x="293" y="28"/>
                  </a:lnTo>
                  <a:lnTo>
                    <a:pt x="295" y="27"/>
                  </a:lnTo>
                  <a:lnTo>
                    <a:pt x="299" y="25"/>
                  </a:lnTo>
                  <a:lnTo>
                    <a:pt x="305" y="25"/>
                  </a:lnTo>
                  <a:lnTo>
                    <a:pt x="309" y="25"/>
                  </a:lnTo>
                  <a:lnTo>
                    <a:pt x="310" y="24"/>
                  </a:lnTo>
                  <a:lnTo>
                    <a:pt x="312" y="24"/>
                  </a:lnTo>
                  <a:lnTo>
                    <a:pt x="313" y="24"/>
                  </a:lnTo>
                  <a:lnTo>
                    <a:pt x="313" y="23"/>
                  </a:lnTo>
                  <a:lnTo>
                    <a:pt x="316" y="14"/>
                  </a:lnTo>
                  <a:lnTo>
                    <a:pt x="317" y="13"/>
                  </a:lnTo>
                  <a:lnTo>
                    <a:pt x="319" y="10"/>
                  </a:lnTo>
                  <a:lnTo>
                    <a:pt x="319" y="8"/>
                  </a:lnTo>
                  <a:lnTo>
                    <a:pt x="322" y="7"/>
                  </a:lnTo>
                  <a:lnTo>
                    <a:pt x="329" y="5"/>
                  </a:lnTo>
                  <a:lnTo>
                    <a:pt x="332" y="4"/>
                  </a:lnTo>
                  <a:lnTo>
                    <a:pt x="333" y="3"/>
                  </a:lnTo>
                  <a:lnTo>
                    <a:pt x="333" y="1"/>
                  </a:lnTo>
                  <a:lnTo>
                    <a:pt x="335" y="1"/>
                  </a:lnTo>
                  <a:lnTo>
                    <a:pt x="338" y="0"/>
                  </a:lnTo>
                  <a:lnTo>
                    <a:pt x="343" y="1"/>
                  </a:lnTo>
                  <a:lnTo>
                    <a:pt x="345" y="1"/>
                  </a:lnTo>
                  <a:lnTo>
                    <a:pt x="352" y="4"/>
                  </a:lnTo>
                  <a:lnTo>
                    <a:pt x="355" y="7"/>
                  </a:lnTo>
                  <a:lnTo>
                    <a:pt x="363" y="20"/>
                  </a:lnTo>
                  <a:lnTo>
                    <a:pt x="366" y="25"/>
                  </a:lnTo>
                  <a:lnTo>
                    <a:pt x="369" y="34"/>
                  </a:lnTo>
                  <a:lnTo>
                    <a:pt x="372" y="41"/>
                  </a:lnTo>
                  <a:lnTo>
                    <a:pt x="373" y="44"/>
                  </a:lnTo>
                  <a:lnTo>
                    <a:pt x="376" y="46"/>
                  </a:lnTo>
                  <a:lnTo>
                    <a:pt x="378" y="48"/>
                  </a:lnTo>
                  <a:lnTo>
                    <a:pt x="383" y="54"/>
                  </a:lnTo>
                  <a:lnTo>
                    <a:pt x="389" y="61"/>
                  </a:lnTo>
                  <a:lnTo>
                    <a:pt x="391" y="64"/>
                  </a:lnTo>
                  <a:lnTo>
                    <a:pt x="391" y="66"/>
                  </a:lnTo>
                  <a:lnTo>
                    <a:pt x="395" y="70"/>
                  </a:lnTo>
                  <a:lnTo>
                    <a:pt x="405" y="81"/>
                  </a:lnTo>
                  <a:lnTo>
                    <a:pt x="411" y="86"/>
                  </a:lnTo>
                  <a:lnTo>
                    <a:pt x="412" y="89"/>
                  </a:lnTo>
                  <a:lnTo>
                    <a:pt x="414" y="89"/>
                  </a:lnTo>
                  <a:lnTo>
                    <a:pt x="416" y="90"/>
                  </a:lnTo>
                  <a:lnTo>
                    <a:pt x="418" y="90"/>
                  </a:lnTo>
                  <a:lnTo>
                    <a:pt x="421" y="91"/>
                  </a:lnTo>
                  <a:lnTo>
                    <a:pt x="421" y="93"/>
                  </a:lnTo>
                  <a:lnTo>
                    <a:pt x="422" y="94"/>
                  </a:lnTo>
                  <a:lnTo>
                    <a:pt x="424" y="97"/>
                  </a:lnTo>
                  <a:lnTo>
                    <a:pt x="424" y="100"/>
                  </a:lnTo>
                  <a:lnTo>
                    <a:pt x="424" y="101"/>
                  </a:lnTo>
                  <a:lnTo>
                    <a:pt x="424" y="104"/>
                  </a:lnTo>
                  <a:lnTo>
                    <a:pt x="428" y="112"/>
                  </a:lnTo>
                  <a:lnTo>
                    <a:pt x="429" y="114"/>
                  </a:lnTo>
                  <a:lnTo>
                    <a:pt x="432" y="116"/>
                  </a:lnTo>
                  <a:lnTo>
                    <a:pt x="434" y="120"/>
                  </a:lnTo>
                  <a:lnTo>
                    <a:pt x="434" y="122"/>
                  </a:lnTo>
                  <a:lnTo>
                    <a:pt x="435" y="134"/>
                  </a:lnTo>
                  <a:lnTo>
                    <a:pt x="434" y="137"/>
                  </a:lnTo>
                  <a:lnTo>
                    <a:pt x="432" y="143"/>
                  </a:lnTo>
                  <a:lnTo>
                    <a:pt x="431" y="147"/>
                  </a:lnTo>
                  <a:lnTo>
                    <a:pt x="429" y="153"/>
                  </a:lnTo>
                  <a:lnTo>
                    <a:pt x="429" y="165"/>
                  </a:lnTo>
                  <a:lnTo>
                    <a:pt x="429" y="169"/>
                  </a:lnTo>
                  <a:lnTo>
                    <a:pt x="432" y="180"/>
                  </a:lnTo>
                  <a:lnTo>
                    <a:pt x="435" y="188"/>
                  </a:lnTo>
                  <a:lnTo>
                    <a:pt x="437" y="199"/>
                  </a:lnTo>
                  <a:lnTo>
                    <a:pt x="437" y="203"/>
                  </a:lnTo>
                  <a:lnTo>
                    <a:pt x="438" y="209"/>
                  </a:lnTo>
                  <a:lnTo>
                    <a:pt x="438" y="211"/>
                  </a:lnTo>
                  <a:lnTo>
                    <a:pt x="439" y="211"/>
                  </a:lnTo>
                  <a:lnTo>
                    <a:pt x="441" y="211"/>
                  </a:lnTo>
                  <a:lnTo>
                    <a:pt x="441" y="212"/>
                  </a:lnTo>
                  <a:lnTo>
                    <a:pt x="442" y="212"/>
                  </a:lnTo>
                  <a:lnTo>
                    <a:pt x="445" y="212"/>
                  </a:lnTo>
                  <a:lnTo>
                    <a:pt x="445" y="213"/>
                  </a:lnTo>
                  <a:lnTo>
                    <a:pt x="445" y="215"/>
                  </a:lnTo>
                  <a:lnTo>
                    <a:pt x="447" y="216"/>
                  </a:lnTo>
                  <a:lnTo>
                    <a:pt x="447" y="218"/>
                  </a:lnTo>
                  <a:lnTo>
                    <a:pt x="447" y="219"/>
                  </a:lnTo>
                  <a:lnTo>
                    <a:pt x="448" y="219"/>
                  </a:lnTo>
                  <a:lnTo>
                    <a:pt x="448" y="221"/>
                  </a:lnTo>
                  <a:lnTo>
                    <a:pt x="449" y="221"/>
                  </a:lnTo>
                  <a:lnTo>
                    <a:pt x="449" y="222"/>
                  </a:lnTo>
                  <a:lnTo>
                    <a:pt x="451" y="223"/>
                  </a:lnTo>
                  <a:lnTo>
                    <a:pt x="452" y="223"/>
                  </a:lnTo>
                  <a:lnTo>
                    <a:pt x="464" y="226"/>
                  </a:lnTo>
                  <a:lnTo>
                    <a:pt x="470" y="226"/>
                  </a:lnTo>
                  <a:lnTo>
                    <a:pt x="471" y="226"/>
                  </a:lnTo>
                  <a:lnTo>
                    <a:pt x="472" y="226"/>
                  </a:lnTo>
                  <a:lnTo>
                    <a:pt x="478" y="219"/>
                  </a:lnTo>
                  <a:lnTo>
                    <a:pt x="484" y="218"/>
                  </a:lnTo>
                  <a:lnTo>
                    <a:pt x="490" y="213"/>
                  </a:lnTo>
                  <a:lnTo>
                    <a:pt x="497" y="208"/>
                  </a:lnTo>
                  <a:lnTo>
                    <a:pt x="503" y="205"/>
                  </a:lnTo>
                  <a:lnTo>
                    <a:pt x="507" y="205"/>
                  </a:lnTo>
                  <a:lnTo>
                    <a:pt x="508" y="205"/>
                  </a:lnTo>
                  <a:lnTo>
                    <a:pt x="513" y="206"/>
                  </a:lnTo>
                  <a:lnTo>
                    <a:pt x="514" y="206"/>
                  </a:lnTo>
                  <a:lnTo>
                    <a:pt x="517" y="208"/>
                  </a:lnTo>
                  <a:lnTo>
                    <a:pt x="518" y="208"/>
                  </a:lnTo>
                  <a:lnTo>
                    <a:pt x="521" y="211"/>
                  </a:lnTo>
                  <a:lnTo>
                    <a:pt x="523" y="212"/>
                  </a:lnTo>
                  <a:lnTo>
                    <a:pt x="523" y="213"/>
                  </a:lnTo>
                  <a:lnTo>
                    <a:pt x="524" y="215"/>
                  </a:lnTo>
                  <a:lnTo>
                    <a:pt x="524" y="216"/>
                  </a:lnTo>
                  <a:lnTo>
                    <a:pt x="524" y="218"/>
                  </a:lnTo>
                  <a:lnTo>
                    <a:pt x="524" y="221"/>
                  </a:lnTo>
                  <a:lnTo>
                    <a:pt x="525" y="226"/>
                  </a:lnTo>
                  <a:lnTo>
                    <a:pt x="524" y="228"/>
                  </a:lnTo>
                  <a:lnTo>
                    <a:pt x="524" y="232"/>
                  </a:lnTo>
                  <a:lnTo>
                    <a:pt x="525" y="233"/>
                  </a:lnTo>
                  <a:lnTo>
                    <a:pt x="525" y="235"/>
                  </a:lnTo>
                  <a:lnTo>
                    <a:pt x="525" y="236"/>
                  </a:lnTo>
                  <a:lnTo>
                    <a:pt x="525" y="238"/>
                  </a:lnTo>
                  <a:lnTo>
                    <a:pt x="525" y="245"/>
                  </a:lnTo>
                  <a:lnTo>
                    <a:pt x="524" y="246"/>
                  </a:lnTo>
                  <a:lnTo>
                    <a:pt x="524" y="249"/>
                  </a:lnTo>
                  <a:lnTo>
                    <a:pt x="524" y="251"/>
                  </a:lnTo>
                  <a:lnTo>
                    <a:pt x="523" y="252"/>
                  </a:lnTo>
                  <a:lnTo>
                    <a:pt x="514" y="254"/>
                  </a:lnTo>
                  <a:lnTo>
                    <a:pt x="494" y="262"/>
                  </a:lnTo>
                  <a:lnTo>
                    <a:pt x="492" y="252"/>
                  </a:lnTo>
                  <a:lnTo>
                    <a:pt x="492" y="249"/>
                  </a:lnTo>
                  <a:lnTo>
                    <a:pt x="492" y="248"/>
                  </a:lnTo>
                  <a:lnTo>
                    <a:pt x="492" y="246"/>
                  </a:lnTo>
                  <a:lnTo>
                    <a:pt x="492" y="245"/>
                  </a:lnTo>
                  <a:lnTo>
                    <a:pt x="494" y="245"/>
                  </a:lnTo>
                  <a:lnTo>
                    <a:pt x="495" y="245"/>
                  </a:lnTo>
                  <a:lnTo>
                    <a:pt x="495" y="244"/>
                  </a:lnTo>
                  <a:lnTo>
                    <a:pt x="494" y="244"/>
                  </a:lnTo>
                  <a:lnTo>
                    <a:pt x="491" y="241"/>
                  </a:lnTo>
                  <a:lnTo>
                    <a:pt x="488" y="241"/>
                  </a:lnTo>
                  <a:lnTo>
                    <a:pt x="488" y="242"/>
                  </a:lnTo>
                  <a:lnTo>
                    <a:pt x="484" y="245"/>
                  </a:lnTo>
                  <a:lnTo>
                    <a:pt x="482" y="246"/>
                  </a:lnTo>
                  <a:lnTo>
                    <a:pt x="482" y="248"/>
                  </a:lnTo>
                  <a:lnTo>
                    <a:pt x="482" y="249"/>
                  </a:lnTo>
                  <a:lnTo>
                    <a:pt x="480" y="266"/>
                  </a:lnTo>
                  <a:lnTo>
                    <a:pt x="480" y="275"/>
                  </a:lnTo>
                  <a:lnTo>
                    <a:pt x="484" y="278"/>
                  </a:lnTo>
                  <a:lnTo>
                    <a:pt x="488" y="275"/>
                  </a:lnTo>
                  <a:lnTo>
                    <a:pt x="487" y="278"/>
                  </a:lnTo>
                  <a:lnTo>
                    <a:pt x="487" y="279"/>
                  </a:lnTo>
                  <a:lnTo>
                    <a:pt x="485" y="281"/>
                  </a:lnTo>
                  <a:lnTo>
                    <a:pt x="485" y="282"/>
                  </a:lnTo>
                  <a:lnTo>
                    <a:pt x="484" y="284"/>
                  </a:lnTo>
                  <a:lnTo>
                    <a:pt x="484" y="285"/>
                  </a:lnTo>
                  <a:lnTo>
                    <a:pt x="482" y="285"/>
                  </a:lnTo>
                  <a:lnTo>
                    <a:pt x="481" y="288"/>
                  </a:lnTo>
                  <a:lnTo>
                    <a:pt x="480" y="289"/>
                  </a:lnTo>
                  <a:lnTo>
                    <a:pt x="478" y="294"/>
                  </a:lnTo>
                  <a:lnTo>
                    <a:pt x="477" y="295"/>
                  </a:lnTo>
                  <a:lnTo>
                    <a:pt x="475" y="295"/>
                  </a:lnTo>
                  <a:lnTo>
                    <a:pt x="475" y="297"/>
                  </a:lnTo>
                  <a:lnTo>
                    <a:pt x="475" y="298"/>
                  </a:lnTo>
                  <a:lnTo>
                    <a:pt x="474" y="299"/>
                  </a:lnTo>
                  <a:lnTo>
                    <a:pt x="475" y="301"/>
                  </a:lnTo>
                  <a:lnTo>
                    <a:pt x="475" y="302"/>
                  </a:lnTo>
                  <a:lnTo>
                    <a:pt x="475" y="304"/>
                  </a:lnTo>
                  <a:lnTo>
                    <a:pt x="478" y="310"/>
                  </a:lnTo>
                  <a:close/>
                </a:path>
              </a:pathLst>
            </a:custGeom>
            <a:noFill/>
            <a:ln w="12700">
              <a:solidFill>
                <a:srgbClr val="003366"/>
              </a:solidFill>
              <a:round/>
              <a:headEnd/>
              <a:tailEnd/>
            </a:ln>
            <a:extLst>
              <a:ext uri="{909E8E84-426E-40DD-AFC4-6F175D3DCCD1}">
                <a14:hiddenFill xmlns:a14="http://schemas.microsoft.com/office/drawing/2010/main">
                  <a:solidFill>
                    <a:srgbClr val="FFFFFF"/>
                  </a:solidFill>
                </a14:hiddenFill>
              </a:ext>
            </a:extLst>
          </p:spPr>
          <p:txBody>
            <a:bodyPr/>
            <a:lstStyle/>
            <a:p>
              <a:endParaRPr lang="hr-HR"/>
            </a:p>
          </p:txBody>
        </p:sp>
        <p:sp>
          <p:nvSpPr>
            <p:cNvPr id="41" name="Freeform 47"/>
            <p:cNvSpPr>
              <a:spLocks noChangeAspect="1"/>
            </p:cNvSpPr>
            <p:nvPr/>
          </p:nvSpPr>
          <p:spPr bwMode="ltGray">
            <a:xfrm>
              <a:off x="3281" y="2323"/>
              <a:ext cx="205" cy="231"/>
            </a:xfrm>
            <a:custGeom>
              <a:avLst/>
              <a:gdLst>
                <a:gd name="T0" fmla="*/ 5 w 205"/>
                <a:gd name="T1" fmla="*/ 20 h 231"/>
                <a:gd name="T2" fmla="*/ 22 w 205"/>
                <a:gd name="T3" fmla="*/ 27 h 231"/>
                <a:gd name="T4" fmla="*/ 40 w 205"/>
                <a:gd name="T5" fmla="*/ 64 h 231"/>
                <a:gd name="T6" fmla="*/ 56 w 205"/>
                <a:gd name="T7" fmla="*/ 81 h 231"/>
                <a:gd name="T8" fmla="*/ 72 w 205"/>
                <a:gd name="T9" fmla="*/ 101 h 231"/>
                <a:gd name="T10" fmla="*/ 83 w 205"/>
                <a:gd name="T11" fmla="*/ 110 h 231"/>
                <a:gd name="T12" fmla="*/ 88 w 205"/>
                <a:gd name="T13" fmla="*/ 113 h 231"/>
                <a:gd name="T14" fmla="*/ 91 w 205"/>
                <a:gd name="T15" fmla="*/ 121 h 231"/>
                <a:gd name="T16" fmla="*/ 99 w 205"/>
                <a:gd name="T17" fmla="*/ 136 h 231"/>
                <a:gd name="T18" fmla="*/ 99 w 205"/>
                <a:gd name="T19" fmla="*/ 163 h 231"/>
                <a:gd name="T20" fmla="*/ 99 w 205"/>
                <a:gd name="T21" fmla="*/ 200 h 231"/>
                <a:gd name="T22" fmla="*/ 105 w 205"/>
                <a:gd name="T23" fmla="*/ 231 h 231"/>
                <a:gd name="T24" fmla="*/ 109 w 205"/>
                <a:gd name="T25" fmla="*/ 225 h 231"/>
                <a:gd name="T26" fmla="*/ 118 w 205"/>
                <a:gd name="T27" fmla="*/ 225 h 231"/>
                <a:gd name="T28" fmla="*/ 119 w 205"/>
                <a:gd name="T29" fmla="*/ 228 h 231"/>
                <a:gd name="T30" fmla="*/ 125 w 205"/>
                <a:gd name="T31" fmla="*/ 219 h 231"/>
                <a:gd name="T32" fmla="*/ 122 w 205"/>
                <a:gd name="T33" fmla="*/ 212 h 231"/>
                <a:gd name="T34" fmla="*/ 131 w 205"/>
                <a:gd name="T35" fmla="*/ 203 h 231"/>
                <a:gd name="T36" fmla="*/ 135 w 205"/>
                <a:gd name="T37" fmla="*/ 193 h 231"/>
                <a:gd name="T38" fmla="*/ 134 w 205"/>
                <a:gd name="T39" fmla="*/ 189 h 231"/>
                <a:gd name="T40" fmla="*/ 144 w 205"/>
                <a:gd name="T41" fmla="*/ 183 h 231"/>
                <a:gd name="T42" fmla="*/ 147 w 205"/>
                <a:gd name="T43" fmla="*/ 167 h 231"/>
                <a:gd name="T44" fmla="*/ 138 w 205"/>
                <a:gd name="T45" fmla="*/ 149 h 231"/>
                <a:gd name="T46" fmla="*/ 180 w 205"/>
                <a:gd name="T47" fmla="*/ 149 h 231"/>
                <a:gd name="T48" fmla="*/ 178 w 205"/>
                <a:gd name="T49" fmla="*/ 144 h 231"/>
                <a:gd name="T50" fmla="*/ 197 w 205"/>
                <a:gd name="T51" fmla="*/ 147 h 231"/>
                <a:gd name="T52" fmla="*/ 201 w 205"/>
                <a:gd name="T53" fmla="*/ 146 h 231"/>
                <a:gd name="T54" fmla="*/ 197 w 205"/>
                <a:gd name="T55" fmla="*/ 142 h 231"/>
                <a:gd name="T56" fmla="*/ 192 w 205"/>
                <a:gd name="T57" fmla="*/ 130 h 231"/>
                <a:gd name="T58" fmla="*/ 188 w 205"/>
                <a:gd name="T59" fmla="*/ 114 h 231"/>
                <a:gd name="T60" fmla="*/ 170 w 205"/>
                <a:gd name="T61" fmla="*/ 104 h 231"/>
                <a:gd name="T62" fmla="*/ 165 w 205"/>
                <a:gd name="T63" fmla="*/ 73 h 231"/>
                <a:gd name="T64" fmla="*/ 159 w 205"/>
                <a:gd name="T65" fmla="*/ 74 h 231"/>
                <a:gd name="T66" fmla="*/ 159 w 205"/>
                <a:gd name="T67" fmla="*/ 78 h 231"/>
                <a:gd name="T68" fmla="*/ 142 w 205"/>
                <a:gd name="T69" fmla="*/ 67 h 231"/>
                <a:gd name="T70" fmla="*/ 139 w 205"/>
                <a:gd name="T71" fmla="*/ 63 h 231"/>
                <a:gd name="T72" fmla="*/ 141 w 205"/>
                <a:gd name="T73" fmla="*/ 60 h 231"/>
                <a:gd name="T74" fmla="*/ 142 w 205"/>
                <a:gd name="T75" fmla="*/ 41 h 231"/>
                <a:gd name="T76" fmla="*/ 134 w 205"/>
                <a:gd name="T77" fmla="*/ 30 h 231"/>
                <a:gd name="T78" fmla="*/ 124 w 205"/>
                <a:gd name="T79" fmla="*/ 31 h 231"/>
                <a:gd name="T80" fmla="*/ 118 w 205"/>
                <a:gd name="T81" fmla="*/ 20 h 231"/>
                <a:gd name="T82" fmla="*/ 102 w 205"/>
                <a:gd name="T83" fmla="*/ 17 h 231"/>
                <a:gd name="T84" fmla="*/ 95 w 205"/>
                <a:gd name="T85" fmla="*/ 18 h 231"/>
                <a:gd name="T86" fmla="*/ 88 w 205"/>
                <a:gd name="T87" fmla="*/ 14 h 231"/>
                <a:gd name="T88" fmla="*/ 78 w 205"/>
                <a:gd name="T89" fmla="*/ 15 h 231"/>
                <a:gd name="T90" fmla="*/ 65 w 205"/>
                <a:gd name="T91" fmla="*/ 2 h 231"/>
                <a:gd name="T92" fmla="*/ 39 w 205"/>
                <a:gd name="T93" fmla="*/ 5 h 231"/>
                <a:gd name="T94" fmla="*/ 36 w 205"/>
                <a:gd name="T95" fmla="*/ 5 h 231"/>
                <a:gd name="T96" fmla="*/ 26 w 205"/>
                <a:gd name="T97" fmla="*/ 8 h 231"/>
                <a:gd name="T98" fmla="*/ 15 w 205"/>
                <a:gd name="T99" fmla="*/ 10 h 231"/>
                <a:gd name="T100" fmla="*/ 5 w 205"/>
                <a:gd name="T101" fmla="*/ 8 h 231"/>
                <a:gd name="T102" fmla="*/ 0 w 205"/>
                <a:gd name="T103" fmla="*/ 23 h 231"/>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0" t="0" r="r" b="b"/>
              <a:pathLst>
                <a:path w="205" h="231">
                  <a:moveTo>
                    <a:pt x="0" y="23"/>
                  </a:moveTo>
                  <a:lnTo>
                    <a:pt x="0" y="21"/>
                  </a:lnTo>
                  <a:lnTo>
                    <a:pt x="2" y="21"/>
                  </a:lnTo>
                  <a:lnTo>
                    <a:pt x="5" y="20"/>
                  </a:lnTo>
                  <a:lnTo>
                    <a:pt x="10" y="21"/>
                  </a:lnTo>
                  <a:lnTo>
                    <a:pt x="12" y="21"/>
                  </a:lnTo>
                  <a:lnTo>
                    <a:pt x="19" y="24"/>
                  </a:lnTo>
                  <a:lnTo>
                    <a:pt x="22" y="27"/>
                  </a:lnTo>
                  <a:lnTo>
                    <a:pt x="30" y="40"/>
                  </a:lnTo>
                  <a:lnTo>
                    <a:pt x="33" y="45"/>
                  </a:lnTo>
                  <a:lnTo>
                    <a:pt x="36" y="54"/>
                  </a:lnTo>
                  <a:lnTo>
                    <a:pt x="39" y="61"/>
                  </a:lnTo>
                  <a:lnTo>
                    <a:pt x="40" y="64"/>
                  </a:lnTo>
                  <a:lnTo>
                    <a:pt x="43" y="66"/>
                  </a:lnTo>
                  <a:lnTo>
                    <a:pt x="45" y="68"/>
                  </a:lnTo>
                  <a:lnTo>
                    <a:pt x="50" y="74"/>
                  </a:lnTo>
                  <a:lnTo>
                    <a:pt x="56" y="81"/>
                  </a:lnTo>
                  <a:lnTo>
                    <a:pt x="58" y="84"/>
                  </a:lnTo>
                  <a:lnTo>
                    <a:pt x="58" y="86"/>
                  </a:lnTo>
                  <a:lnTo>
                    <a:pt x="62" y="90"/>
                  </a:lnTo>
                  <a:lnTo>
                    <a:pt x="72" y="101"/>
                  </a:lnTo>
                  <a:lnTo>
                    <a:pt x="78" y="106"/>
                  </a:lnTo>
                  <a:lnTo>
                    <a:pt x="79" y="109"/>
                  </a:lnTo>
                  <a:lnTo>
                    <a:pt x="81" y="109"/>
                  </a:lnTo>
                  <a:lnTo>
                    <a:pt x="83" y="110"/>
                  </a:lnTo>
                  <a:lnTo>
                    <a:pt x="85" y="110"/>
                  </a:lnTo>
                  <a:lnTo>
                    <a:pt x="88" y="111"/>
                  </a:lnTo>
                  <a:lnTo>
                    <a:pt x="88" y="113"/>
                  </a:lnTo>
                  <a:lnTo>
                    <a:pt x="89" y="114"/>
                  </a:lnTo>
                  <a:lnTo>
                    <a:pt x="91" y="117"/>
                  </a:lnTo>
                  <a:lnTo>
                    <a:pt x="91" y="120"/>
                  </a:lnTo>
                  <a:lnTo>
                    <a:pt x="91" y="121"/>
                  </a:lnTo>
                  <a:lnTo>
                    <a:pt x="91" y="124"/>
                  </a:lnTo>
                  <a:lnTo>
                    <a:pt x="95" y="132"/>
                  </a:lnTo>
                  <a:lnTo>
                    <a:pt x="96" y="134"/>
                  </a:lnTo>
                  <a:lnTo>
                    <a:pt x="99" y="136"/>
                  </a:lnTo>
                  <a:lnTo>
                    <a:pt x="101" y="140"/>
                  </a:lnTo>
                  <a:lnTo>
                    <a:pt x="101" y="142"/>
                  </a:lnTo>
                  <a:lnTo>
                    <a:pt x="102" y="154"/>
                  </a:lnTo>
                  <a:lnTo>
                    <a:pt x="101" y="157"/>
                  </a:lnTo>
                  <a:lnTo>
                    <a:pt x="99" y="163"/>
                  </a:lnTo>
                  <a:lnTo>
                    <a:pt x="98" y="167"/>
                  </a:lnTo>
                  <a:lnTo>
                    <a:pt x="96" y="173"/>
                  </a:lnTo>
                  <a:lnTo>
                    <a:pt x="96" y="185"/>
                  </a:lnTo>
                  <a:lnTo>
                    <a:pt x="96" y="189"/>
                  </a:lnTo>
                  <a:lnTo>
                    <a:pt x="99" y="200"/>
                  </a:lnTo>
                  <a:lnTo>
                    <a:pt x="102" y="208"/>
                  </a:lnTo>
                  <a:lnTo>
                    <a:pt x="104" y="219"/>
                  </a:lnTo>
                  <a:lnTo>
                    <a:pt x="104" y="223"/>
                  </a:lnTo>
                  <a:lnTo>
                    <a:pt x="105" y="229"/>
                  </a:lnTo>
                  <a:lnTo>
                    <a:pt x="105" y="231"/>
                  </a:lnTo>
                  <a:lnTo>
                    <a:pt x="106" y="231"/>
                  </a:lnTo>
                  <a:lnTo>
                    <a:pt x="108" y="231"/>
                  </a:lnTo>
                  <a:lnTo>
                    <a:pt x="108" y="229"/>
                  </a:lnTo>
                  <a:lnTo>
                    <a:pt x="109" y="228"/>
                  </a:lnTo>
                  <a:lnTo>
                    <a:pt x="109" y="225"/>
                  </a:lnTo>
                  <a:lnTo>
                    <a:pt x="111" y="225"/>
                  </a:lnTo>
                  <a:lnTo>
                    <a:pt x="112" y="225"/>
                  </a:lnTo>
                  <a:lnTo>
                    <a:pt x="114" y="225"/>
                  </a:lnTo>
                  <a:lnTo>
                    <a:pt x="115" y="225"/>
                  </a:lnTo>
                  <a:lnTo>
                    <a:pt x="118" y="225"/>
                  </a:lnTo>
                  <a:lnTo>
                    <a:pt x="118" y="226"/>
                  </a:lnTo>
                  <a:lnTo>
                    <a:pt x="118" y="228"/>
                  </a:lnTo>
                  <a:lnTo>
                    <a:pt x="119" y="228"/>
                  </a:lnTo>
                  <a:lnTo>
                    <a:pt x="121" y="228"/>
                  </a:lnTo>
                  <a:lnTo>
                    <a:pt x="122" y="226"/>
                  </a:lnTo>
                  <a:lnTo>
                    <a:pt x="124" y="226"/>
                  </a:lnTo>
                  <a:lnTo>
                    <a:pt x="125" y="219"/>
                  </a:lnTo>
                  <a:lnTo>
                    <a:pt x="124" y="213"/>
                  </a:lnTo>
                  <a:lnTo>
                    <a:pt x="122" y="213"/>
                  </a:lnTo>
                  <a:lnTo>
                    <a:pt x="122" y="212"/>
                  </a:lnTo>
                  <a:lnTo>
                    <a:pt x="122" y="209"/>
                  </a:lnTo>
                  <a:lnTo>
                    <a:pt x="124" y="208"/>
                  </a:lnTo>
                  <a:lnTo>
                    <a:pt x="126" y="205"/>
                  </a:lnTo>
                  <a:lnTo>
                    <a:pt x="129" y="203"/>
                  </a:lnTo>
                  <a:lnTo>
                    <a:pt x="131" y="203"/>
                  </a:lnTo>
                  <a:lnTo>
                    <a:pt x="132" y="202"/>
                  </a:lnTo>
                  <a:lnTo>
                    <a:pt x="135" y="198"/>
                  </a:lnTo>
                  <a:lnTo>
                    <a:pt x="137" y="198"/>
                  </a:lnTo>
                  <a:lnTo>
                    <a:pt x="135" y="193"/>
                  </a:lnTo>
                  <a:lnTo>
                    <a:pt x="134" y="193"/>
                  </a:lnTo>
                  <a:lnTo>
                    <a:pt x="134" y="192"/>
                  </a:lnTo>
                  <a:lnTo>
                    <a:pt x="134" y="189"/>
                  </a:lnTo>
                  <a:lnTo>
                    <a:pt x="135" y="187"/>
                  </a:lnTo>
                  <a:lnTo>
                    <a:pt x="138" y="186"/>
                  </a:lnTo>
                  <a:lnTo>
                    <a:pt x="142" y="185"/>
                  </a:lnTo>
                  <a:lnTo>
                    <a:pt x="144" y="183"/>
                  </a:lnTo>
                  <a:lnTo>
                    <a:pt x="145" y="182"/>
                  </a:lnTo>
                  <a:lnTo>
                    <a:pt x="147" y="180"/>
                  </a:lnTo>
                  <a:lnTo>
                    <a:pt x="147" y="179"/>
                  </a:lnTo>
                  <a:lnTo>
                    <a:pt x="148" y="167"/>
                  </a:lnTo>
                  <a:lnTo>
                    <a:pt x="147" y="167"/>
                  </a:lnTo>
                  <a:lnTo>
                    <a:pt x="142" y="157"/>
                  </a:lnTo>
                  <a:lnTo>
                    <a:pt x="139" y="152"/>
                  </a:lnTo>
                  <a:lnTo>
                    <a:pt x="139" y="149"/>
                  </a:lnTo>
                  <a:lnTo>
                    <a:pt x="138" y="149"/>
                  </a:lnTo>
                  <a:lnTo>
                    <a:pt x="144" y="143"/>
                  </a:lnTo>
                  <a:lnTo>
                    <a:pt x="154" y="139"/>
                  </a:lnTo>
                  <a:lnTo>
                    <a:pt x="159" y="143"/>
                  </a:lnTo>
                  <a:lnTo>
                    <a:pt x="171" y="147"/>
                  </a:lnTo>
                  <a:lnTo>
                    <a:pt x="180" y="149"/>
                  </a:lnTo>
                  <a:lnTo>
                    <a:pt x="178" y="147"/>
                  </a:lnTo>
                  <a:lnTo>
                    <a:pt x="178" y="144"/>
                  </a:lnTo>
                  <a:lnTo>
                    <a:pt x="182" y="144"/>
                  </a:lnTo>
                  <a:lnTo>
                    <a:pt x="185" y="144"/>
                  </a:lnTo>
                  <a:lnTo>
                    <a:pt x="194" y="146"/>
                  </a:lnTo>
                  <a:lnTo>
                    <a:pt x="197" y="147"/>
                  </a:lnTo>
                  <a:lnTo>
                    <a:pt x="200" y="144"/>
                  </a:lnTo>
                  <a:lnTo>
                    <a:pt x="201" y="144"/>
                  </a:lnTo>
                  <a:lnTo>
                    <a:pt x="201" y="146"/>
                  </a:lnTo>
                  <a:lnTo>
                    <a:pt x="204" y="144"/>
                  </a:lnTo>
                  <a:lnTo>
                    <a:pt x="205" y="143"/>
                  </a:lnTo>
                  <a:lnTo>
                    <a:pt x="200" y="142"/>
                  </a:lnTo>
                  <a:lnTo>
                    <a:pt x="198" y="142"/>
                  </a:lnTo>
                  <a:lnTo>
                    <a:pt x="197" y="142"/>
                  </a:lnTo>
                  <a:lnTo>
                    <a:pt x="192" y="137"/>
                  </a:lnTo>
                  <a:lnTo>
                    <a:pt x="191" y="136"/>
                  </a:lnTo>
                  <a:lnTo>
                    <a:pt x="190" y="136"/>
                  </a:lnTo>
                  <a:lnTo>
                    <a:pt x="190" y="134"/>
                  </a:lnTo>
                  <a:lnTo>
                    <a:pt x="192" y="130"/>
                  </a:lnTo>
                  <a:lnTo>
                    <a:pt x="192" y="123"/>
                  </a:lnTo>
                  <a:lnTo>
                    <a:pt x="191" y="121"/>
                  </a:lnTo>
                  <a:lnTo>
                    <a:pt x="191" y="120"/>
                  </a:lnTo>
                  <a:lnTo>
                    <a:pt x="191" y="117"/>
                  </a:lnTo>
                  <a:lnTo>
                    <a:pt x="188" y="114"/>
                  </a:lnTo>
                  <a:lnTo>
                    <a:pt x="182" y="110"/>
                  </a:lnTo>
                  <a:lnTo>
                    <a:pt x="181" y="111"/>
                  </a:lnTo>
                  <a:lnTo>
                    <a:pt x="178" y="111"/>
                  </a:lnTo>
                  <a:lnTo>
                    <a:pt x="172" y="107"/>
                  </a:lnTo>
                  <a:lnTo>
                    <a:pt x="170" y="104"/>
                  </a:lnTo>
                  <a:lnTo>
                    <a:pt x="165" y="96"/>
                  </a:lnTo>
                  <a:lnTo>
                    <a:pt x="167" y="91"/>
                  </a:lnTo>
                  <a:lnTo>
                    <a:pt x="167" y="90"/>
                  </a:lnTo>
                  <a:lnTo>
                    <a:pt x="167" y="80"/>
                  </a:lnTo>
                  <a:lnTo>
                    <a:pt x="165" y="73"/>
                  </a:lnTo>
                  <a:lnTo>
                    <a:pt x="164" y="73"/>
                  </a:lnTo>
                  <a:lnTo>
                    <a:pt x="162" y="73"/>
                  </a:lnTo>
                  <a:lnTo>
                    <a:pt x="159" y="73"/>
                  </a:lnTo>
                  <a:lnTo>
                    <a:pt x="159" y="74"/>
                  </a:lnTo>
                  <a:lnTo>
                    <a:pt x="159" y="76"/>
                  </a:lnTo>
                  <a:lnTo>
                    <a:pt x="161" y="76"/>
                  </a:lnTo>
                  <a:lnTo>
                    <a:pt x="159" y="78"/>
                  </a:lnTo>
                  <a:lnTo>
                    <a:pt x="157" y="80"/>
                  </a:lnTo>
                  <a:lnTo>
                    <a:pt x="157" y="78"/>
                  </a:lnTo>
                  <a:lnTo>
                    <a:pt x="155" y="78"/>
                  </a:lnTo>
                  <a:lnTo>
                    <a:pt x="142" y="70"/>
                  </a:lnTo>
                  <a:lnTo>
                    <a:pt x="142" y="67"/>
                  </a:lnTo>
                  <a:lnTo>
                    <a:pt x="142" y="64"/>
                  </a:lnTo>
                  <a:lnTo>
                    <a:pt x="141" y="66"/>
                  </a:lnTo>
                  <a:lnTo>
                    <a:pt x="141" y="64"/>
                  </a:lnTo>
                  <a:lnTo>
                    <a:pt x="139" y="63"/>
                  </a:lnTo>
                  <a:lnTo>
                    <a:pt x="138" y="63"/>
                  </a:lnTo>
                  <a:lnTo>
                    <a:pt x="138" y="61"/>
                  </a:lnTo>
                  <a:lnTo>
                    <a:pt x="139" y="61"/>
                  </a:lnTo>
                  <a:lnTo>
                    <a:pt x="141" y="60"/>
                  </a:lnTo>
                  <a:lnTo>
                    <a:pt x="142" y="60"/>
                  </a:lnTo>
                  <a:lnTo>
                    <a:pt x="142" y="58"/>
                  </a:lnTo>
                  <a:lnTo>
                    <a:pt x="144" y="54"/>
                  </a:lnTo>
                  <a:lnTo>
                    <a:pt x="142" y="41"/>
                  </a:lnTo>
                  <a:lnTo>
                    <a:pt x="137" y="27"/>
                  </a:lnTo>
                  <a:lnTo>
                    <a:pt x="135" y="27"/>
                  </a:lnTo>
                  <a:lnTo>
                    <a:pt x="134" y="28"/>
                  </a:lnTo>
                  <a:lnTo>
                    <a:pt x="134" y="30"/>
                  </a:lnTo>
                  <a:lnTo>
                    <a:pt x="132" y="31"/>
                  </a:lnTo>
                  <a:lnTo>
                    <a:pt x="131" y="31"/>
                  </a:lnTo>
                  <a:lnTo>
                    <a:pt x="124" y="31"/>
                  </a:lnTo>
                  <a:lnTo>
                    <a:pt x="122" y="28"/>
                  </a:lnTo>
                  <a:lnTo>
                    <a:pt x="119" y="24"/>
                  </a:lnTo>
                  <a:lnTo>
                    <a:pt x="118" y="20"/>
                  </a:lnTo>
                  <a:lnTo>
                    <a:pt x="118" y="18"/>
                  </a:lnTo>
                  <a:lnTo>
                    <a:pt x="105" y="17"/>
                  </a:lnTo>
                  <a:lnTo>
                    <a:pt x="104" y="17"/>
                  </a:lnTo>
                  <a:lnTo>
                    <a:pt x="102" y="17"/>
                  </a:lnTo>
                  <a:lnTo>
                    <a:pt x="102" y="18"/>
                  </a:lnTo>
                  <a:lnTo>
                    <a:pt x="101" y="20"/>
                  </a:lnTo>
                  <a:lnTo>
                    <a:pt x="101" y="21"/>
                  </a:lnTo>
                  <a:lnTo>
                    <a:pt x="99" y="25"/>
                  </a:lnTo>
                  <a:lnTo>
                    <a:pt x="95" y="18"/>
                  </a:lnTo>
                  <a:lnTo>
                    <a:pt x="92" y="12"/>
                  </a:lnTo>
                  <a:lnTo>
                    <a:pt x="91" y="12"/>
                  </a:lnTo>
                  <a:lnTo>
                    <a:pt x="89" y="14"/>
                  </a:lnTo>
                  <a:lnTo>
                    <a:pt x="88" y="14"/>
                  </a:lnTo>
                  <a:lnTo>
                    <a:pt x="86" y="15"/>
                  </a:lnTo>
                  <a:lnTo>
                    <a:pt x="85" y="15"/>
                  </a:lnTo>
                  <a:lnTo>
                    <a:pt x="83" y="15"/>
                  </a:lnTo>
                  <a:lnTo>
                    <a:pt x="78" y="15"/>
                  </a:lnTo>
                  <a:lnTo>
                    <a:pt x="68" y="7"/>
                  </a:lnTo>
                  <a:lnTo>
                    <a:pt x="66" y="7"/>
                  </a:lnTo>
                  <a:lnTo>
                    <a:pt x="66" y="5"/>
                  </a:lnTo>
                  <a:lnTo>
                    <a:pt x="65" y="4"/>
                  </a:lnTo>
                  <a:lnTo>
                    <a:pt x="65" y="2"/>
                  </a:lnTo>
                  <a:lnTo>
                    <a:pt x="59" y="0"/>
                  </a:lnTo>
                  <a:lnTo>
                    <a:pt x="49" y="0"/>
                  </a:lnTo>
                  <a:lnTo>
                    <a:pt x="46" y="0"/>
                  </a:lnTo>
                  <a:lnTo>
                    <a:pt x="39" y="5"/>
                  </a:lnTo>
                  <a:lnTo>
                    <a:pt x="38" y="2"/>
                  </a:lnTo>
                  <a:lnTo>
                    <a:pt x="36" y="2"/>
                  </a:lnTo>
                  <a:lnTo>
                    <a:pt x="36" y="5"/>
                  </a:lnTo>
                  <a:lnTo>
                    <a:pt x="35" y="7"/>
                  </a:lnTo>
                  <a:lnTo>
                    <a:pt x="33" y="8"/>
                  </a:lnTo>
                  <a:lnTo>
                    <a:pt x="32" y="8"/>
                  </a:lnTo>
                  <a:lnTo>
                    <a:pt x="26" y="8"/>
                  </a:lnTo>
                  <a:lnTo>
                    <a:pt x="19" y="11"/>
                  </a:lnTo>
                  <a:lnTo>
                    <a:pt x="17" y="11"/>
                  </a:lnTo>
                  <a:lnTo>
                    <a:pt x="15" y="11"/>
                  </a:lnTo>
                  <a:lnTo>
                    <a:pt x="15" y="10"/>
                  </a:lnTo>
                  <a:lnTo>
                    <a:pt x="13" y="8"/>
                  </a:lnTo>
                  <a:lnTo>
                    <a:pt x="13" y="7"/>
                  </a:lnTo>
                  <a:lnTo>
                    <a:pt x="12" y="7"/>
                  </a:lnTo>
                  <a:lnTo>
                    <a:pt x="5" y="8"/>
                  </a:lnTo>
                  <a:lnTo>
                    <a:pt x="0" y="20"/>
                  </a:lnTo>
                  <a:lnTo>
                    <a:pt x="0" y="21"/>
                  </a:lnTo>
                  <a:lnTo>
                    <a:pt x="0" y="23"/>
                  </a:lnTo>
                  <a:close/>
                </a:path>
              </a:pathLst>
            </a:custGeom>
            <a:noFill/>
            <a:ln w="12700">
              <a:solidFill>
                <a:srgbClr val="003366"/>
              </a:solidFill>
              <a:round/>
              <a:headEnd/>
              <a:tailEnd/>
            </a:ln>
            <a:extLst>
              <a:ext uri="{909E8E84-426E-40DD-AFC4-6F175D3DCCD1}">
                <a14:hiddenFill xmlns:a14="http://schemas.microsoft.com/office/drawing/2010/main">
                  <a:solidFill>
                    <a:srgbClr val="FFFFFF"/>
                  </a:solidFill>
                </a14:hiddenFill>
              </a:ext>
            </a:extLst>
          </p:spPr>
          <p:txBody>
            <a:bodyPr/>
            <a:lstStyle/>
            <a:p>
              <a:endParaRPr lang="hr-HR"/>
            </a:p>
          </p:txBody>
        </p:sp>
        <p:sp>
          <p:nvSpPr>
            <p:cNvPr id="42" name="Freeform 48"/>
            <p:cNvSpPr>
              <a:spLocks noChangeAspect="1"/>
            </p:cNvSpPr>
            <p:nvPr/>
          </p:nvSpPr>
          <p:spPr bwMode="ltGray">
            <a:xfrm>
              <a:off x="3046" y="1973"/>
              <a:ext cx="927" cy="618"/>
            </a:xfrm>
            <a:custGeom>
              <a:avLst/>
              <a:gdLst>
                <a:gd name="T0" fmla="*/ 855 w 927"/>
                <a:gd name="T1" fmla="*/ 325 h 618"/>
                <a:gd name="T2" fmla="*/ 888 w 927"/>
                <a:gd name="T3" fmla="*/ 285 h 618"/>
                <a:gd name="T4" fmla="*/ 924 w 927"/>
                <a:gd name="T5" fmla="*/ 255 h 618"/>
                <a:gd name="T6" fmla="*/ 909 w 927"/>
                <a:gd name="T7" fmla="*/ 219 h 618"/>
                <a:gd name="T8" fmla="*/ 911 w 927"/>
                <a:gd name="T9" fmla="*/ 152 h 618"/>
                <a:gd name="T10" fmla="*/ 868 w 927"/>
                <a:gd name="T11" fmla="*/ 134 h 618"/>
                <a:gd name="T12" fmla="*/ 808 w 927"/>
                <a:gd name="T13" fmla="*/ 127 h 618"/>
                <a:gd name="T14" fmla="*/ 750 w 927"/>
                <a:gd name="T15" fmla="*/ 113 h 618"/>
                <a:gd name="T16" fmla="*/ 694 w 927"/>
                <a:gd name="T17" fmla="*/ 124 h 618"/>
                <a:gd name="T18" fmla="*/ 657 w 927"/>
                <a:gd name="T19" fmla="*/ 113 h 618"/>
                <a:gd name="T20" fmla="*/ 637 w 927"/>
                <a:gd name="T21" fmla="*/ 87 h 618"/>
                <a:gd name="T22" fmla="*/ 591 w 927"/>
                <a:gd name="T23" fmla="*/ 81 h 618"/>
                <a:gd name="T24" fmla="*/ 588 w 927"/>
                <a:gd name="T25" fmla="*/ 40 h 618"/>
                <a:gd name="T26" fmla="*/ 508 w 927"/>
                <a:gd name="T27" fmla="*/ 17 h 618"/>
                <a:gd name="T28" fmla="*/ 465 w 927"/>
                <a:gd name="T29" fmla="*/ 38 h 618"/>
                <a:gd name="T30" fmla="*/ 416 w 927"/>
                <a:gd name="T31" fmla="*/ 54 h 618"/>
                <a:gd name="T32" fmla="*/ 402 w 927"/>
                <a:gd name="T33" fmla="*/ 86 h 618"/>
                <a:gd name="T34" fmla="*/ 386 w 927"/>
                <a:gd name="T35" fmla="*/ 96 h 618"/>
                <a:gd name="T36" fmla="*/ 323 w 927"/>
                <a:gd name="T37" fmla="*/ 97 h 618"/>
                <a:gd name="T38" fmla="*/ 257 w 927"/>
                <a:gd name="T39" fmla="*/ 100 h 618"/>
                <a:gd name="T40" fmla="*/ 204 w 927"/>
                <a:gd name="T41" fmla="*/ 93 h 618"/>
                <a:gd name="T42" fmla="*/ 100 w 927"/>
                <a:gd name="T43" fmla="*/ 99 h 618"/>
                <a:gd name="T44" fmla="*/ 69 w 927"/>
                <a:gd name="T45" fmla="*/ 136 h 618"/>
                <a:gd name="T46" fmla="*/ 89 w 927"/>
                <a:gd name="T47" fmla="*/ 179 h 618"/>
                <a:gd name="T48" fmla="*/ 86 w 927"/>
                <a:gd name="T49" fmla="*/ 213 h 618"/>
                <a:gd name="T50" fmla="*/ 34 w 927"/>
                <a:gd name="T51" fmla="*/ 268 h 618"/>
                <a:gd name="T52" fmla="*/ 37 w 927"/>
                <a:gd name="T53" fmla="*/ 325 h 618"/>
                <a:gd name="T54" fmla="*/ 0 w 927"/>
                <a:gd name="T55" fmla="*/ 360 h 618"/>
                <a:gd name="T56" fmla="*/ 37 w 927"/>
                <a:gd name="T57" fmla="*/ 398 h 618"/>
                <a:gd name="T58" fmla="*/ 56 w 927"/>
                <a:gd name="T59" fmla="*/ 395 h 618"/>
                <a:gd name="T60" fmla="*/ 108 w 927"/>
                <a:gd name="T61" fmla="*/ 408 h 618"/>
                <a:gd name="T62" fmla="*/ 162 w 927"/>
                <a:gd name="T63" fmla="*/ 414 h 618"/>
                <a:gd name="T64" fmla="*/ 215 w 927"/>
                <a:gd name="T65" fmla="*/ 393 h 618"/>
                <a:gd name="T66" fmla="*/ 254 w 927"/>
                <a:gd name="T67" fmla="*/ 361 h 618"/>
                <a:gd name="T68" fmla="*/ 320 w 927"/>
                <a:gd name="T69" fmla="*/ 365 h 618"/>
                <a:gd name="T70" fmla="*/ 369 w 927"/>
                <a:gd name="T71" fmla="*/ 380 h 618"/>
                <a:gd name="T72" fmla="*/ 392 w 927"/>
                <a:gd name="T73" fmla="*/ 428 h 618"/>
                <a:gd name="T74" fmla="*/ 426 w 927"/>
                <a:gd name="T75" fmla="*/ 471 h 618"/>
                <a:gd name="T76" fmla="*/ 413 w 927"/>
                <a:gd name="T77" fmla="*/ 497 h 618"/>
                <a:gd name="T78" fmla="*/ 369 w 927"/>
                <a:gd name="T79" fmla="*/ 542 h 618"/>
                <a:gd name="T80" fmla="*/ 353 w 927"/>
                <a:gd name="T81" fmla="*/ 576 h 618"/>
                <a:gd name="T82" fmla="*/ 351 w 927"/>
                <a:gd name="T83" fmla="*/ 591 h 618"/>
                <a:gd name="T84" fmla="*/ 426 w 927"/>
                <a:gd name="T85" fmla="*/ 585 h 618"/>
                <a:gd name="T86" fmla="*/ 417 w 927"/>
                <a:gd name="T87" fmla="*/ 543 h 618"/>
                <a:gd name="T88" fmla="*/ 427 w 927"/>
                <a:gd name="T89" fmla="*/ 549 h 618"/>
                <a:gd name="T90" fmla="*/ 475 w 927"/>
                <a:gd name="T91" fmla="*/ 486 h 618"/>
                <a:gd name="T92" fmla="*/ 528 w 927"/>
                <a:gd name="T93" fmla="*/ 439 h 618"/>
                <a:gd name="T94" fmla="*/ 532 w 927"/>
                <a:gd name="T95" fmla="*/ 451 h 618"/>
                <a:gd name="T96" fmla="*/ 514 w 927"/>
                <a:gd name="T97" fmla="*/ 471 h 618"/>
                <a:gd name="T98" fmla="*/ 575 w 927"/>
                <a:gd name="T99" fmla="*/ 497 h 618"/>
                <a:gd name="T100" fmla="*/ 604 w 927"/>
                <a:gd name="T101" fmla="*/ 525 h 618"/>
                <a:gd name="T102" fmla="*/ 601 w 927"/>
                <a:gd name="T103" fmla="*/ 552 h 618"/>
                <a:gd name="T104" fmla="*/ 647 w 927"/>
                <a:gd name="T105" fmla="*/ 575 h 618"/>
                <a:gd name="T106" fmla="*/ 693 w 927"/>
                <a:gd name="T107" fmla="*/ 598 h 618"/>
                <a:gd name="T108" fmla="*/ 765 w 927"/>
                <a:gd name="T109" fmla="*/ 543 h 618"/>
                <a:gd name="T110" fmla="*/ 787 w 927"/>
                <a:gd name="T111" fmla="*/ 504 h 618"/>
                <a:gd name="T112" fmla="*/ 694 w 927"/>
                <a:gd name="T113" fmla="*/ 469 h 618"/>
                <a:gd name="T114" fmla="*/ 716 w 927"/>
                <a:gd name="T115" fmla="*/ 463 h 618"/>
                <a:gd name="T116" fmla="*/ 717 w 927"/>
                <a:gd name="T117" fmla="*/ 459 h 618"/>
                <a:gd name="T118" fmla="*/ 769 w 927"/>
                <a:gd name="T119" fmla="*/ 408 h 618"/>
                <a:gd name="T120" fmla="*/ 826 w 927"/>
                <a:gd name="T121" fmla="*/ 364 h 618"/>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927" h="618">
                  <a:moveTo>
                    <a:pt x="859" y="354"/>
                  </a:moveTo>
                  <a:lnTo>
                    <a:pt x="858" y="348"/>
                  </a:lnTo>
                  <a:lnTo>
                    <a:pt x="858" y="347"/>
                  </a:lnTo>
                  <a:lnTo>
                    <a:pt x="856" y="344"/>
                  </a:lnTo>
                  <a:lnTo>
                    <a:pt x="859" y="342"/>
                  </a:lnTo>
                  <a:lnTo>
                    <a:pt x="861" y="342"/>
                  </a:lnTo>
                  <a:lnTo>
                    <a:pt x="861" y="341"/>
                  </a:lnTo>
                  <a:lnTo>
                    <a:pt x="861" y="338"/>
                  </a:lnTo>
                  <a:lnTo>
                    <a:pt x="859" y="338"/>
                  </a:lnTo>
                  <a:lnTo>
                    <a:pt x="856" y="338"/>
                  </a:lnTo>
                  <a:lnTo>
                    <a:pt x="855" y="340"/>
                  </a:lnTo>
                  <a:lnTo>
                    <a:pt x="855" y="338"/>
                  </a:lnTo>
                  <a:lnTo>
                    <a:pt x="855" y="337"/>
                  </a:lnTo>
                  <a:lnTo>
                    <a:pt x="855" y="334"/>
                  </a:lnTo>
                  <a:lnTo>
                    <a:pt x="855" y="332"/>
                  </a:lnTo>
                  <a:lnTo>
                    <a:pt x="856" y="332"/>
                  </a:lnTo>
                  <a:lnTo>
                    <a:pt x="856" y="329"/>
                  </a:lnTo>
                  <a:lnTo>
                    <a:pt x="856" y="327"/>
                  </a:lnTo>
                  <a:lnTo>
                    <a:pt x="856" y="325"/>
                  </a:lnTo>
                  <a:lnTo>
                    <a:pt x="855" y="325"/>
                  </a:lnTo>
                  <a:lnTo>
                    <a:pt x="853" y="322"/>
                  </a:lnTo>
                  <a:lnTo>
                    <a:pt x="853" y="321"/>
                  </a:lnTo>
                  <a:lnTo>
                    <a:pt x="853" y="318"/>
                  </a:lnTo>
                  <a:lnTo>
                    <a:pt x="856" y="314"/>
                  </a:lnTo>
                  <a:lnTo>
                    <a:pt x="861" y="311"/>
                  </a:lnTo>
                  <a:lnTo>
                    <a:pt x="868" y="308"/>
                  </a:lnTo>
                  <a:lnTo>
                    <a:pt x="875" y="302"/>
                  </a:lnTo>
                  <a:lnTo>
                    <a:pt x="875" y="301"/>
                  </a:lnTo>
                  <a:lnTo>
                    <a:pt x="875" y="298"/>
                  </a:lnTo>
                  <a:lnTo>
                    <a:pt x="875" y="296"/>
                  </a:lnTo>
                  <a:lnTo>
                    <a:pt x="875" y="294"/>
                  </a:lnTo>
                  <a:lnTo>
                    <a:pt x="874" y="294"/>
                  </a:lnTo>
                  <a:lnTo>
                    <a:pt x="874" y="292"/>
                  </a:lnTo>
                  <a:lnTo>
                    <a:pt x="875" y="292"/>
                  </a:lnTo>
                  <a:lnTo>
                    <a:pt x="875" y="291"/>
                  </a:lnTo>
                  <a:lnTo>
                    <a:pt x="875" y="288"/>
                  </a:lnTo>
                  <a:lnTo>
                    <a:pt x="878" y="286"/>
                  </a:lnTo>
                  <a:lnTo>
                    <a:pt x="881" y="286"/>
                  </a:lnTo>
                  <a:lnTo>
                    <a:pt x="885" y="285"/>
                  </a:lnTo>
                  <a:lnTo>
                    <a:pt x="886" y="285"/>
                  </a:lnTo>
                  <a:lnTo>
                    <a:pt x="888" y="285"/>
                  </a:lnTo>
                  <a:lnTo>
                    <a:pt x="889" y="285"/>
                  </a:lnTo>
                  <a:lnTo>
                    <a:pt x="889" y="286"/>
                  </a:lnTo>
                  <a:lnTo>
                    <a:pt x="891" y="286"/>
                  </a:lnTo>
                  <a:lnTo>
                    <a:pt x="895" y="284"/>
                  </a:lnTo>
                  <a:lnTo>
                    <a:pt x="898" y="281"/>
                  </a:lnTo>
                  <a:lnTo>
                    <a:pt x="908" y="279"/>
                  </a:lnTo>
                  <a:lnTo>
                    <a:pt x="909" y="279"/>
                  </a:lnTo>
                  <a:lnTo>
                    <a:pt x="912" y="281"/>
                  </a:lnTo>
                  <a:lnTo>
                    <a:pt x="914" y="279"/>
                  </a:lnTo>
                  <a:lnTo>
                    <a:pt x="919" y="278"/>
                  </a:lnTo>
                  <a:lnTo>
                    <a:pt x="922" y="278"/>
                  </a:lnTo>
                  <a:lnTo>
                    <a:pt x="922" y="275"/>
                  </a:lnTo>
                  <a:lnTo>
                    <a:pt x="924" y="271"/>
                  </a:lnTo>
                  <a:lnTo>
                    <a:pt x="924" y="269"/>
                  </a:lnTo>
                  <a:lnTo>
                    <a:pt x="924" y="266"/>
                  </a:lnTo>
                  <a:lnTo>
                    <a:pt x="924" y="265"/>
                  </a:lnTo>
                  <a:lnTo>
                    <a:pt x="922" y="263"/>
                  </a:lnTo>
                  <a:lnTo>
                    <a:pt x="921" y="261"/>
                  </a:lnTo>
                  <a:lnTo>
                    <a:pt x="921" y="259"/>
                  </a:lnTo>
                  <a:lnTo>
                    <a:pt x="924" y="255"/>
                  </a:lnTo>
                  <a:lnTo>
                    <a:pt x="925" y="248"/>
                  </a:lnTo>
                  <a:lnTo>
                    <a:pt x="925" y="245"/>
                  </a:lnTo>
                  <a:lnTo>
                    <a:pt x="927" y="243"/>
                  </a:lnTo>
                  <a:lnTo>
                    <a:pt x="927" y="239"/>
                  </a:lnTo>
                  <a:lnTo>
                    <a:pt x="925" y="236"/>
                  </a:lnTo>
                  <a:lnTo>
                    <a:pt x="924" y="239"/>
                  </a:lnTo>
                  <a:lnTo>
                    <a:pt x="922" y="239"/>
                  </a:lnTo>
                  <a:lnTo>
                    <a:pt x="921" y="239"/>
                  </a:lnTo>
                  <a:lnTo>
                    <a:pt x="918" y="239"/>
                  </a:lnTo>
                  <a:lnTo>
                    <a:pt x="918" y="238"/>
                  </a:lnTo>
                  <a:lnTo>
                    <a:pt x="918" y="236"/>
                  </a:lnTo>
                  <a:lnTo>
                    <a:pt x="921" y="235"/>
                  </a:lnTo>
                  <a:lnTo>
                    <a:pt x="921" y="233"/>
                  </a:lnTo>
                  <a:lnTo>
                    <a:pt x="921" y="232"/>
                  </a:lnTo>
                  <a:lnTo>
                    <a:pt x="918" y="228"/>
                  </a:lnTo>
                  <a:lnTo>
                    <a:pt x="915" y="225"/>
                  </a:lnTo>
                  <a:lnTo>
                    <a:pt x="915" y="223"/>
                  </a:lnTo>
                  <a:lnTo>
                    <a:pt x="914" y="222"/>
                  </a:lnTo>
                  <a:lnTo>
                    <a:pt x="914" y="220"/>
                  </a:lnTo>
                  <a:lnTo>
                    <a:pt x="912" y="220"/>
                  </a:lnTo>
                  <a:lnTo>
                    <a:pt x="911" y="219"/>
                  </a:lnTo>
                  <a:lnTo>
                    <a:pt x="909" y="219"/>
                  </a:lnTo>
                  <a:lnTo>
                    <a:pt x="905" y="220"/>
                  </a:lnTo>
                  <a:lnTo>
                    <a:pt x="904" y="220"/>
                  </a:lnTo>
                  <a:lnTo>
                    <a:pt x="904" y="208"/>
                  </a:lnTo>
                  <a:lnTo>
                    <a:pt x="904" y="206"/>
                  </a:lnTo>
                  <a:lnTo>
                    <a:pt x="904" y="205"/>
                  </a:lnTo>
                  <a:lnTo>
                    <a:pt x="905" y="200"/>
                  </a:lnTo>
                  <a:lnTo>
                    <a:pt x="905" y="197"/>
                  </a:lnTo>
                  <a:lnTo>
                    <a:pt x="905" y="195"/>
                  </a:lnTo>
                  <a:lnTo>
                    <a:pt x="904" y="193"/>
                  </a:lnTo>
                  <a:lnTo>
                    <a:pt x="902" y="193"/>
                  </a:lnTo>
                  <a:lnTo>
                    <a:pt x="895" y="189"/>
                  </a:lnTo>
                  <a:lnTo>
                    <a:pt x="895" y="187"/>
                  </a:lnTo>
                  <a:lnTo>
                    <a:pt x="894" y="186"/>
                  </a:lnTo>
                  <a:lnTo>
                    <a:pt x="897" y="185"/>
                  </a:lnTo>
                  <a:lnTo>
                    <a:pt x="905" y="182"/>
                  </a:lnTo>
                  <a:lnTo>
                    <a:pt x="907" y="180"/>
                  </a:lnTo>
                  <a:lnTo>
                    <a:pt x="908" y="173"/>
                  </a:lnTo>
                  <a:lnTo>
                    <a:pt x="908" y="170"/>
                  </a:lnTo>
                  <a:lnTo>
                    <a:pt x="912" y="166"/>
                  </a:lnTo>
                  <a:lnTo>
                    <a:pt x="914" y="165"/>
                  </a:lnTo>
                  <a:lnTo>
                    <a:pt x="914" y="160"/>
                  </a:lnTo>
                  <a:lnTo>
                    <a:pt x="914" y="157"/>
                  </a:lnTo>
                  <a:lnTo>
                    <a:pt x="911" y="152"/>
                  </a:lnTo>
                  <a:lnTo>
                    <a:pt x="909" y="149"/>
                  </a:lnTo>
                  <a:lnTo>
                    <a:pt x="909" y="147"/>
                  </a:lnTo>
                  <a:lnTo>
                    <a:pt x="909" y="146"/>
                  </a:lnTo>
                  <a:lnTo>
                    <a:pt x="911" y="143"/>
                  </a:lnTo>
                  <a:lnTo>
                    <a:pt x="911" y="142"/>
                  </a:lnTo>
                  <a:lnTo>
                    <a:pt x="909" y="140"/>
                  </a:lnTo>
                  <a:lnTo>
                    <a:pt x="909" y="139"/>
                  </a:lnTo>
                  <a:lnTo>
                    <a:pt x="905" y="136"/>
                  </a:lnTo>
                  <a:lnTo>
                    <a:pt x="904" y="137"/>
                  </a:lnTo>
                  <a:lnTo>
                    <a:pt x="902" y="137"/>
                  </a:lnTo>
                  <a:lnTo>
                    <a:pt x="899" y="137"/>
                  </a:lnTo>
                  <a:lnTo>
                    <a:pt x="898" y="139"/>
                  </a:lnTo>
                  <a:lnTo>
                    <a:pt x="895" y="143"/>
                  </a:lnTo>
                  <a:lnTo>
                    <a:pt x="894" y="143"/>
                  </a:lnTo>
                  <a:lnTo>
                    <a:pt x="892" y="143"/>
                  </a:lnTo>
                  <a:lnTo>
                    <a:pt x="891" y="144"/>
                  </a:lnTo>
                  <a:lnTo>
                    <a:pt x="889" y="143"/>
                  </a:lnTo>
                  <a:lnTo>
                    <a:pt x="882" y="142"/>
                  </a:lnTo>
                  <a:lnTo>
                    <a:pt x="881" y="142"/>
                  </a:lnTo>
                  <a:lnTo>
                    <a:pt x="879" y="142"/>
                  </a:lnTo>
                  <a:lnTo>
                    <a:pt x="876" y="136"/>
                  </a:lnTo>
                  <a:lnTo>
                    <a:pt x="868" y="133"/>
                  </a:lnTo>
                  <a:lnTo>
                    <a:pt x="868" y="134"/>
                  </a:lnTo>
                  <a:lnTo>
                    <a:pt x="865" y="136"/>
                  </a:lnTo>
                  <a:lnTo>
                    <a:pt x="864" y="137"/>
                  </a:lnTo>
                  <a:lnTo>
                    <a:pt x="862" y="137"/>
                  </a:lnTo>
                  <a:lnTo>
                    <a:pt x="859" y="137"/>
                  </a:lnTo>
                  <a:lnTo>
                    <a:pt x="858" y="136"/>
                  </a:lnTo>
                  <a:lnTo>
                    <a:pt x="856" y="134"/>
                  </a:lnTo>
                  <a:lnTo>
                    <a:pt x="855" y="133"/>
                  </a:lnTo>
                  <a:lnTo>
                    <a:pt x="848" y="134"/>
                  </a:lnTo>
                  <a:lnTo>
                    <a:pt x="848" y="136"/>
                  </a:lnTo>
                  <a:lnTo>
                    <a:pt x="842" y="137"/>
                  </a:lnTo>
                  <a:lnTo>
                    <a:pt x="839" y="133"/>
                  </a:lnTo>
                  <a:lnTo>
                    <a:pt x="836" y="134"/>
                  </a:lnTo>
                  <a:lnTo>
                    <a:pt x="829" y="132"/>
                  </a:lnTo>
                  <a:lnTo>
                    <a:pt x="825" y="129"/>
                  </a:lnTo>
                  <a:lnTo>
                    <a:pt x="822" y="129"/>
                  </a:lnTo>
                  <a:lnTo>
                    <a:pt x="820" y="130"/>
                  </a:lnTo>
                  <a:lnTo>
                    <a:pt x="819" y="130"/>
                  </a:lnTo>
                  <a:lnTo>
                    <a:pt x="818" y="130"/>
                  </a:lnTo>
                  <a:lnTo>
                    <a:pt x="813" y="130"/>
                  </a:lnTo>
                  <a:lnTo>
                    <a:pt x="812" y="130"/>
                  </a:lnTo>
                  <a:lnTo>
                    <a:pt x="810" y="130"/>
                  </a:lnTo>
                  <a:lnTo>
                    <a:pt x="809" y="129"/>
                  </a:lnTo>
                  <a:lnTo>
                    <a:pt x="808" y="127"/>
                  </a:lnTo>
                  <a:lnTo>
                    <a:pt x="808" y="126"/>
                  </a:lnTo>
                  <a:lnTo>
                    <a:pt x="806" y="126"/>
                  </a:lnTo>
                  <a:lnTo>
                    <a:pt x="800" y="129"/>
                  </a:lnTo>
                  <a:lnTo>
                    <a:pt x="800" y="130"/>
                  </a:lnTo>
                  <a:lnTo>
                    <a:pt x="802" y="132"/>
                  </a:lnTo>
                  <a:lnTo>
                    <a:pt x="803" y="134"/>
                  </a:lnTo>
                  <a:lnTo>
                    <a:pt x="802" y="136"/>
                  </a:lnTo>
                  <a:lnTo>
                    <a:pt x="800" y="137"/>
                  </a:lnTo>
                  <a:lnTo>
                    <a:pt x="796" y="140"/>
                  </a:lnTo>
                  <a:lnTo>
                    <a:pt x="795" y="140"/>
                  </a:lnTo>
                  <a:lnTo>
                    <a:pt x="795" y="139"/>
                  </a:lnTo>
                  <a:lnTo>
                    <a:pt x="793" y="137"/>
                  </a:lnTo>
                  <a:lnTo>
                    <a:pt x="792" y="137"/>
                  </a:lnTo>
                  <a:lnTo>
                    <a:pt x="789" y="136"/>
                  </a:lnTo>
                  <a:lnTo>
                    <a:pt x="787" y="133"/>
                  </a:lnTo>
                  <a:lnTo>
                    <a:pt x="786" y="133"/>
                  </a:lnTo>
                  <a:lnTo>
                    <a:pt x="780" y="132"/>
                  </a:lnTo>
                  <a:lnTo>
                    <a:pt x="777" y="132"/>
                  </a:lnTo>
                  <a:lnTo>
                    <a:pt x="770" y="126"/>
                  </a:lnTo>
                  <a:lnTo>
                    <a:pt x="769" y="123"/>
                  </a:lnTo>
                  <a:lnTo>
                    <a:pt x="759" y="111"/>
                  </a:lnTo>
                  <a:lnTo>
                    <a:pt x="756" y="110"/>
                  </a:lnTo>
                  <a:lnTo>
                    <a:pt x="752" y="110"/>
                  </a:lnTo>
                  <a:lnTo>
                    <a:pt x="750" y="111"/>
                  </a:lnTo>
                  <a:lnTo>
                    <a:pt x="750" y="113"/>
                  </a:lnTo>
                  <a:lnTo>
                    <a:pt x="749" y="114"/>
                  </a:lnTo>
                  <a:lnTo>
                    <a:pt x="744" y="119"/>
                  </a:lnTo>
                  <a:lnTo>
                    <a:pt x="743" y="119"/>
                  </a:lnTo>
                  <a:lnTo>
                    <a:pt x="740" y="119"/>
                  </a:lnTo>
                  <a:lnTo>
                    <a:pt x="736" y="120"/>
                  </a:lnTo>
                  <a:lnTo>
                    <a:pt x="733" y="120"/>
                  </a:lnTo>
                  <a:lnTo>
                    <a:pt x="733" y="121"/>
                  </a:lnTo>
                  <a:lnTo>
                    <a:pt x="724" y="129"/>
                  </a:lnTo>
                  <a:lnTo>
                    <a:pt x="723" y="130"/>
                  </a:lnTo>
                  <a:lnTo>
                    <a:pt x="722" y="133"/>
                  </a:lnTo>
                  <a:lnTo>
                    <a:pt x="720" y="134"/>
                  </a:lnTo>
                  <a:lnTo>
                    <a:pt x="719" y="134"/>
                  </a:lnTo>
                  <a:lnTo>
                    <a:pt x="717" y="133"/>
                  </a:lnTo>
                  <a:lnTo>
                    <a:pt x="717" y="132"/>
                  </a:lnTo>
                  <a:lnTo>
                    <a:pt x="716" y="132"/>
                  </a:lnTo>
                  <a:lnTo>
                    <a:pt x="714" y="130"/>
                  </a:lnTo>
                  <a:lnTo>
                    <a:pt x="710" y="129"/>
                  </a:lnTo>
                  <a:lnTo>
                    <a:pt x="709" y="129"/>
                  </a:lnTo>
                  <a:lnTo>
                    <a:pt x="706" y="132"/>
                  </a:lnTo>
                  <a:lnTo>
                    <a:pt x="704" y="133"/>
                  </a:lnTo>
                  <a:lnTo>
                    <a:pt x="703" y="133"/>
                  </a:lnTo>
                  <a:lnTo>
                    <a:pt x="701" y="129"/>
                  </a:lnTo>
                  <a:lnTo>
                    <a:pt x="697" y="124"/>
                  </a:lnTo>
                  <a:lnTo>
                    <a:pt x="694" y="124"/>
                  </a:lnTo>
                  <a:lnTo>
                    <a:pt x="691" y="123"/>
                  </a:lnTo>
                  <a:lnTo>
                    <a:pt x="689" y="123"/>
                  </a:lnTo>
                  <a:lnTo>
                    <a:pt x="678" y="127"/>
                  </a:lnTo>
                  <a:lnTo>
                    <a:pt x="676" y="129"/>
                  </a:lnTo>
                  <a:lnTo>
                    <a:pt x="676" y="130"/>
                  </a:lnTo>
                  <a:lnTo>
                    <a:pt x="674" y="133"/>
                  </a:lnTo>
                  <a:lnTo>
                    <a:pt x="673" y="133"/>
                  </a:lnTo>
                  <a:lnTo>
                    <a:pt x="671" y="134"/>
                  </a:lnTo>
                  <a:lnTo>
                    <a:pt x="668" y="134"/>
                  </a:lnTo>
                  <a:lnTo>
                    <a:pt x="667" y="134"/>
                  </a:lnTo>
                  <a:lnTo>
                    <a:pt x="666" y="132"/>
                  </a:lnTo>
                  <a:lnTo>
                    <a:pt x="664" y="129"/>
                  </a:lnTo>
                  <a:lnTo>
                    <a:pt x="663" y="129"/>
                  </a:lnTo>
                  <a:lnTo>
                    <a:pt x="660" y="127"/>
                  </a:lnTo>
                  <a:lnTo>
                    <a:pt x="660" y="126"/>
                  </a:lnTo>
                  <a:lnTo>
                    <a:pt x="658" y="126"/>
                  </a:lnTo>
                  <a:lnTo>
                    <a:pt x="656" y="121"/>
                  </a:lnTo>
                  <a:lnTo>
                    <a:pt x="653" y="116"/>
                  </a:lnTo>
                  <a:lnTo>
                    <a:pt x="653" y="114"/>
                  </a:lnTo>
                  <a:lnTo>
                    <a:pt x="654" y="114"/>
                  </a:lnTo>
                  <a:lnTo>
                    <a:pt x="657" y="113"/>
                  </a:lnTo>
                  <a:lnTo>
                    <a:pt x="656" y="106"/>
                  </a:lnTo>
                  <a:lnTo>
                    <a:pt x="654" y="106"/>
                  </a:lnTo>
                  <a:lnTo>
                    <a:pt x="654" y="104"/>
                  </a:lnTo>
                  <a:lnTo>
                    <a:pt x="653" y="104"/>
                  </a:lnTo>
                  <a:lnTo>
                    <a:pt x="651" y="104"/>
                  </a:lnTo>
                  <a:lnTo>
                    <a:pt x="648" y="97"/>
                  </a:lnTo>
                  <a:lnTo>
                    <a:pt x="647" y="94"/>
                  </a:lnTo>
                  <a:lnTo>
                    <a:pt x="645" y="93"/>
                  </a:lnTo>
                  <a:lnTo>
                    <a:pt x="643" y="90"/>
                  </a:lnTo>
                  <a:lnTo>
                    <a:pt x="643" y="88"/>
                  </a:lnTo>
                  <a:lnTo>
                    <a:pt x="644" y="88"/>
                  </a:lnTo>
                  <a:lnTo>
                    <a:pt x="645" y="87"/>
                  </a:lnTo>
                  <a:lnTo>
                    <a:pt x="647" y="86"/>
                  </a:lnTo>
                  <a:lnTo>
                    <a:pt x="647" y="84"/>
                  </a:lnTo>
                  <a:lnTo>
                    <a:pt x="644" y="84"/>
                  </a:lnTo>
                  <a:lnTo>
                    <a:pt x="641" y="84"/>
                  </a:lnTo>
                  <a:lnTo>
                    <a:pt x="640" y="84"/>
                  </a:lnTo>
                  <a:lnTo>
                    <a:pt x="640" y="86"/>
                  </a:lnTo>
                  <a:lnTo>
                    <a:pt x="638" y="87"/>
                  </a:lnTo>
                  <a:lnTo>
                    <a:pt x="637" y="87"/>
                  </a:lnTo>
                  <a:lnTo>
                    <a:pt x="634" y="86"/>
                  </a:lnTo>
                  <a:lnTo>
                    <a:pt x="634" y="84"/>
                  </a:lnTo>
                  <a:lnTo>
                    <a:pt x="631" y="80"/>
                  </a:lnTo>
                  <a:lnTo>
                    <a:pt x="630" y="77"/>
                  </a:lnTo>
                  <a:lnTo>
                    <a:pt x="630" y="76"/>
                  </a:lnTo>
                  <a:lnTo>
                    <a:pt x="630" y="74"/>
                  </a:lnTo>
                  <a:lnTo>
                    <a:pt x="628" y="74"/>
                  </a:lnTo>
                  <a:lnTo>
                    <a:pt x="627" y="74"/>
                  </a:lnTo>
                  <a:lnTo>
                    <a:pt x="625" y="76"/>
                  </a:lnTo>
                  <a:lnTo>
                    <a:pt x="623" y="74"/>
                  </a:lnTo>
                  <a:lnTo>
                    <a:pt x="621" y="76"/>
                  </a:lnTo>
                  <a:lnTo>
                    <a:pt x="620" y="77"/>
                  </a:lnTo>
                  <a:lnTo>
                    <a:pt x="620" y="78"/>
                  </a:lnTo>
                  <a:lnTo>
                    <a:pt x="615" y="81"/>
                  </a:lnTo>
                  <a:lnTo>
                    <a:pt x="611" y="81"/>
                  </a:lnTo>
                  <a:lnTo>
                    <a:pt x="610" y="81"/>
                  </a:lnTo>
                  <a:lnTo>
                    <a:pt x="608" y="81"/>
                  </a:lnTo>
                  <a:lnTo>
                    <a:pt x="608" y="80"/>
                  </a:lnTo>
                  <a:lnTo>
                    <a:pt x="602" y="78"/>
                  </a:lnTo>
                  <a:lnTo>
                    <a:pt x="597" y="80"/>
                  </a:lnTo>
                  <a:lnTo>
                    <a:pt x="591" y="81"/>
                  </a:lnTo>
                  <a:lnTo>
                    <a:pt x="590" y="81"/>
                  </a:lnTo>
                  <a:lnTo>
                    <a:pt x="588" y="80"/>
                  </a:lnTo>
                  <a:lnTo>
                    <a:pt x="588" y="78"/>
                  </a:lnTo>
                  <a:lnTo>
                    <a:pt x="588" y="71"/>
                  </a:lnTo>
                  <a:lnTo>
                    <a:pt x="587" y="71"/>
                  </a:lnTo>
                  <a:lnTo>
                    <a:pt x="584" y="70"/>
                  </a:lnTo>
                  <a:lnTo>
                    <a:pt x="582" y="68"/>
                  </a:lnTo>
                  <a:lnTo>
                    <a:pt x="584" y="68"/>
                  </a:lnTo>
                  <a:lnTo>
                    <a:pt x="584" y="66"/>
                  </a:lnTo>
                  <a:lnTo>
                    <a:pt x="585" y="61"/>
                  </a:lnTo>
                  <a:lnTo>
                    <a:pt x="584" y="60"/>
                  </a:lnTo>
                  <a:lnTo>
                    <a:pt x="582" y="55"/>
                  </a:lnTo>
                  <a:lnTo>
                    <a:pt x="577" y="53"/>
                  </a:lnTo>
                  <a:lnTo>
                    <a:pt x="572" y="51"/>
                  </a:lnTo>
                  <a:lnTo>
                    <a:pt x="572" y="50"/>
                  </a:lnTo>
                  <a:lnTo>
                    <a:pt x="574" y="48"/>
                  </a:lnTo>
                  <a:lnTo>
                    <a:pt x="582" y="44"/>
                  </a:lnTo>
                  <a:lnTo>
                    <a:pt x="588" y="43"/>
                  </a:lnTo>
                  <a:lnTo>
                    <a:pt x="588" y="41"/>
                  </a:lnTo>
                  <a:lnTo>
                    <a:pt x="590" y="41"/>
                  </a:lnTo>
                  <a:lnTo>
                    <a:pt x="588" y="40"/>
                  </a:lnTo>
                  <a:lnTo>
                    <a:pt x="585" y="35"/>
                  </a:lnTo>
                  <a:lnTo>
                    <a:pt x="584" y="34"/>
                  </a:lnTo>
                  <a:lnTo>
                    <a:pt x="577" y="33"/>
                  </a:lnTo>
                  <a:lnTo>
                    <a:pt x="577" y="31"/>
                  </a:lnTo>
                  <a:lnTo>
                    <a:pt x="577" y="30"/>
                  </a:lnTo>
                  <a:lnTo>
                    <a:pt x="572" y="27"/>
                  </a:lnTo>
                  <a:lnTo>
                    <a:pt x="565" y="20"/>
                  </a:lnTo>
                  <a:lnTo>
                    <a:pt x="568" y="18"/>
                  </a:lnTo>
                  <a:lnTo>
                    <a:pt x="568" y="14"/>
                  </a:lnTo>
                  <a:lnTo>
                    <a:pt x="567" y="14"/>
                  </a:lnTo>
                  <a:lnTo>
                    <a:pt x="564" y="10"/>
                  </a:lnTo>
                  <a:lnTo>
                    <a:pt x="562" y="10"/>
                  </a:lnTo>
                  <a:lnTo>
                    <a:pt x="559" y="10"/>
                  </a:lnTo>
                  <a:lnTo>
                    <a:pt x="557" y="5"/>
                  </a:lnTo>
                  <a:lnTo>
                    <a:pt x="549" y="0"/>
                  </a:lnTo>
                  <a:lnTo>
                    <a:pt x="547" y="0"/>
                  </a:lnTo>
                  <a:lnTo>
                    <a:pt x="534" y="2"/>
                  </a:lnTo>
                  <a:lnTo>
                    <a:pt x="529" y="2"/>
                  </a:lnTo>
                  <a:lnTo>
                    <a:pt x="519" y="4"/>
                  </a:lnTo>
                  <a:lnTo>
                    <a:pt x="518" y="5"/>
                  </a:lnTo>
                  <a:lnTo>
                    <a:pt x="512" y="12"/>
                  </a:lnTo>
                  <a:lnTo>
                    <a:pt x="508" y="17"/>
                  </a:lnTo>
                  <a:lnTo>
                    <a:pt x="498" y="18"/>
                  </a:lnTo>
                  <a:lnTo>
                    <a:pt x="496" y="17"/>
                  </a:lnTo>
                  <a:lnTo>
                    <a:pt x="495" y="15"/>
                  </a:lnTo>
                  <a:lnTo>
                    <a:pt x="491" y="14"/>
                  </a:lnTo>
                  <a:lnTo>
                    <a:pt x="489" y="14"/>
                  </a:lnTo>
                  <a:lnTo>
                    <a:pt x="482" y="14"/>
                  </a:lnTo>
                  <a:lnTo>
                    <a:pt x="481" y="15"/>
                  </a:lnTo>
                  <a:lnTo>
                    <a:pt x="481" y="22"/>
                  </a:lnTo>
                  <a:lnTo>
                    <a:pt x="481" y="24"/>
                  </a:lnTo>
                  <a:lnTo>
                    <a:pt x="482" y="27"/>
                  </a:lnTo>
                  <a:lnTo>
                    <a:pt x="483" y="30"/>
                  </a:lnTo>
                  <a:lnTo>
                    <a:pt x="482" y="31"/>
                  </a:lnTo>
                  <a:lnTo>
                    <a:pt x="481" y="33"/>
                  </a:lnTo>
                  <a:lnTo>
                    <a:pt x="479" y="34"/>
                  </a:lnTo>
                  <a:lnTo>
                    <a:pt x="472" y="38"/>
                  </a:lnTo>
                  <a:lnTo>
                    <a:pt x="468" y="41"/>
                  </a:lnTo>
                  <a:lnTo>
                    <a:pt x="466" y="41"/>
                  </a:lnTo>
                  <a:lnTo>
                    <a:pt x="465" y="41"/>
                  </a:lnTo>
                  <a:lnTo>
                    <a:pt x="463" y="40"/>
                  </a:lnTo>
                  <a:lnTo>
                    <a:pt x="463" y="38"/>
                  </a:lnTo>
                  <a:lnTo>
                    <a:pt x="465" y="38"/>
                  </a:lnTo>
                  <a:lnTo>
                    <a:pt x="465" y="37"/>
                  </a:lnTo>
                  <a:lnTo>
                    <a:pt x="463" y="37"/>
                  </a:lnTo>
                  <a:lnTo>
                    <a:pt x="462" y="37"/>
                  </a:lnTo>
                  <a:lnTo>
                    <a:pt x="460" y="35"/>
                  </a:lnTo>
                  <a:lnTo>
                    <a:pt x="456" y="37"/>
                  </a:lnTo>
                  <a:lnTo>
                    <a:pt x="455" y="38"/>
                  </a:lnTo>
                  <a:lnTo>
                    <a:pt x="445" y="38"/>
                  </a:lnTo>
                  <a:lnTo>
                    <a:pt x="440" y="37"/>
                  </a:lnTo>
                  <a:lnTo>
                    <a:pt x="439" y="37"/>
                  </a:lnTo>
                  <a:lnTo>
                    <a:pt x="436" y="38"/>
                  </a:lnTo>
                  <a:lnTo>
                    <a:pt x="435" y="41"/>
                  </a:lnTo>
                  <a:lnTo>
                    <a:pt x="433" y="41"/>
                  </a:lnTo>
                  <a:lnTo>
                    <a:pt x="433" y="44"/>
                  </a:lnTo>
                  <a:lnTo>
                    <a:pt x="433" y="45"/>
                  </a:lnTo>
                  <a:lnTo>
                    <a:pt x="432" y="45"/>
                  </a:lnTo>
                  <a:lnTo>
                    <a:pt x="427" y="44"/>
                  </a:lnTo>
                  <a:lnTo>
                    <a:pt x="420" y="45"/>
                  </a:lnTo>
                  <a:lnTo>
                    <a:pt x="416" y="45"/>
                  </a:lnTo>
                  <a:lnTo>
                    <a:pt x="416" y="51"/>
                  </a:lnTo>
                  <a:lnTo>
                    <a:pt x="416" y="54"/>
                  </a:lnTo>
                  <a:lnTo>
                    <a:pt x="415" y="54"/>
                  </a:lnTo>
                  <a:lnTo>
                    <a:pt x="415" y="55"/>
                  </a:lnTo>
                  <a:lnTo>
                    <a:pt x="413" y="55"/>
                  </a:lnTo>
                  <a:lnTo>
                    <a:pt x="412" y="57"/>
                  </a:lnTo>
                  <a:lnTo>
                    <a:pt x="412" y="58"/>
                  </a:lnTo>
                  <a:lnTo>
                    <a:pt x="412" y="60"/>
                  </a:lnTo>
                  <a:lnTo>
                    <a:pt x="410" y="60"/>
                  </a:lnTo>
                  <a:lnTo>
                    <a:pt x="410" y="61"/>
                  </a:lnTo>
                  <a:lnTo>
                    <a:pt x="409" y="61"/>
                  </a:lnTo>
                  <a:lnTo>
                    <a:pt x="407" y="64"/>
                  </a:lnTo>
                  <a:lnTo>
                    <a:pt x="407" y="66"/>
                  </a:lnTo>
                  <a:lnTo>
                    <a:pt x="407" y="67"/>
                  </a:lnTo>
                  <a:lnTo>
                    <a:pt x="406" y="71"/>
                  </a:lnTo>
                  <a:lnTo>
                    <a:pt x="406" y="77"/>
                  </a:lnTo>
                  <a:lnTo>
                    <a:pt x="405" y="77"/>
                  </a:lnTo>
                  <a:lnTo>
                    <a:pt x="403" y="81"/>
                  </a:lnTo>
                  <a:lnTo>
                    <a:pt x="403" y="84"/>
                  </a:lnTo>
                  <a:lnTo>
                    <a:pt x="402" y="86"/>
                  </a:lnTo>
                  <a:lnTo>
                    <a:pt x="402" y="88"/>
                  </a:lnTo>
                  <a:lnTo>
                    <a:pt x="403" y="90"/>
                  </a:lnTo>
                  <a:lnTo>
                    <a:pt x="405" y="90"/>
                  </a:lnTo>
                  <a:lnTo>
                    <a:pt x="410" y="103"/>
                  </a:lnTo>
                  <a:lnTo>
                    <a:pt x="410" y="106"/>
                  </a:lnTo>
                  <a:lnTo>
                    <a:pt x="409" y="107"/>
                  </a:lnTo>
                  <a:lnTo>
                    <a:pt x="407" y="109"/>
                  </a:lnTo>
                  <a:lnTo>
                    <a:pt x="407" y="110"/>
                  </a:lnTo>
                  <a:lnTo>
                    <a:pt x="407" y="111"/>
                  </a:lnTo>
                  <a:lnTo>
                    <a:pt x="407" y="113"/>
                  </a:lnTo>
                  <a:lnTo>
                    <a:pt x="399" y="110"/>
                  </a:lnTo>
                  <a:lnTo>
                    <a:pt x="397" y="109"/>
                  </a:lnTo>
                  <a:lnTo>
                    <a:pt x="396" y="107"/>
                  </a:lnTo>
                  <a:lnTo>
                    <a:pt x="396" y="106"/>
                  </a:lnTo>
                  <a:lnTo>
                    <a:pt x="396" y="104"/>
                  </a:lnTo>
                  <a:lnTo>
                    <a:pt x="394" y="101"/>
                  </a:lnTo>
                  <a:lnTo>
                    <a:pt x="394" y="100"/>
                  </a:lnTo>
                  <a:lnTo>
                    <a:pt x="392" y="99"/>
                  </a:lnTo>
                  <a:lnTo>
                    <a:pt x="390" y="97"/>
                  </a:lnTo>
                  <a:lnTo>
                    <a:pt x="387" y="96"/>
                  </a:lnTo>
                  <a:lnTo>
                    <a:pt x="386" y="96"/>
                  </a:lnTo>
                  <a:lnTo>
                    <a:pt x="384" y="96"/>
                  </a:lnTo>
                  <a:lnTo>
                    <a:pt x="380" y="97"/>
                  </a:lnTo>
                  <a:lnTo>
                    <a:pt x="379" y="97"/>
                  </a:lnTo>
                  <a:lnTo>
                    <a:pt x="377" y="99"/>
                  </a:lnTo>
                  <a:lnTo>
                    <a:pt x="373" y="100"/>
                  </a:lnTo>
                  <a:lnTo>
                    <a:pt x="363" y="99"/>
                  </a:lnTo>
                  <a:lnTo>
                    <a:pt x="361" y="99"/>
                  </a:lnTo>
                  <a:lnTo>
                    <a:pt x="359" y="100"/>
                  </a:lnTo>
                  <a:lnTo>
                    <a:pt x="356" y="103"/>
                  </a:lnTo>
                  <a:lnTo>
                    <a:pt x="354" y="107"/>
                  </a:lnTo>
                  <a:lnTo>
                    <a:pt x="354" y="109"/>
                  </a:lnTo>
                  <a:lnTo>
                    <a:pt x="347" y="110"/>
                  </a:lnTo>
                  <a:lnTo>
                    <a:pt x="346" y="110"/>
                  </a:lnTo>
                  <a:lnTo>
                    <a:pt x="344" y="110"/>
                  </a:lnTo>
                  <a:lnTo>
                    <a:pt x="341" y="103"/>
                  </a:lnTo>
                  <a:lnTo>
                    <a:pt x="340" y="103"/>
                  </a:lnTo>
                  <a:lnTo>
                    <a:pt x="341" y="100"/>
                  </a:lnTo>
                  <a:lnTo>
                    <a:pt x="341" y="99"/>
                  </a:lnTo>
                  <a:lnTo>
                    <a:pt x="339" y="93"/>
                  </a:lnTo>
                  <a:lnTo>
                    <a:pt x="334" y="91"/>
                  </a:lnTo>
                  <a:lnTo>
                    <a:pt x="333" y="91"/>
                  </a:lnTo>
                  <a:lnTo>
                    <a:pt x="323" y="97"/>
                  </a:lnTo>
                  <a:lnTo>
                    <a:pt x="320" y="100"/>
                  </a:lnTo>
                  <a:lnTo>
                    <a:pt x="318" y="101"/>
                  </a:lnTo>
                  <a:lnTo>
                    <a:pt x="318" y="106"/>
                  </a:lnTo>
                  <a:lnTo>
                    <a:pt x="318" y="107"/>
                  </a:lnTo>
                  <a:lnTo>
                    <a:pt x="318" y="109"/>
                  </a:lnTo>
                  <a:lnTo>
                    <a:pt x="318" y="110"/>
                  </a:lnTo>
                  <a:lnTo>
                    <a:pt x="318" y="111"/>
                  </a:lnTo>
                  <a:lnTo>
                    <a:pt x="313" y="110"/>
                  </a:lnTo>
                  <a:lnTo>
                    <a:pt x="311" y="104"/>
                  </a:lnTo>
                  <a:lnTo>
                    <a:pt x="311" y="103"/>
                  </a:lnTo>
                  <a:lnTo>
                    <a:pt x="308" y="101"/>
                  </a:lnTo>
                  <a:lnTo>
                    <a:pt x="304" y="100"/>
                  </a:lnTo>
                  <a:lnTo>
                    <a:pt x="294" y="99"/>
                  </a:lnTo>
                  <a:lnTo>
                    <a:pt x="287" y="100"/>
                  </a:lnTo>
                  <a:lnTo>
                    <a:pt x="278" y="106"/>
                  </a:lnTo>
                  <a:lnTo>
                    <a:pt x="268" y="113"/>
                  </a:lnTo>
                  <a:lnTo>
                    <a:pt x="265" y="106"/>
                  </a:lnTo>
                  <a:lnTo>
                    <a:pt x="265" y="104"/>
                  </a:lnTo>
                  <a:lnTo>
                    <a:pt x="265" y="103"/>
                  </a:lnTo>
                  <a:lnTo>
                    <a:pt x="265" y="101"/>
                  </a:lnTo>
                  <a:lnTo>
                    <a:pt x="257" y="100"/>
                  </a:lnTo>
                  <a:lnTo>
                    <a:pt x="255" y="100"/>
                  </a:lnTo>
                  <a:lnTo>
                    <a:pt x="255" y="101"/>
                  </a:lnTo>
                  <a:lnTo>
                    <a:pt x="251" y="103"/>
                  </a:lnTo>
                  <a:lnTo>
                    <a:pt x="244" y="104"/>
                  </a:lnTo>
                  <a:lnTo>
                    <a:pt x="240" y="100"/>
                  </a:lnTo>
                  <a:lnTo>
                    <a:pt x="238" y="94"/>
                  </a:lnTo>
                  <a:lnTo>
                    <a:pt x="238" y="93"/>
                  </a:lnTo>
                  <a:lnTo>
                    <a:pt x="238" y="91"/>
                  </a:lnTo>
                  <a:lnTo>
                    <a:pt x="237" y="91"/>
                  </a:lnTo>
                  <a:lnTo>
                    <a:pt x="232" y="91"/>
                  </a:lnTo>
                  <a:lnTo>
                    <a:pt x="231" y="93"/>
                  </a:lnTo>
                  <a:lnTo>
                    <a:pt x="228" y="93"/>
                  </a:lnTo>
                  <a:lnTo>
                    <a:pt x="227" y="94"/>
                  </a:lnTo>
                  <a:lnTo>
                    <a:pt x="225" y="96"/>
                  </a:lnTo>
                  <a:lnTo>
                    <a:pt x="218" y="94"/>
                  </a:lnTo>
                  <a:lnTo>
                    <a:pt x="215" y="93"/>
                  </a:lnTo>
                  <a:lnTo>
                    <a:pt x="214" y="91"/>
                  </a:lnTo>
                  <a:lnTo>
                    <a:pt x="209" y="91"/>
                  </a:lnTo>
                  <a:lnTo>
                    <a:pt x="207" y="93"/>
                  </a:lnTo>
                  <a:lnTo>
                    <a:pt x="205" y="93"/>
                  </a:lnTo>
                  <a:lnTo>
                    <a:pt x="204" y="93"/>
                  </a:lnTo>
                  <a:lnTo>
                    <a:pt x="192" y="90"/>
                  </a:lnTo>
                  <a:lnTo>
                    <a:pt x="184" y="86"/>
                  </a:lnTo>
                  <a:lnTo>
                    <a:pt x="172" y="87"/>
                  </a:lnTo>
                  <a:lnTo>
                    <a:pt x="168" y="87"/>
                  </a:lnTo>
                  <a:lnTo>
                    <a:pt x="159" y="87"/>
                  </a:lnTo>
                  <a:lnTo>
                    <a:pt x="152" y="88"/>
                  </a:lnTo>
                  <a:lnTo>
                    <a:pt x="149" y="88"/>
                  </a:lnTo>
                  <a:lnTo>
                    <a:pt x="148" y="87"/>
                  </a:lnTo>
                  <a:lnTo>
                    <a:pt x="146" y="86"/>
                  </a:lnTo>
                  <a:lnTo>
                    <a:pt x="145" y="86"/>
                  </a:lnTo>
                  <a:lnTo>
                    <a:pt x="143" y="84"/>
                  </a:lnTo>
                  <a:lnTo>
                    <a:pt x="139" y="86"/>
                  </a:lnTo>
                  <a:lnTo>
                    <a:pt x="138" y="86"/>
                  </a:lnTo>
                  <a:lnTo>
                    <a:pt x="131" y="91"/>
                  </a:lnTo>
                  <a:lnTo>
                    <a:pt x="128" y="91"/>
                  </a:lnTo>
                  <a:lnTo>
                    <a:pt x="120" y="91"/>
                  </a:lnTo>
                  <a:lnTo>
                    <a:pt x="105" y="91"/>
                  </a:lnTo>
                  <a:lnTo>
                    <a:pt x="102" y="91"/>
                  </a:lnTo>
                  <a:lnTo>
                    <a:pt x="100" y="93"/>
                  </a:lnTo>
                  <a:lnTo>
                    <a:pt x="100" y="94"/>
                  </a:lnTo>
                  <a:lnTo>
                    <a:pt x="100" y="97"/>
                  </a:lnTo>
                  <a:lnTo>
                    <a:pt x="100" y="99"/>
                  </a:lnTo>
                  <a:lnTo>
                    <a:pt x="100" y="103"/>
                  </a:lnTo>
                  <a:lnTo>
                    <a:pt x="99" y="106"/>
                  </a:lnTo>
                  <a:lnTo>
                    <a:pt x="96" y="110"/>
                  </a:lnTo>
                  <a:lnTo>
                    <a:pt x="86" y="120"/>
                  </a:lnTo>
                  <a:lnTo>
                    <a:pt x="85" y="120"/>
                  </a:lnTo>
                  <a:lnTo>
                    <a:pt x="82" y="120"/>
                  </a:lnTo>
                  <a:lnTo>
                    <a:pt x="80" y="120"/>
                  </a:lnTo>
                  <a:lnTo>
                    <a:pt x="80" y="119"/>
                  </a:lnTo>
                  <a:lnTo>
                    <a:pt x="79" y="119"/>
                  </a:lnTo>
                  <a:lnTo>
                    <a:pt x="80" y="117"/>
                  </a:lnTo>
                  <a:lnTo>
                    <a:pt x="79" y="116"/>
                  </a:lnTo>
                  <a:lnTo>
                    <a:pt x="76" y="116"/>
                  </a:lnTo>
                  <a:lnTo>
                    <a:pt x="72" y="114"/>
                  </a:lnTo>
                  <a:lnTo>
                    <a:pt x="70" y="114"/>
                  </a:lnTo>
                  <a:lnTo>
                    <a:pt x="66" y="117"/>
                  </a:lnTo>
                  <a:lnTo>
                    <a:pt x="67" y="123"/>
                  </a:lnTo>
                  <a:lnTo>
                    <a:pt x="67" y="124"/>
                  </a:lnTo>
                  <a:lnTo>
                    <a:pt x="67" y="126"/>
                  </a:lnTo>
                  <a:lnTo>
                    <a:pt x="67" y="127"/>
                  </a:lnTo>
                  <a:lnTo>
                    <a:pt x="66" y="127"/>
                  </a:lnTo>
                  <a:lnTo>
                    <a:pt x="67" y="130"/>
                  </a:lnTo>
                  <a:lnTo>
                    <a:pt x="69" y="134"/>
                  </a:lnTo>
                  <a:lnTo>
                    <a:pt x="69" y="136"/>
                  </a:lnTo>
                  <a:lnTo>
                    <a:pt x="69" y="137"/>
                  </a:lnTo>
                  <a:lnTo>
                    <a:pt x="67" y="137"/>
                  </a:lnTo>
                  <a:lnTo>
                    <a:pt x="67" y="139"/>
                  </a:lnTo>
                  <a:lnTo>
                    <a:pt x="67" y="142"/>
                  </a:lnTo>
                  <a:lnTo>
                    <a:pt x="67" y="143"/>
                  </a:lnTo>
                  <a:lnTo>
                    <a:pt x="72" y="147"/>
                  </a:lnTo>
                  <a:lnTo>
                    <a:pt x="79" y="156"/>
                  </a:lnTo>
                  <a:lnTo>
                    <a:pt x="80" y="160"/>
                  </a:lnTo>
                  <a:lnTo>
                    <a:pt x="82" y="165"/>
                  </a:lnTo>
                  <a:lnTo>
                    <a:pt x="85" y="169"/>
                  </a:lnTo>
                  <a:lnTo>
                    <a:pt x="86" y="170"/>
                  </a:lnTo>
                  <a:lnTo>
                    <a:pt x="89" y="173"/>
                  </a:lnTo>
                  <a:lnTo>
                    <a:pt x="89" y="175"/>
                  </a:lnTo>
                  <a:lnTo>
                    <a:pt x="92" y="175"/>
                  </a:lnTo>
                  <a:lnTo>
                    <a:pt x="93" y="176"/>
                  </a:lnTo>
                  <a:lnTo>
                    <a:pt x="95" y="176"/>
                  </a:lnTo>
                  <a:lnTo>
                    <a:pt x="95" y="177"/>
                  </a:lnTo>
                  <a:lnTo>
                    <a:pt x="93" y="177"/>
                  </a:lnTo>
                  <a:lnTo>
                    <a:pt x="93" y="179"/>
                  </a:lnTo>
                  <a:lnTo>
                    <a:pt x="89" y="179"/>
                  </a:lnTo>
                  <a:lnTo>
                    <a:pt x="87" y="179"/>
                  </a:lnTo>
                  <a:lnTo>
                    <a:pt x="86" y="179"/>
                  </a:lnTo>
                  <a:lnTo>
                    <a:pt x="86" y="180"/>
                  </a:lnTo>
                  <a:lnTo>
                    <a:pt x="85" y="180"/>
                  </a:lnTo>
                  <a:lnTo>
                    <a:pt x="85" y="182"/>
                  </a:lnTo>
                  <a:lnTo>
                    <a:pt x="85" y="183"/>
                  </a:lnTo>
                  <a:lnTo>
                    <a:pt x="87" y="186"/>
                  </a:lnTo>
                  <a:lnTo>
                    <a:pt x="92" y="189"/>
                  </a:lnTo>
                  <a:lnTo>
                    <a:pt x="92" y="192"/>
                  </a:lnTo>
                  <a:lnTo>
                    <a:pt x="93" y="193"/>
                  </a:lnTo>
                  <a:lnTo>
                    <a:pt x="93" y="195"/>
                  </a:lnTo>
                  <a:lnTo>
                    <a:pt x="93" y="197"/>
                  </a:lnTo>
                  <a:lnTo>
                    <a:pt x="93" y="199"/>
                  </a:lnTo>
                  <a:lnTo>
                    <a:pt x="95" y="200"/>
                  </a:lnTo>
                  <a:lnTo>
                    <a:pt x="89" y="212"/>
                  </a:lnTo>
                  <a:lnTo>
                    <a:pt x="87" y="213"/>
                  </a:lnTo>
                  <a:lnTo>
                    <a:pt x="86" y="213"/>
                  </a:lnTo>
                  <a:lnTo>
                    <a:pt x="83" y="213"/>
                  </a:lnTo>
                  <a:lnTo>
                    <a:pt x="82" y="213"/>
                  </a:lnTo>
                  <a:lnTo>
                    <a:pt x="80" y="213"/>
                  </a:lnTo>
                  <a:lnTo>
                    <a:pt x="79" y="213"/>
                  </a:lnTo>
                  <a:lnTo>
                    <a:pt x="76" y="213"/>
                  </a:lnTo>
                  <a:lnTo>
                    <a:pt x="75" y="215"/>
                  </a:lnTo>
                  <a:lnTo>
                    <a:pt x="73" y="216"/>
                  </a:lnTo>
                  <a:lnTo>
                    <a:pt x="73" y="219"/>
                  </a:lnTo>
                  <a:lnTo>
                    <a:pt x="73" y="220"/>
                  </a:lnTo>
                  <a:lnTo>
                    <a:pt x="69" y="223"/>
                  </a:lnTo>
                  <a:lnTo>
                    <a:pt x="67" y="225"/>
                  </a:lnTo>
                  <a:lnTo>
                    <a:pt x="66" y="228"/>
                  </a:lnTo>
                  <a:lnTo>
                    <a:pt x="65" y="228"/>
                  </a:lnTo>
                  <a:lnTo>
                    <a:pt x="59" y="233"/>
                  </a:lnTo>
                  <a:lnTo>
                    <a:pt x="56" y="236"/>
                  </a:lnTo>
                  <a:lnTo>
                    <a:pt x="55" y="238"/>
                  </a:lnTo>
                  <a:lnTo>
                    <a:pt x="52" y="242"/>
                  </a:lnTo>
                  <a:lnTo>
                    <a:pt x="47" y="248"/>
                  </a:lnTo>
                  <a:lnTo>
                    <a:pt x="46" y="249"/>
                  </a:lnTo>
                  <a:lnTo>
                    <a:pt x="46" y="251"/>
                  </a:lnTo>
                  <a:lnTo>
                    <a:pt x="37" y="262"/>
                  </a:lnTo>
                  <a:lnTo>
                    <a:pt x="34" y="268"/>
                  </a:lnTo>
                  <a:lnTo>
                    <a:pt x="33" y="271"/>
                  </a:lnTo>
                  <a:lnTo>
                    <a:pt x="32" y="271"/>
                  </a:lnTo>
                  <a:lnTo>
                    <a:pt x="30" y="272"/>
                  </a:lnTo>
                  <a:lnTo>
                    <a:pt x="24" y="281"/>
                  </a:lnTo>
                  <a:lnTo>
                    <a:pt x="24" y="284"/>
                  </a:lnTo>
                  <a:lnTo>
                    <a:pt x="24" y="285"/>
                  </a:lnTo>
                  <a:lnTo>
                    <a:pt x="26" y="291"/>
                  </a:lnTo>
                  <a:lnTo>
                    <a:pt x="29" y="294"/>
                  </a:lnTo>
                  <a:lnTo>
                    <a:pt x="29" y="295"/>
                  </a:lnTo>
                  <a:lnTo>
                    <a:pt x="30" y="302"/>
                  </a:lnTo>
                  <a:lnTo>
                    <a:pt x="30" y="304"/>
                  </a:lnTo>
                  <a:lnTo>
                    <a:pt x="30" y="305"/>
                  </a:lnTo>
                  <a:lnTo>
                    <a:pt x="29" y="308"/>
                  </a:lnTo>
                  <a:lnTo>
                    <a:pt x="29" y="309"/>
                  </a:lnTo>
                  <a:lnTo>
                    <a:pt x="27" y="312"/>
                  </a:lnTo>
                  <a:lnTo>
                    <a:pt x="32" y="314"/>
                  </a:lnTo>
                  <a:lnTo>
                    <a:pt x="36" y="317"/>
                  </a:lnTo>
                  <a:lnTo>
                    <a:pt x="36" y="318"/>
                  </a:lnTo>
                  <a:lnTo>
                    <a:pt x="37" y="325"/>
                  </a:lnTo>
                  <a:lnTo>
                    <a:pt x="36" y="325"/>
                  </a:lnTo>
                  <a:lnTo>
                    <a:pt x="26" y="322"/>
                  </a:lnTo>
                  <a:lnTo>
                    <a:pt x="24" y="322"/>
                  </a:lnTo>
                  <a:lnTo>
                    <a:pt x="24" y="321"/>
                  </a:lnTo>
                  <a:lnTo>
                    <a:pt x="23" y="321"/>
                  </a:lnTo>
                  <a:lnTo>
                    <a:pt x="23" y="319"/>
                  </a:lnTo>
                  <a:lnTo>
                    <a:pt x="22" y="319"/>
                  </a:lnTo>
                  <a:lnTo>
                    <a:pt x="20" y="319"/>
                  </a:lnTo>
                  <a:lnTo>
                    <a:pt x="20" y="324"/>
                  </a:lnTo>
                  <a:lnTo>
                    <a:pt x="17" y="327"/>
                  </a:lnTo>
                  <a:lnTo>
                    <a:pt x="16" y="331"/>
                  </a:lnTo>
                  <a:lnTo>
                    <a:pt x="14" y="335"/>
                  </a:lnTo>
                  <a:lnTo>
                    <a:pt x="11" y="342"/>
                  </a:lnTo>
                  <a:lnTo>
                    <a:pt x="10" y="350"/>
                  </a:lnTo>
                  <a:lnTo>
                    <a:pt x="9" y="351"/>
                  </a:lnTo>
                  <a:lnTo>
                    <a:pt x="4" y="357"/>
                  </a:lnTo>
                  <a:lnTo>
                    <a:pt x="1" y="358"/>
                  </a:lnTo>
                  <a:lnTo>
                    <a:pt x="1" y="360"/>
                  </a:lnTo>
                  <a:lnTo>
                    <a:pt x="0" y="360"/>
                  </a:lnTo>
                  <a:lnTo>
                    <a:pt x="0" y="361"/>
                  </a:lnTo>
                  <a:lnTo>
                    <a:pt x="1" y="364"/>
                  </a:lnTo>
                  <a:lnTo>
                    <a:pt x="1" y="373"/>
                  </a:lnTo>
                  <a:lnTo>
                    <a:pt x="0" y="374"/>
                  </a:lnTo>
                  <a:lnTo>
                    <a:pt x="1" y="374"/>
                  </a:lnTo>
                  <a:lnTo>
                    <a:pt x="7" y="377"/>
                  </a:lnTo>
                  <a:lnTo>
                    <a:pt x="10" y="378"/>
                  </a:lnTo>
                  <a:lnTo>
                    <a:pt x="14" y="385"/>
                  </a:lnTo>
                  <a:lnTo>
                    <a:pt x="17" y="385"/>
                  </a:lnTo>
                  <a:lnTo>
                    <a:pt x="20" y="387"/>
                  </a:lnTo>
                  <a:lnTo>
                    <a:pt x="23" y="390"/>
                  </a:lnTo>
                  <a:lnTo>
                    <a:pt x="26" y="397"/>
                  </a:lnTo>
                  <a:lnTo>
                    <a:pt x="27" y="397"/>
                  </a:lnTo>
                  <a:lnTo>
                    <a:pt x="29" y="397"/>
                  </a:lnTo>
                  <a:lnTo>
                    <a:pt x="32" y="395"/>
                  </a:lnTo>
                  <a:lnTo>
                    <a:pt x="33" y="395"/>
                  </a:lnTo>
                  <a:lnTo>
                    <a:pt x="34" y="395"/>
                  </a:lnTo>
                  <a:lnTo>
                    <a:pt x="36" y="395"/>
                  </a:lnTo>
                  <a:lnTo>
                    <a:pt x="37" y="397"/>
                  </a:lnTo>
                  <a:lnTo>
                    <a:pt x="37" y="398"/>
                  </a:lnTo>
                  <a:lnTo>
                    <a:pt x="40" y="400"/>
                  </a:lnTo>
                  <a:lnTo>
                    <a:pt x="40" y="401"/>
                  </a:lnTo>
                  <a:lnTo>
                    <a:pt x="40" y="403"/>
                  </a:lnTo>
                  <a:lnTo>
                    <a:pt x="40" y="404"/>
                  </a:lnTo>
                  <a:lnTo>
                    <a:pt x="39" y="404"/>
                  </a:lnTo>
                  <a:lnTo>
                    <a:pt x="39" y="406"/>
                  </a:lnTo>
                  <a:lnTo>
                    <a:pt x="39" y="407"/>
                  </a:lnTo>
                  <a:lnTo>
                    <a:pt x="42" y="408"/>
                  </a:lnTo>
                  <a:lnTo>
                    <a:pt x="43" y="407"/>
                  </a:lnTo>
                  <a:lnTo>
                    <a:pt x="49" y="404"/>
                  </a:lnTo>
                  <a:lnTo>
                    <a:pt x="50" y="403"/>
                  </a:lnTo>
                  <a:lnTo>
                    <a:pt x="52" y="401"/>
                  </a:lnTo>
                  <a:lnTo>
                    <a:pt x="52" y="400"/>
                  </a:lnTo>
                  <a:lnTo>
                    <a:pt x="52" y="398"/>
                  </a:lnTo>
                  <a:lnTo>
                    <a:pt x="53" y="397"/>
                  </a:lnTo>
                  <a:lnTo>
                    <a:pt x="53" y="395"/>
                  </a:lnTo>
                  <a:lnTo>
                    <a:pt x="55" y="395"/>
                  </a:lnTo>
                  <a:lnTo>
                    <a:pt x="56" y="395"/>
                  </a:lnTo>
                  <a:lnTo>
                    <a:pt x="60" y="395"/>
                  </a:lnTo>
                  <a:lnTo>
                    <a:pt x="60" y="397"/>
                  </a:lnTo>
                  <a:lnTo>
                    <a:pt x="62" y="397"/>
                  </a:lnTo>
                  <a:lnTo>
                    <a:pt x="62" y="400"/>
                  </a:lnTo>
                  <a:lnTo>
                    <a:pt x="66" y="403"/>
                  </a:lnTo>
                  <a:lnTo>
                    <a:pt x="72" y="404"/>
                  </a:lnTo>
                  <a:lnTo>
                    <a:pt x="73" y="404"/>
                  </a:lnTo>
                  <a:lnTo>
                    <a:pt x="75" y="401"/>
                  </a:lnTo>
                  <a:lnTo>
                    <a:pt x="76" y="403"/>
                  </a:lnTo>
                  <a:lnTo>
                    <a:pt x="77" y="403"/>
                  </a:lnTo>
                  <a:lnTo>
                    <a:pt x="90" y="404"/>
                  </a:lnTo>
                  <a:lnTo>
                    <a:pt x="98" y="404"/>
                  </a:lnTo>
                  <a:lnTo>
                    <a:pt x="100" y="404"/>
                  </a:lnTo>
                  <a:lnTo>
                    <a:pt x="102" y="404"/>
                  </a:lnTo>
                  <a:lnTo>
                    <a:pt x="105" y="406"/>
                  </a:lnTo>
                  <a:lnTo>
                    <a:pt x="105" y="407"/>
                  </a:lnTo>
                  <a:lnTo>
                    <a:pt x="106" y="407"/>
                  </a:lnTo>
                  <a:lnTo>
                    <a:pt x="106" y="408"/>
                  </a:lnTo>
                  <a:lnTo>
                    <a:pt x="108" y="408"/>
                  </a:lnTo>
                  <a:lnTo>
                    <a:pt x="108" y="407"/>
                  </a:lnTo>
                  <a:lnTo>
                    <a:pt x="109" y="407"/>
                  </a:lnTo>
                  <a:lnTo>
                    <a:pt x="110" y="408"/>
                  </a:lnTo>
                  <a:lnTo>
                    <a:pt x="112" y="408"/>
                  </a:lnTo>
                  <a:lnTo>
                    <a:pt x="113" y="408"/>
                  </a:lnTo>
                  <a:lnTo>
                    <a:pt x="118" y="406"/>
                  </a:lnTo>
                  <a:lnTo>
                    <a:pt x="120" y="403"/>
                  </a:lnTo>
                  <a:lnTo>
                    <a:pt x="122" y="403"/>
                  </a:lnTo>
                  <a:lnTo>
                    <a:pt x="129" y="403"/>
                  </a:lnTo>
                  <a:lnTo>
                    <a:pt x="131" y="404"/>
                  </a:lnTo>
                  <a:lnTo>
                    <a:pt x="132" y="404"/>
                  </a:lnTo>
                  <a:lnTo>
                    <a:pt x="135" y="407"/>
                  </a:lnTo>
                  <a:lnTo>
                    <a:pt x="141" y="413"/>
                  </a:lnTo>
                  <a:lnTo>
                    <a:pt x="148" y="420"/>
                  </a:lnTo>
                  <a:lnTo>
                    <a:pt x="149" y="421"/>
                  </a:lnTo>
                  <a:lnTo>
                    <a:pt x="153" y="420"/>
                  </a:lnTo>
                  <a:lnTo>
                    <a:pt x="156" y="418"/>
                  </a:lnTo>
                  <a:lnTo>
                    <a:pt x="158" y="417"/>
                  </a:lnTo>
                  <a:lnTo>
                    <a:pt x="159" y="417"/>
                  </a:lnTo>
                  <a:lnTo>
                    <a:pt x="159" y="416"/>
                  </a:lnTo>
                  <a:lnTo>
                    <a:pt x="161" y="414"/>
                  </a:lnTo>
                  <a:lnTo>
                    <a:pt x="162" y="414"/>
                  </a:lnTo>
                  <a:lnTo>
                    <a:pt x="162" y="413"/>
                  </a:lnTo>
                  <a:lnTo>
                    <a:pt x="162" y="411"/>
                  </a:lnTo>
                  <a:lnTo>
                    <a:pt x="162" y="410"/>
                  </a:lnTo>
                  <a:lnTo>
                    <a:pt x="165" y="407"/>
                  </a:lnTo>
                  <a:lnTo>
                    <a:pt x="166" y="406"/>
                  </a:lnTo>
                  <a:lnTo>
                    <a:pt x="168" y="404"/>
                  </a:lnTo>
                  <a:lnTo>
                    <a:pt x="171" y="403"/>
                  </a:lnTo>
                  <a:lnTo>
                    <a:pt x="179" y="401"/>
                  </a:lnTo>
                  <a:lnTo>
                    <a:pt x="182" y="401"/>
                  </a:lnTo>
                  <a:lnTo>
                    <a:pt x="184" y="401"/>
                  </a:lnTo>
                  <a:lnTo>
                    <a:pt x="188" y="401"/>
                  </a:lnTo>
                  <a:lnTo>
                    <a:pt x="194" y="400"/>
                  </a:lnTo>
                  <a:lnTo>
                    <a:pt x="195" y="398"/>
                  </a:lnTo>
                  <a:lnTo>
                    <a:pt x="197" y="397"/>
                  </a:lnTo>
                  <a:lnTo>
                    <a:pt x="201" y="395"/>
                  </a:lnTo>
                  <a:lnTo>
                    <a:pt x="207" y="395"/>
                  </a:lnTo>
                  <a:lnTo>
                    <a:pt x="211" y="395"/>
                  </a:lnTo>
                  <a:lnTo>
                    <a:pt x="212" y="394"/>
                  </a:lnTo>
                  <a:lnTo>
                    <a:pt x="214" y="394"/>
                  </a:lnTo>
                  <a:lnTo>
                    <a:pt x="215" y="394"/>
                  </a:lnTo>
                  <a:lnTo>
                    <a:pt x="215" y="393"/>
                  </a:lnTo>
                  <a:lnTo>
                    <a:pt x="218" y="384"/>
                  </a:lnTo>
                  <a:lnTo>
                    <a:pt x="219" y="383"/>
                  </a:lnTo>
                  <a:lnTo>
                    <a:pt x="221" y="380"/>
                  </a:lnTo>
                  <a:lnTo>
                    <a:pt x="221" y="378"/>
                  </a:lnTo>
                  <a:lnTo>
                    <a:pt x="224" y="377"/>
                  </a:lnTo>
                  <a:lnTo>
                    <a:pt x="231" y="375"/>
                  </a:lnTo>
                  <a:lnTo>
                    <a:pt x="234" y="374"/>
                  </a:lnTo>
                  <a:lnTo>
                    <a:pt x="235" y="373"/>
                  </a:lnTo>
                  <a:lnTo>
                    <a:pt x="235" y="371"/>
                  </a:lnTo>
                  <a:lnTo>
                    <a:pt x="235" y="370"/>
                  </a:lnTo>
                  <a:lnTo>
                    <a:pt x="240" y="358"/>
                  </a:lnTo>
                  <a:lnTo>
                    <a:pt x="247" y="357"/>
                  </a:lnTo>
                  <a:lnTo>
                    <a:pt x="248" y="357"/>
                  </a:lnTo>
                  <a:lnTo>
                    <a:pt x="248" y="358"/>
                  </a:lnTo>
                  <a:lnTo>
                    <a:pt x="250" y="360"/>
                  </a:lnTo>
                  <a:lnTo>
                    <a:pt x="250" y="361"/>
                  </a:lnTo>
                  <a:lnTo>
                    <a:pt x="252" y="361"/>
                  </a:lnTo>
                  <a:lnTo>
                    <a:pt x="254" y="361"/>
                  </a:lnTo>
                  <a:lnTo>
                    <a:pt x="261" y="358"/>
                  </a:lnTo>
                  <a:lnTo>
                    <a:pt x="267" y="358"/>
                  </a:lnTo>
                  <a:lnTo>
                    <a:pt x="268" y="358"/>
                  </a:lnTo>
                  <a:lnTo>
                    <a:pt x="270" y="357"/>
                  </a:lnTo>
                  <a:lnTo>
                    <a:pt x="271" y="355"/>
                  </a:lnTo>
                  <a:lnTo>
                    <a:pt x="271" y="352"/>
                  </a:lnTo>
                  <a:lnTo>
                    <a:pt x="273" y="352"/>
                  </a:lnTo>
                  <a:lnTo>
                    <a:pt x="274" y="355"/>
                  </a:lnTo>
                  <a:lnTo>
                    <a:pt x="281" y="350"/>
                  </a:lnTo>
                  <a:lnTo>
                    <a:pt x="284" y="350"/>
                  </a:lnTo>
                  <a:lnTo>
                    <a:pt x="294" y="350"/>
                  </a:lnTo>
                  <a:lnTo>
                    <a:pt x="300" y="352"/>
                  </a:lnTo>
                  <a:lnTo>
                    <a:pt x="300" y="354"/>
                  </a:lnTo>
                  <a:lnTo>
                    <a:pt x="301" y="355"/>
                  </a:lnTo>
                  <a:lnTo>
                    <a:pt x="301" y="357"/>
                  </a:lnTo>
                  <a:lnTo>
                    <a:pt x="303" y="357"/>
                  </a:lnTo>
                  <a:lnTo>
                    <a:pt x="313" y="365"/>
                  </a:lnTo>
                  <a:lnTo>
                    <a:pt x="318" y="365"/>
                  </a:lnTo>
                  <a:lnTo>
                    <a:pt x="320" y="365"/>
                  </a:lnTo>
                  <a:lnTo>
                    <a:pt x="321" y="365"/>
                  </a:lnTo>
                  <a:lnTo>
                    <a:pt x="323" y="364"/>
                  </a:lnTo>
                  <a:lnTo>
                    <a:pt x="324" y="364"/>
                  </a:lnTo>
                  <a:lnTo>
                    <a:pt x="326" y="362"/>
                  </a:lnTo>
                  <a:lnTo>
                    <a:pt x="327" y="362"/>
                  </a:lnTo>
                  <a:lnTo>
                    <a:pt x="330" y="368"/>
                  </a:lnTo>
                  <a:lnTo>
                    <a:pt x="334" y="375"/>
                  </a:lnTo>
                  <a:lnTo>
                    <a:pt x="336" y="371"/>
                  </a:lnTo>
                  <a:lnTo>
                    <a:pt x="336" y="370"/>
                  </a:lnTo>
                  <a:lnTo>
                    <a:pt x="337" y="368"/>
                  </a:lnTo>
                  <a:lnTo>
                    <a:pt x="337" y="367"/>
                  </a:lnTo>
                  <a:lnTo>
                    <a:pt x="339" y="367"/>
                  </a:lnTo>
                  <a:lnTo>
                    <a:pt x="340" y="367"/>
                  </a:lnTo>
                  <a:lnTo>
                    <a:pt x="353" y="368"/>
                  </a:lnTo>
                  <a:lnTo>
                    <a:pt x="353" y="370"/>
                  </a:lnTo>
                  <a:lnTo>
                    <a:pt x="354" y="374"/>
                  </a:lnTo>
                  <a:lnTo>
                    <a:pt x="357" y="378"/>
                  </a:lnTo>
                  <a:lnTo>
                    <a:pt x="359" y="381"/>
                  </a:lnTo>
                  <a:lnTo>
                    <a:pt x="366" y="381"/>
                  </a:lnTo>
                  <a:lnTo>
                    <a:pt x="367" y="381"/>
                  </a:lnTo>
                  <a:lnTo>
                    <a:pt x="369" y="380"/>
                  </a:lnTo>
                  <a:lnTo>
                    <a:pt x="369" y="378"/>
                  </a:lnTo>
                  <a:lnTo>
                    <a:pt x="370" y="377"/>
                  </a:lnTo>
                  <a:lnTo>
                    <a:pt x="372" y="377"/>
                  </a:lnTo>
                  <a:lnTo>
                    <a:pt x="377" y="391"/>
                  </a:lnTo>
                  <a:lnTo>
                    <a:pt x="379" y="404"/>
                  </a:lnTo>
                  <a:lnTo>
                    <a:pt x="377" y="408"/>
                  </a:lnTo>
                  <a:lnTo>
                    <a:pt x="377" y="410"/>
                  </a:lnTo>
                  <a:lnTo>
                    <a:pt x="376" y="410"/>
                  </a:lnTo>
                  <a:lnTo>
                    <a:pt x="374" y="411"/>
                  </a:lnTo>
                  <a:lnTo>
                    <a:pt x="373" y="411"/>
                  </a:lnTo>
                  <a:lnTo>
                    <a:pt x="373" y="413"/>
                  </a:lnTo>
                  <a:lnTo>
                    <a:pt x="374" y="413"/>
                  </a:lnTo>
                  <a:lnTo>
                    <a:pt x="376" y="414"/>
                  </a:lnTo>
                  <a:lnTo>
                    <a:pt x="376" y="416"/>
                  </a:lnTo>
                  <a:lnTo>
                    <a:pt x="377" y="414"/>
                  </a:lnTo>
                  <a:lnTo>
                    <a:pt x="377" y="417"/>
                  </a:lnTo>
                  <a:lnTo>
                    <a:pt x="377" y="420"/>
                  </a:lnTo>
                  <a:lnTo>
                    <a:pt x="390" y="428"/>
                  </a:lnTo>
                  <a:lnTo>
                    <a:pt x="392" y="428"/>
                  </a:lnTo>
                  <a:lnTo>
                    <a:pt x="392" y="430"/>
                  </a:lnTo>
                  <a:lnTo>
                    <a:pt x="394" y="428"/>
                  </a:lnTo>
                  <a:lnTo>
                    <a:pt x="396" y="426"/>
                  </a:lnTo>
                  <a:lnTo>
                    <a:pt x="394" y="426"/>
                  </a:lnTo>
                  <a:lnTo>
                    <a:pt x="394" y="424"/>
                  </a:lnTo>
                  <a:lnTo>
                    <a:pt x="394" y="423"/>
                  </a:lnTo>
                  <a:lnTo>
                    <a:pt x="397" y="423"/>
                  </a:lnTo>
                  <a:lnTo>
                    <a:pt x="399" y="423"/>
                  </a:lnTo>
                  <a:lnTo>
                    <a:pt x="400" y="423"/>
                  </a:lnTo>
                  <a:lnTo>
                    <a:pt x="402" y="430"/>
                  </a:lnTo>
                  <a:lnTo>
                    <a:pt x="402" y="440"/>
                  </a:lnTo>
                  <a:lnTo>
                    <a:pt x="402" y="441"/>
                  </a:lnTo>
                  <a:lnTo>
                    <a:pt x="400" y="446"/>
                  </a:lnTo>
                  <a:lnTo>
                    <a:pt x="405" y="454"/>
                  </a:lnTo>
                  <a:lnTo>
                    <a:pt x="407" y="457"/>
                  </a:lnTo>
                  <a:lnTo>
                    <a:pt x="413" y="461"/>
                  </a:lnTo>
                  <a:lnTo>
                    <a:pt x="416" y="461"/>
                  </a:lnTo>
                  <a:lnTo>
                    <a:pt x="417" y="460"/>
                  </a:lnTo>
                  <a:lnTo>
                    <a:pt x="423" y="464"/>
                  </a:lnTo>
                  <a:lnTo>
                    <a:pt x="426" y="467"/>
                  </a:lnTo>
                  <a:lnTo>
                    <a:pt x="426" y="470"/>
                  </a:lnTo>
                  <a:lnTo>
                    <a:pt x="426" y="471"/>
                  </a:lnTo>
                  <a:lnTo>
                    <a:pt x="427" y="473"/>
                  </a:lnTo>
                  <a:lnTo>
                    <a:pt x="427" y="480"/>
                  </a:lnTo>
                  <a:lnTo>
                    <a:pt x="425" y="484"/>
                  </a:lnTo>
                  <a:lnTo>
                    <a:pt x="425" y="486"/>
                  </a:lnTo>
                  <a:lnTo>
                    <a:pt x="426" y="486"/>
                  </a:lnTo>
                  <a:lnTo>
                    <a:pt x="427" y="487"/>
                  </a:lnTo>
                  <a:lnTo>
                    <a:pt x="432" y="492"/>
                  </a:lnTo>
                  <a:lnTo>
                    <a:pt x="433" y="492"/>
                  </a:lnTo>
                  <a:lnTo>
                    <a:pt x="435" y="492"/>
                  </a:lnTo>
                  <a:lnTo>
                    <a:pt x="440" y="493"/>
                  </a:lnTo>
                  <a:lnTo>
                    <a:pt x="439" y="494"/>
                  </a:lnTo>
                  <a:lnTo>
                    <a:pt x="436" y="496"/>
                  </a:lnTo>
                  <a:lnTo>
                    <a:pt x="436" y="494"/>
                  </a:lnTo>
                  <a:lnTo>
                    <a:pt x="435" y="494"/>
                  </a:lnTo>
                  <a:lnTo>
                    <a:pt x="432" y="497"/>
                  </a:lnTo>
                  <a:lnTo>
                    <a:pt x="429" y="496"/>
                  </a:lnTo>
                  <a:lnTo>
                    <a:pt x="420" y="494"/>
                  </a:lnTo>
                  <a:lnTo>
                    <a:pt x="417" y="494"/>
                  </a:lnTo>
                  <a:lnTo>
                    <a:pt x="413" y="494"/>
                  </a:lnTo>
                  <a:lnTo>
                    <a:pt x="413" y="497"/>
                  </a:lnTo>
                  <a:lnTo>
                    <a:pt x="415" y="499"/>
                  </a:lnTo>
                  <a:lnTo>
                    <a:pt x="406" y="497"/>
                  </a:lnTo>
                  <a:lnTo>
                    <a:pt x="394" y="493"/>
                  </a:lnTo>
                  <a:lnTo>
                    <a:pt x="389" y="489"/>
                  </a:lnTo>
                  <a:lnTo>
                    <a:pt x="379" y="493"/>
                  </a:lnTo>
                  <a:lnTo>
                    <a:pt x="373" y="499"/>
                  </a:lnTo>
                  <a:lnTo>
                    <a:pt x="374" y="499"/>
                  </a:lnTo>
                  <a:lnTo>
                    <a:pt x="374" y="502"/>
                  </a:lnTo>
                  <a:lnTo>
                    <a:pt x="377" y="507"/>
                  </a:lnTo>
                  <a:lnTo>
                    <a:pt x="382" y="517"/>
                  </a:lnTo>
                  <a:lnTo>
                    <a:pt x="383" y="517"/>
                  </a:lnTo>
                  <a:lnTo>
                    <a:pt x="382" y="529"/>
                  </a:lnTo>
                  <a:lnTo>
                    <a:pt x="382" y="530"/>
                  </a:lnTo>
                  <a:lnTo>
                    <a:pt x="380" y="532"/>
                  </a:lnTo>
                  <a:lnTo>
                    <a:pt x="379" y="533"/>
                  </a:lnTo>
                  <a:lnTo>
                    <a:pt x="377" y="535"/>
                  </a:lnTo>
                  <a:lnTo>
                    <a:pt x="373" y="536"/>
                  </a:lnTo>
                  <a:lnTo>
                    <a:pt x="370" y="537"/>
                  </a:lnTo>
                  <a:lnTo>
                    <a:pt x="369" y="539"/>
                  </a:lnTo>
                  <a:lnTo>
                    <a:pt x="369" y="542"/>
                  </a:lnTo>
                  <a:lnTo>
                    <a:pt x="369" y="543"/>
                  </a:lnTo>
                  <a:lnTo>
                    <a:pt x="370" y="543"/>
                  </a:lnTo>
                  <a:lnTo>
                    <a:pt x="372" y="548"/>
                  </a:lnTo>
                  <a:lnTo>
                    <a:pt x="370" y="548"/>
                  </a:lnTo>
                  <a:lnTo>
                    <a:pt x="367" y="552"/>
                  </a:lnTo>
                  <a:lnTo>
                    <a:pt x="366" y="553"/>
                  </a:lnTo>
                  <a:lnTo>
                    <a:pt x="364" y="553"/>
                  </a:lnTo>
                  <a:lnTo>
                    <a:pt x="361" y="555"/>
                  </a:lnTo>
                  <a:lnTo>
                    <a:pt x="359" y="558"/>
                  </a:lnTo>
                  <a:lnTo>
                    <a:pt x="357" y="559"/>
                  </a:lnTo>
                  <a:lnTo>
                    <a:pt x="357" y="562"/>
                  </a:lnTo>
                  <a:lnTo>
                    <a:pt x="357" y="563"/>
                  </a:lnTo>
                  <a:lnTo>
                    <a:pt x="359" y="563"/>
                  </a:lnTo>
                  <a:lnTo>
                    <a:pt x="360" y="569"/>
                  </a:lnTo>
                  <a:lnTo>
                    <a:pt x="359" y="576"/>
                  </a:lnTo>
                  <a:lnTo>
                    <a:pt x="357" y="576"/>
                  </a:lnTo>
                  <a:lnTo>
                    <a:pt x="356" y="578"/>
                  </a:lnTo>
                  <a:lnTo>
                    <a:pt x="354" y="578"/>
                  </a:lnTo>
                  <a:lnTo>
                    <a:pt x="353" y="578"/>
                  </a:lnTo>
                  <a:lnTo>
                    <a:pt x="353" y="576"/>
                  </a:lnTo>
                  <a:lnTo>
                    <a:pt x="353" y="575"/>
                  </a:lnTo>
                  <a:lnTo>
                    <a:pt x="350" y="575"/>
                  </a:lnTo>
                  <a:lnTo>
                    <a:pt x="349" y="575"/>
                  </a:lnTo>
                  <a:lnTo>
                    <a:pt x="347" y="575"/>
                  </a:lnTo>
                  <a:lnTo>
                    <a:pt x="346" y="575"/>
                  </a:lnTo>
                  <a:lnTo>
                    <a:pt x="344" y="575"/>
                  </a:lnTo>
                  <a:lnTo>
                    <a:pt x="344" y="578"/>
                  </a:lnTo>
                  <a:lnTo>
                    <a:pt x="343" y="579"/>
                  </a:lnTo>
                  <a:lnTo>
                    <a:pt x="343" y="581"/>
                  </a:lnTo>
                  <a:lnTo>
                    <a:pt x="343" y="582"/>
                  </a:lnTo>
                  <a:lnTo>
                    <a:pt x="344" y="582"/>
                  </a:lnTo>
                  <a:lnTo>
                    <a:pt x="347" y="582"/>
                  </a:lnTo>
                  <a:lnTo>
                    <a:pt x="347" y="583"/>
                  </a:lnTo>
                  <a:lnTo>
                    <a:pt x="347" y="585"/>
                  </a:lnTo>
                  <a:lnTo>
                    <a:pt x="349" y="586"/>
                  </a:lnTo>
                  <a:lnTo>
                    <a:pt x="349" y="588"/>
                  </a:lnTo>
                  <a:lnTo>
                    <a:pt x="349" y="589"/>
                  </a:lnTo>
                  <a:lnTo>
                    <a:pt x="350" y="589"/>
                  </a:lnTo>
                  <a:lnTo>
                    <a:pt x="350" y="591"/>
                  </a:lnTo>
                  <a:lnTo>
                    <a:pt x="351" y="591"/>
                  </a:lnTo>
                  <a:lnTo>
                    <a:pt x="351" y="592"/>
                  </a:lnTo>
                  <a:lnTo>
                    <a:pt x="353" y="593"/>
                  </a:lnTo>
                  <a:lnTo>
                    <a:pt x="354" y="593"/>
                  </a:lnTo>
                  <a:lnTo>
                    <a:pt x="366" y="596"/>
                  </a:lnTo>
                  <a:lnTo>
                    <a:pt x="372" y="596"/>
                  </a:lnTo>
                  <a:lnTo>
                    <a:pt x="373" y="596"/>
                  </a:lnTo>
                  <a:lnTo>
                    <a:pt x="374" y="596"/>
                  </a:lnTo>
                  <a:lnTo>
                    <a:pt x="380" y="589"/>
                  </a:lnTo>
                  <a:lnTo>
                    <a:pt x="386" y="588"/>
                  </a:lnTo>
                  <a:lnTo>
                    <a:pt x="392" y="583"/>
                  </a:lnTo>
                  <a:lnTo>
                    <a:pt x="399" y="578"/>
                  </a:lnTo>
                  <a:lnTo>
                    <a:pt x="405" y="575"/>
                  </a:lnTo>
                  <a:lnTo>
                    <a:pt x="409" y="575"/>
                  </a:lnTo>
                  <a:lnTo>
                    <a:pt x="410" y="575"/>
                  </a:lnTo>
                  <a:lnTo>
                    <a:pt x="415" y="576"/>
                  </a:lnTo>
                  <a:lnTo>
                    <a:pt x="416" y="576"/>
                  </a:lnTo>
                  <a:lnTo>
                    <a:pt x="419" y="578"/>
                  </a:lnTo>
                  <a:lnTo>
                    <a:pt x="420" y="578"/>
                  </a:lnTo>
                  <a:lnTo>
                    <a:pt x="423" y="581"/>
                  </a:lnTo>
                  <a:lnTo>
                    <a:pt x="425" y="582"/>
                  </a:lnTo>
                  <a:lnTo>
                    <a:pt x="425" y="583"/>
                  </a:lnTo>
                  <a:lnTo>
                    <a:pt x="426" y="585"/>
                  </a:lnTo>
                  <a:lnTo>
                    <a:pt x="426" y="586"/>
                  </a:lnTo>
                  <a:lnTo>
                    <a:pt x="426" y="588"/>
                  </a:lnTo>
                  <a:lnTo>
                    <a:pt x="426" y="591"/>
                  </a:lnTo>
                  <a:lnTo>
                    <a:pt x="429" y="589"/>
                  </a:lnTo>
                  <a:lnTo>
                    <a:pt x="430" y="582"/>
                  </a:lnTo>
                  <a:lnTo>
                    <a:pt x="430" y="581"/>
                  </a:lnTo>
                  <a:lnTo>
                    <a:pt x="429" y="572"/>
                  </a:lnTo>
                  <a:lnTo>
                    <a:pt x="427" y="570"/>
                  </a:lnTo>
                  <a:lnTo>
                    <a:pt x="427" y="569"/>
                  </a:lnTo>
                  <a:lnTo>
                    <a:pt x="427" y="570"/>
                  </a:lnTo>
                  <a:lnTo>
                    <a:pt x="425" y="570"/>
                  </a:lnTo>
                  <a:lnTo>
                    <a:pt x="423" y="573"/>
                  </a:lnTo>
                  <a:lnTo>
                    <a:pt x="422" y="573"/>
                  </a:lnTo>
                  <a:lnTo>
                    <a:pt x="422" y="572"/>
                  </a:lnTo>
                  <a:lnTo>
                    <a:pt x="420" y="570"/>
                  </a:lnTo>
                  <a:lnTo>
                    <a:pt x="417" y="563"/>
                  </a:lnTo>
                  <a:lnTo>
                    <a:pt x="417" y="555"/>
                  </a:lnTo>
                  <a:lnTo>
                    <a:pt x="417" y="543"/>
                  </a:lnTo>
                  <a:lnTo>
                    <a:pt x="420" y="545"/>
                  </a:lnTo>
                  <a:lnTo>
                    <a:pt x="422" y="546"/>
                  </a:lnTo>
                  <a:lnTo>
                    <a:pt x="422" y="548"/>
                  </a:lnTo>
                  <a:lnTo>
                    <a:pt x="422" y="549"/>
                  </a:lnTo>
                  <a:lnTo>
                    <a:pt x="422" y="553"/>
                  </a:lnTo>
                  <a:lnTo>
                    <a:pt x="426" y="558"/>
                  </a:lnTo>
                  <a:lnTo>
                    <a:pt x="427" y="558"/>
                  </a:lnTo>
                  <a:lnTo>
                    <a:pt x="430" y="556"/>
                  </a:lnTo>
                  <a:lnTo>
                    <a:pt x="432" y="553"/>
                  </a:lnTo>
                  <a:lnTo>
                    <a:pt x="432" y="552"/>
                  </a:lnTo>
                  <a:lnTo>
                    <a:pt x="430" y="552"/>
                  </a:lnTo>
                  <a:lnTo>
                    <a:pt x="429" y="552"/>
                  </a:lnTo>
                  <a:lnTo>
                    <a:pt x="429" y="550"/>
                  </a:lnTo>
                  <a:lnTo>
                    <a:pt x="427" y="550"/>
                  </a:lnTo>
                  <a:lnTo>
                    <a:pt x="427" y="549"/>
                  </a:lnTo>
                  <a:lnTo>
                    <a:pt x="433" y="543"/>
                  </a:lnTo>
                  <a:lnTo>
                    <a:pt x="439" y="539"/>
                  </a:lnTo>
                  <a:lnTo>
                    <a:pt x="443" y="537"/>
                  </a:lnTo>
                  <a:lnTo>
                    <a:pt x="443" y="535"/>
                  </a:lnTo>
                  <a:lnTo>
                    <a:pt x="443" y="533"/>
                  </a:lnTo>
                  <a:lnTo>
                    <a:pt x="445" y="535"/>
                  </a:lnTo>
                  <a:lnTo>
                    <a:pt x="445" y="536"/>
                  </a:lnTo>
                  <a:lnTo>
                    <a:pt x="446" y="537"/>
                  </a:lnTo>
                  <a:lnTo>
                    <a:pt x="446" y="539"/>
                  </a:lnTo>
                  <a:lnTo>
                    <a:pt x="446" y="540"/>
                  </a:lnTo>
                  <a:lnTo>
                    <a:pt x="448" y="539"/>
                  </a:lnTo>
                  <a:lnTo>
                    <a:pt x="450" y="535"/>
                  </a:lnTo>
                  <a:lnTo>
                    <a:pt x="452" y="535"/>
                  </a:lnTo>
                  <a:lnTo>
                    <a:pt x="453" y="532"/>
                  </a:lnTo>
                  <a:lnTo>
                    <a:pt x="458" y="523"/>
                  </a:lnTo>
                  <a:lnTo>
                    <a:pt x="460" y="517"/>
                  </a:lnTo>
                  <a:lnTo>
                    <a:pt x="462" y="517"/>
                  </a:lnTo>
                  <a:lnTo>
                    <a:pt x="462" y="516"/>
                  </a:lnTo>
                  <a:lnTo>
                    <a:pt x="469" y="502"/>
                  </a:lnTo>
                  <a:lnTo>
                    <a:pt x="473" y="492"/>
                  </a:lnTo>
                  <a:lnTo>
                    <a:pt x="473" y="490"/>
                  </a:lnTo>
                  <a:lnTo>
                    <a:pt x="475" y="486"/>
                  </a:lnTo>
                  <a:lnTo>
                    <a:pt x="473" y="483"/>
                  </a:lnTo>
                  <a:lnTo>
                    <a:pt x="475" y="477"/>
                  </a:lnTo>
                  <a:lnTo>
                    <a:pt x="481" y="473"/>
                  </a:lnTo>
                  <a:lnTo>
                    <a:pt x="485" y="471"/>
                  </a:lnTo>
                  <a:lnTo>
                    <a:pt x="486" y="470"/>
                  </a:lnTo>
                  <a:lnTo>
                    <a:pt x="488" y="470"/>
                  </a:lnTo>
                  <a:lnTo>
                    <a:pt x="492" y="469"/>
                  </a:lnTo>
                  <a:lnTo>
                    <a:pt x="493" y="469"/>
                  </a:lnTo>
                  <a:lnTo>
                    <a:pt x="496" y="469"/>
                  </a:lnTo>
                  <a:lnTo>
                    <a:pt x="498" y="469"/>
                  </a:lnTo>
                  <a:lnTo>
                    <a:pt x="501" y="469"/>
                  </a:lnTo>
                  <a:lnTo>
                    <a:pt x="502" y="469"/>
                  </a:lnTo>
                  <a:lnTo>
                    <a:pt x="505" y="467"/>
                  </a:lnTo>
                  <a:lnTo>
                    <a:pt x="506" y="466"/>
                  </a:lnTo>
                  <a:lnTo>
                    <a:pt x="508" y="463"/>
                  </a:lnTo>
                  <a:lnTo>
                    <a:pt x="516" y="463"/>
                  </a:lnTo>
                  <a:lnTo>
                    <a:pt x="526" y="464"/>
                  </a:lnTo>
                  <a:lnTo>
                    <a:pt x="529" y="461"/>
                  </a:lnTo>
                  <a:lnTo>
                    <a:pt x="531" y="461"/>
                  </a:lnTo>
                  <a:lnTo>
                    <a:pt x="532" y="460"/>
                  </a:lnTo>
                  <a:lnTo>
                    <a:pt x="528" y="439"/>
                  </a:lnTo>
                  <a:lnTo>
                    <a:pt x="525" y="428"/>
                  </a:lnTo>
                  <a:lnTo>
                    <a:pt x="518" y="418"/>
                  </a:lnTo>
                  <a:lnTo>
                    <a:pt x="516" y="418"/>
                  </a:lnTo>
                  <a:lnTo>
                    <a:pt x="515" y="417"/>
                  </a:lnTo>
                  <a:lnTo>
                    <a:pt x="515" y="416"/>
                  </a:lnTo>
                  <a:lnTo>
                    <a:pt x="516" y="414"/>
                  </a:lnTo>
                  <a:lnTo>
                    <a:pt x="521" y="420"/>
                  </a:lnTo>
                  <a:lnTo>
                    <a:pt x="531" y="431"/>
                  </a:lnTo>
                  <a:lnTo>
                    <a:pt x="531" y="433"/>
                  </a:lnTo>
                  <a:lnTo>
                    <a:pt x="534" y="437"/>
                  </a:lnTo>
                  <a:lnTo>
                    <a:pt x="534" y="439"/>
                  </a:lnTo>
                  <a:lnTo>
                    <a:pt x="534" y="440"/>
                  </a:lnTo>
                  <a:lnTo>
                    <a:pt x="534" y="443"/>
                  </a:lnTo>
                  <a:lnTo>
                    <a:pt x="534" y="444"/>
                  </a:lnTo>
                  <a:lnTo>
                    <a:pt x="532" y="446"/>
                  </a:lnTo>
                  <a:lnTo>
                    <a:pt x="532" y="447"/>
                  </a:lnTo>
                  <a:lnTo>
                    <a:pt x="531" y="447"/>
                  </a:lnTo>
                  <a:lnTo>
                    <a:pt x="532" y="449"/>
                  </a:lnTo>
                  <a:lnTo>
                    <a:pt x="532" y="451"/>
                  </a:lnTo>
                  <a:lnTo>
                    <a:pt x="532" y="453"/>
                  </a:lnTo>
                  <a:lnTo>
                    <a:pt x="535" y="456"/>
                  </a:lnTo>
                  <a:lnTo>
                    <a:pt x="536" y="459"/>
                  </a:lnTo>
                  <a:lnTo>
                    <a:pt x="536" y="460"/>
                  </a:lnTo>
                  <a:lnTo>
                    <a:pt x="538" y="460"/>
                  </a:lnTo>
                  <a:lnTo>
                    <a:pt x="538" y="461"/>
                  </a:lnTo>
                  <a:lnTo>
                    <a:pt x="539" y="461"/>
                  </a:lnTo>
                  <a:lnTo>
                    <a:pt x="544" y="463"/>
                  </a:lnTo>
                  <a:lnTo>
                    <a:pt x="548" y="463"/>
                  </a:lnTo>
                  <a:lnTo>
                    <a:pt x="557" y="464"/>
                  </a:lnTo>
                  <a:lnTo>
                    <a:pt x="558" y="463"/>
                  </a:lnTo>
                  <a:lnTo>
                    <a:pt x="559" y="463"/>
                  </a:lnTo>
                  <a:lnTo>
                    <a:pt x="564" y="461"/>
                  </a:lnTo>
                  <a:lnTo>
                    <a:pt x="561" y="467"/>
                  </a:lnTo>
                  <a:lnTo>
                    <a:pt x="554" y="471"/>
                  </a:lnTo>
                  <a:lnTo>
                    <a:pt x="541" y="471"/>
                  </a:lnTo>
                  <a:lnTo>
                    <a:pt x="529" y="470"/>
                  </a:lnTo>
                  <a:lnTo>
                    <a:pt x="522" y="470"/>
                  </a:lnTo>
                  <a:lnTo>
                    <a:pt x="512" y="469"/>
                  </a:lnTo>
                  <a:lnTo>
                    <a:pt x="511" y="469"/>
                  </a:lnTo>
                  <a:lnTo>
                    <a:pt x="512" y="470"/>
                  </a:lnTo>
                  <a:lnTo>
                    <a:pt x="514" y="471"/>
                  </a:lnTo>
                  <a:lnTo>
                    <a:pt x="516" y="473"/>
                  </a:lnTo>
                  <a:lnTo>
                    <a:pt x="521" y="476"/>
                  </a:lnTo>
                  <a:lnTo>
                    <a:pt x="522" y="474"/>
                  </a:lnTo>
                  <a:lnTo>
                    <a:pt x="524" y="474"/>
                  </a:lnTo>
                  <a:lnTo>
                    <a:pt x="525" y="473"/>
                  </a:lnTo>
                  <a:lnTo>
                    <a:pt x="526" y="473"/>
                  </a:lnTo>
                  <a:lnTo>
                    <a:pt x="539" y="474"/>
                  </a:lnTo>
                  <a:lnTo>
                    <a:pt x="542" y="477"/>
                  </a:lnTo>
                  <a:lnTo>
                    <a:pt x="544" y="479"/>
                  </a:lnTo>
                  <a:lnTo>
                    <a:pt x="544" y="480"/>
                  </a:lnTo>
                  <a:lnTo>
                    <a:pt x="539" y="483"/>
                  </a:lnTo>
                  <a:lnTo>
                    <a:pt x="544" y="490"/>
                  </a:lnTo>
                  <a:lnTo>
                    <a:pt x="558" y="497"/>
                  </a:lnTo>
                  <a:lnTo>
                    <a:pt x="565" y="499"/>
                  </a:lnTo>
                  <a:lnTo>
                    <a:pt x="571" y="499"/>
                  </a:lnTo>
                  <a:lnTo>
                    <a:pt x="572" y="499"/>
                  </a:lnTo>
                  <a:lnTo>
                    <a:pt x="574" y="499"/>
                  </a:lnTo>
                  <a:lnTo>
                    <a:pt x="574" y="497"/>
                  </a:lnTo>
                  <a:lnTo>
                    <a:pt x="575" y="497"/>
                  </a:lnTo>
                  <a:lnTo>
                    <a:pt x="578" y="496"/>
                  </a:lnTo>
                  <a:lnTo>
                    <a:pt x="585" y="493"/>
                  </a:lnTo>
                  <a:lnTo>
                    <a:pt x="588" y="492"/>
                  </a:lnTo>
                  <a:lnTo>
                    <a:pt x="590" y="493"/>
                  </a:lnTo>
                  <a:lnTo>
                    <a:pt x="592" y="493"/>
                  </a:lnTo>
                  <a:lnTo>
                    <a:pt x="604" y="490"/>
                  </a:lnTo>
                  <a:lnTo>
                    <a:pt x="604" y="489"/>
                  </a:lnTo>
                  <a:lnTo>
                    <a:pt x="605" y="489"/>
                  </a:lnTo>
                  <a:lnTo>
                    <a:pt x="608" y="486"/>
                  </a:lnTo>
                  <a:lnTo>
                    <a:pt x="611" y="487"/>
                  </a:lnTo>
                  <a:lnTo>
                    <a:pt x="614" y="487"/>
                  </a:lnTo>
                  <a:lnTo>
                    <a:pt x="618" y="490"/>
                  </a:lnTo>
                  <a:lnTo>
                    <a:pt x="627" y="486"/>
                  </a:lnTo>
                  <a:lnTo>
                    <a:pt x="628" y="482"/>
                  </a:lnTo>
                  <a:lnTo>
                    <a:pt x="630" y="483"/>
                  </a:lnTo>
                  <a:lnTo>
                    <a:pt x="633" y="486"/>
                  </a:lnTo>
                  <a:lnTo>
                    <a:pt x="633" y="487"/>
                  </a:lnTo>
                  <a:lnTo>
                    <a:pt x="637" y="500"/>
                  </a:lnTo>
                  <a:lnTo>
                    <a:pt x="621" y="513"/>
                  </a:lnTo>
                  <a:lnTo>
                    <a:pt x="612" y="519"/>
                  </a:lnTo>
                  <a:lnTo>
                    <a:pt x="608" y="522"/>
                  </a:lnTo>
                  <a:lnTo>
                    <a:pt x="604" y="525"/>
                  </a:lnTo>
                  <a:lnTo>
                    <a:pt x="601" y="527"/>
                  </a:lnTo>
                  <a:lnTo>
                    <a:pt x="598" y="529"/>
                  </a:lnTo>
                  <a:lnTo>
                    <a:pt x="582" y="545"/>
                  </a:lnTo>
                  <a:lnTo>
                    <a:pt x="581" y="546"/>
                  </a:lnTo>
                  <a:lnTo>
                    <a:pt x="580" y="549"/>
                  </a:lnTo>
                  <a:lnTo>
                    <a:pt x="580" y="550"/>
                  </a:lnTo>
                  <a:lnTo>
                    <a:pt x="578" y="552"/>
                  </a:lnTo>
                  <a:lnTo>
                    <a:pt x="581" y="556"/>
                  </a:lnTo>
                  <a:lnTo>
                    <a:pt x="584" y="558"/>
                  </a:lnTo>
                  <a:lnTo>
                    <a:pt x="585" y="558"/>
                  </a:lnTo>
                  <a:lnTo>
                    <a:pt x="590" y="558"/>
                  </a:lnTo>
                  <a:lnTo>
                    <a:pt x="590" y="556"/>
                  </a:lnTo>
                  <a:lnTo>
                    <a:pt x="591" y="556"/>
                  </a:lnTo>
                  <a:lnTo>
                    <a:pt x="591" y="555"/>
                  </a:lnTo>
                  <a:lnTo>
                    <a:pt x="592" y="553"/>
                  </a:lnTo>
                  <a:lnTo>
                    <a:pt x="594" y="553"/>
                  </a:lnTo>
                  <a:lnTo>
                    <a:pt x="598" y="552"/>
                  </a:lnTo>
                  <a:lnTo>
                    <a:pt x="600" y="552"/>
                  </a:lnTo>
                  <a:lnTo>
                    <a:pt x="601" y="552"/>
                  </a:lnTo>
                  <a:lnTo>
                    <a:pt x="604" y="552"/>
                  </a:lnTo>
                  <a:lnTo>
                    <a:pt x="610" y="555"/>
                  </a:lnTo>
                  <a:lnTo>
                    <a:pt x="612" y="556"/>
                  </a:lnTo>
                  <a:lnTo>
                    <a:pt x="614" y="558"/>
                  </a:lnTo>
                  <a:lnTo>
                    <a:pt x="615" y="558"/>
                  </a:lnTo>
                  <a:lnTo>
                    <a:pt x="615" y="559"/>
                  </a:lnTo>
                  <a:lnTo>
                    <a:pt x="618" y="560"/>
                  </a:lnTo>
                  <a:lnTo>
                    <a:pt x="620" y="562"/>
                  </a:lnTo>
                  <a:lnTo>
                    <a:pt x="624" y="563"/>
                  </a:lnTo>
                  <a:lnTo>
                    <a:pt x="625" y="563"/>
                  </a:lnTo>
                  <a:lnTo>
                    <a:pt x="627" y="563"/>
                  </a:lnTo>
                  <a:lnTo>
                    <a:pt x="627" y="562"/>
                  </a:lnTo>
                  <a:lnTo>
                    <a:pt x="630" y="560"/>
                  </a:lnTo>
                  <a:lnTo>
                    <a:pt x="631" y="559"/>
                  </a:lnTo>
                  <a:lnTo>
                    <a:pt x="633" y="559"/>
                  </a:lnTo>
                  <a:lnTo>
                    <a:pt x="634" y="560"/>
                  </a:lnTo>
                  <a:lnTo>
                    <a:pt x="640" y="563"/>
                  </a:lnTo>
                  <a:lnTo>
                    <a:pt x="641" y="563"/>
                  </a:lnTo>
                  <a:lnTo>
                    <a:pt x="641" y="565"/>
                  </a:lnTo>
                  <a:lnTo>
                    <a:pt x="643" y="565"/>
                  </a:lnTo>
                  <a:lnTo>
                    <a:pt x="643" y="566"/>
                  </a:lnTo>
                  <a:lnTo>
                    <a:pt x="647" y="575"/>
                  </a:lnTo>
                  <a:lnTo>
                    <a:pt x="648" y="578"/>
                  </a:lnTo>
                  <a:lnTo>
                    <a:pt x="648" y="579"/>
                  </a:lnTo>
                  <a:lnTo>
                    <a:pt x="648" y="582"/>
                  </a:lnTo>
                  <a:lnTo>
                    <a:pt x="647" y="596"/>
                  </a:lnTo>
                  <a:lnTo>
                    <a:pt x="647" y="603"/>
                  </a:lnTo>
                  <a:lnTo>
                    <a:pt x="645" y="603"/>
                  </a:lnTo>
                  <a:lnTo>
                    <a:pt x="643" y="605"/>
                  </a:lnTo>
                  <a:lnTo>
                    <a:pt x="638" y="606"/>
                  </a:lnTo>
                  <a:lnTo>
                    <a:pt x="638" y="608"/>
                  </a:lnTo>
                  <a:lnTo>
                    <a:pt x="640" y="608"/>
                  </a:lnTo>
                  <a:lnTo>
                    <a:pt x="641" y="609"/>
                  </a:lnTo>
                  <a:lnTo>
                    <a:pt x="644" y="611"/>
                  </a:lnTo>
                  <a:lnTo>
                    <a:pt x="645" y="611"/>
                  </a:lnTo>
                  <a:lnTo>
                    <a:pt x="656" y="616"/>
                  </a:lnTo>
                  <a:lnTo>
                    <a:pt x="660" y="618"/>
                  </a:lnTo>
                  <a:lnTo>
                    <a:pt x="661" y="618"/>
                  </a:lnTo>
                  <a:lnTo>
                    <a:pt x="666" y="618"/>
                  </a:lnTo>
                  <a:lnTo>
                    <a:pt x="673" y="616"/>
                  </a:lnTo>
                  <a:lnTo>
                    <a:pt x="674" y="616"/>
                  </a:lnTo>
                  <a:lnTo>
                    <a:pt x="677" y="615"/>
                  </a:lnTo>
                  <a:lnTo>
                    <a:pt x="683" y="611"/>
                  </a:lnTo>
                  <a:lnTo>
                    <a:pt x="683" y="609"/>
                  </a:lnTo>
                  <a:lnTo>
                    <a:pt x="693" y="598"/>
                  </a:lnTo>
                  <a:lnTo>
                    <a:pt x="693" y="596"/>
                  </a:lnTo>
                  <a:lnTo>
                    <a:pt x="694" y="592"/>
                  </a:lnTo>
                  <a:lnTo>
                    <a:pt x="696" y="586"/>
                  </a:lnTo>
                  <a:lnTo>
                    <a:pt x="697" y="585"/>
                  </a:lnTo>
                  <a:lnTo>
                    <a:pt x="700" y="582"/>
                  </a:lnTo>
                  <a:lnTo>
                    <a:pt x="701" y="581"/>
                  </a:lnTo>
                  <a:lnTo>
                    <a:pt x="704" y="581"/>
                  </a:lnTo>
                  <a:lnTo>
                    <a:pt x="710" y="575"/>
                  </a:lnTo>
                  <a:lnTo>
                    <a:pt x="711" y="575"/>
                  </a:lnTo>
                  <a:lnTo>
                    <a:pt x="723" y="569"/>
                  </a:lnTo>
                  <a:lnTo>
                    <a:pt x="732" y="563"/>
                  </a:lnTo>
                  <a:lnTo>
                    <a:pt x="737" y="558"/>
                  </a:lnTo>
                  <a:lnTo>
                    <a:pt x="744" y="546"/>
                  </a:lnTo>
                  <a:lnTo>
                    <a:pt x="749" y="542"/>
                  </a:lnTo>
                  <a:lnTo>
                    <a:pt x="750" y="542"/>
                  </a:lnTo>
                  <a:lnTo>
                    <a:pt x="752" y="542"/>
                  </a:lnTo>
                  <a:lnTo>
                    <a:pt x="753" y="540"/>
                  </a:lnTo>
                  <a:lnTo>
                    <a:pt x="756" y="540"/>
                  </a:lnTo>
                  <a:lnTo>
                    <a:pt x="757" y="540"/>
                  </a:lnTo>
                  <a:lnTo>
                    <a:pt x="759" y="542"/>
                  </a:lnTo>
                  <a:lnTo>
                    <a:pt x="762" y="542"/>
                  </a:lnTo>
                  <a:lnTo>
                    <a:pt x="765" y="543"/>
                  </a:lnTo>
                  <a:lnTo>
                    <a:pt x="767" y="546"/>
                  </a:lnTo>
                  <a:lnTo>
                    <a:pt x="777" y="545"/>
                  </a:lnTo>
                  <a:lnTo>
                    <a:pt x="790" y="542"/>
                  </a:lnTo>
                  <a:lnTo>
                    <a:pt x="798" y="537"/>
                  </a:lnTo>
                  <a:lnTo>
                    <a:pt x="800" y="535"/>
                  </a:lnTo>
                  <a:lnTo>
                    <a:pt x="802" y="533"/>
                  </a:lnTo>
                  <a:lnTo>
                    <a:pt x="802" y="532"/>
                  </a:lnTo>
                  <a:lnTo>
                    <a:pt x="800" y="532"/>
                  </a:lnTo>
                  <a:lnTo>
                    <a:pt x="798" y="530"/>
                  </a:lnTo>
                  <a:lnTo>
                    <a:pt x="798" y="529"/>
                  </a:lnTo>
                  <a:lnTo>
                    <a:pt x="798" y="527"/>
                  </a:lnTo>
                  <a:lnTo>
                    <a:pt x="796" y="525"/>
                  </a:lnTo>
                  <a:lnTo>
                    <a:pt x="796" y="519"/>
                  </a:lnTo>
                  <a:lnTo>
                    <a:pt x="798" y="513"/>
                  </a:lnTo>
                  <a:lnTo>
                    <a:pt x="799" y="513"/>
                  </a:lnTo>
                  <a:lnTo>
                    <a:pt x="799" y="512"/>
                  </a:lnTo>
                  <a:lnTo>
                    <a:pt x="800" y="512"/>
                  </a:lnTo>
                  <a:lnTo>
                    <a:pt x="800" y="506"/>
                  </a:lnTo>
                  <a:lnTo>
                    <a:pt x="787" y="504"/>
                  </a:lnTo>
                  <a:lnTo>
                    <a:pt x="786" y="504"/>
                  </a:lnTo>
                  <a:lnTo>
                    <a:pt x="777" y="507"/>
                  </a:lnTo>
                  <a:lnTo>
                    <a:pt x="776" y="507"/>
                  </a:lnTo>
                  <a:lnTo>
                    <a:pt x="775" y="510"/>
                  </a:lnTo>
                  <a:lnTo>
                    <a:pt x="775" y="512"/>
                  </a:lnTo>
                  <a:lnTo>
                    <a:pt x="769" y="517"/>
                  </a:lnTo>
                  <a:lnTo>
                    <a:pt x="746" y="529"/>
                  </a:lnTo>
                  <a:lnTo>
                    <a:pt x="744" y="529"/>
                  </a:lnTo>
                  <a:lnTo>
                    <a:pt x="743" y="529"/>
                  </a:lnTo>
                  <a:lnTo>
                    <a:pt x="739" y="526"/>
                  </a:lnTo>
                  <a:lnTo>
                    <a:pt x="734" y="525"/>
                  </a:lnTo>
                  <a:lnTo>
                    <a:pt x="733" y="523"/>
                  </a:lnTo>
                  <a:lnTo>
                    <a:pt x="730" y="519"/>
                  </a:lnTo>
                  <a:lnTo>
                    <a:pt x="717" y="507"/>
                  </a:lnTo>
                  <a:lnTo>
                    <a:pt x="716" y="506"/>
                  </a:lnTo>
                  <a:lnTo>
                    <a:pt x="711" y="500"/>
                  </a:lnTo>
                  <a:lnTo>
                    <a:pt x="707" y="496"/>
                  </a:lnTo>
                  <a:lnTo>
                    <a:pt x="701" y="487"/>
                  </a:lnTo>
                  <a:lnTo>
                    <a:pt x="701" y="486"/>
                  </a:lnTo>
                  <a:lnTo>
                    <a:pt x="699" y="479"/>
                  </a:lnTo>
                  <a:lnTo>
                    <a:pt x="697" y="476"/>
                  </a:lnTo>
                  <a:lnTo>
                    <a:pt x="694" y="469"/>
                  </a:lnTo>
                  <a:lnTo>
                    <a:pt x="694" y="467"/>
                  </a:lnTo>
                  <a:lnTo>
                    <a:pt x="694" y="466"/>
                  </a:lnTo>
                  <a:lnTo>
                    <a:pt x="696" y="466"/>
                  </a:lnTo>
                  <a:lnTo>
                    <a:pt x="697" y="463"/>
                  </a:lnTo>
                  <a:lnTo>
                    <a:pt x="699" y="463"/>
                  </a:lnTo>
                  <a:lnTo>
                    <a:pt x="700" y="463"/>
                  </a:lnTo>
                  <a:lnTo>
                    <a:pt x="704" y="460"/>
                  </a:lnTo>
                  <a:lnTo>
                    <a:pt x="706" y="459"/>
                  </a:lnTo>
                  <a:lnTo>
                    <a:pt x="709" y="454"/>
                  </a:lnTo>
                  <a:lnTo>
                    <a:pt x="711" y="447"/>
                  </a:lnTo>
                  <a:lnTo>
                    <a:pt x="713" y="447"/>
                  </a:lnTo>
                  <a:lnTo>
                    <a:pt x="713" y="446"/>
                  </a:lnTo>
                  <a:lnTo>
                    <a:pt x="713" y="444"/>
                  </a:lnTo>
                  <a:lnTo>
                    <a:pt x="711" y="443"/>
                  </a:lnTo>
                  <a:lnTo>
                    <a:pt x="710" y="443"/>
                  </a:lnTo>
                  <a:lnTo>
                    <a:pt x="710" y="440"/>
                  </a:lnTo>
                  <a:lnTo>
                    <a:pt x="713" y="443"/>
                  </a:lnTo>
                  <a:lnTo>
                    <a:pt x="714" y="446"/>
                  </a:lnTo>
                  <a:lnTo>
                    <a:pt x="719" y="450"/>
                  </a:lnTo>
                  <a:lnTo>
                    <a:pt x="717" y="456"/>
                  </a:lnTo>
                  <a:lnTo>
                    <a:pt x="717" y="459"/>
                  </a:lnTo>
                  <a:lnTo>
                    <a:pt x="716" y="463"/>
                  </a:lnTo>
                  <a:lnTo>
                    <a:pt x="714" y="463"/>
                  </a:lnTo>
                  <a:lnTo>
                    <a:pt x="714" y="464"/>
                  </a:lnTo>
                  <a:lnTo>
                    <a:pt x="713" y="464"/>
                  </a:lnTo>
                  <a:lnTo>
                    <a:pt x="713" y="466"/>
                  </a:lnTo>
                  <a:lnTo>
                    <a:pt x="711" y="466"/>
                  </a:lnTo>
                  <a:lnTo>
                    <a:pt x="709" y="467"/>
                  </a:lnTo>
                  <a:lnTo>
                    <a:pt x="707" y="469"/>
                  </a:lnTo>
                  <a:lnTo>
                    <a:pt x="704" y="473"/>
                  </a:lnTo>
                  <a:lnTo>
                    <a:pt x="706" y="473"/>
                  </a:lnTo>
                  <a:lnTo>
                    <a:pt x="706" y="474"/>
                  </a:lnTo>
                  <a:lnTo>
                    <a:pt x="706" y="473"/>
                  </a:lnTo>
                  <a:lnTo>
                    <a:pt x="707" y="473"/>
                  </a:lnTo>
                  <a:lnTo>
                    <a:pt x="709" y="471"/>
                  </a:lnTo>
                  <a:lnTo>
                    <a:pt x="711" y="469"/>
                  </a:lnTo>
                  <a:lnTo>
                    <a:pt x="713" y="469"/>
                  </a:lnTo>
                  <a:lnTo>
                    <a:pt x="714" y="467"/>
                  </a:lnTo>
                  <a:lnTo>
                    <a:pt x="716" y="464"/>
                  </a:lnTo>
                  <a:lnTo>
                    <a:pt x="716" y="461"/>
                  </a:lnTo>
                  <a:lnTo>
                    <a:pt x="717" y="459"/>
                  </a:lnTo>
                  <a:lnTo>
                    <a:pt x="719" y="456"/>
                  </a:lnTo>
                  <a:lnTo>
                    <a:pt x="722" y="449"/>
                  </a:lnTo>
                  <a:lnTo>
                    <a:pt x="723" y="447"/>
                  </a:lnTo>
                  <a:lnTo>
                    <a:pt x="726" y="440"/>
                  </a:lnTo>
                  <a:lnTo>
                    <a:pt x="726" y="439"/>
                  </a:lnTo>
                  <a:lnTo>
                    <a:pt x="727" y="439"/>
                  </a:lnTo>
                  <a:lnTo>
                    <a:pt x="729" y="439"/>
                  </a:lnTo>
                  <a:lnTo>
                    <a:pt x="730" y="437"/>
                  </a:lnTo>
                  <a:lnTo>
                    <a:pt x="732" y="436"/>
                  </a:lnTo>
                  <a:lnTo>
                    <a:pt x="733" y="434"/>
                  </a:lnTo>
                  <a:lnTo>
                    <a:pt x="734" y="433"/>
                  </a:lnTo>
                  <a:lnTo>
                    <a:pt x="736" y="428"/>
                  </a:lnTo>
                  <a:lnTo>
                    <a:pt x="737" y="427"/>
                  </a:lnTo>
                  <a:lnTo>
                    <a:pt x="739" y="426"/>
                  </a:lnTo>
                  <a:lnTo>
                    <a:pt x="739" y="424"/>
                  </a:lnTo>
                  <a:lnTo>
                    <a:pt x="740" y="423"/>
                  </a:lnTo>
                  <a:lnTo>
                    <a:pt x="740" y="421"/>
                  </a:lnTo>
                  <a:lnTo>
                    <a:pt x="744" y="420"/>
                  </a:lnTo>
                  <a:lnTo>
                    <a:pt x="744" y="418"/>
                  </a:lnTo>
                  <a:lnTo>
                    <a:pt x="753" y="416"/>
                  </a:lnTo>
                  <a:lnTo>
                    <a:pt x="760" y="414"/>
                  </a:lnTo>
                  <a:lnTo>
                    <a:pt x="762" y="414"/>
                  </a:lnTo>
                  <a:lnTo>
                    <a:pt x="763" y="416"/>
                  </a:lnTo>
                  <a:lnTo>
                    <a:pt x="769" y="408"/>
                  </a:lnTo>
                  <a:lnTo>
                    <a:pt x="770" y="407"/>
                  </a:lnTo>
                  <a:lnTo>
                    <a:pt x="776" y="403"/>
                  </a:lnTo>
                  <a:lnTo>
                    <a:pt x="780" y="400"/>
                  </a:lnTo>
                  <a:lnTo>
                    <a:pt x="785" y="400"/>
                  </a:lnTo>
                  <a:lnTo>
                    <a:pt x="787" y="400"/>
                  </a:lnTo>
                  <a:lnTo>
                    <a:pt x="790" y="401"/>
                  </a:lnTo>
                  <a:lnTo>
                    <a:pt x="796" y="393"/>
                  </a:lnTo>
                  <a:lnTo>
                    <a:pt x="799" y="390"/>
                  </a:lnTo>
                  <a:lnTo>
                    <a:pt x="800" y="387"/>
                  </a:lnTo>
                  <a:lnTo>
                    <a:pt x="809" y="381"/>
                  </a:lnTo>
                  <a:lnTo>
                    <a:pt x="810" y="380"/>
                  </a:lnTo>
                  <a:lnTo>
                    <a:pt x="812" y="380"/>
                  </a:lnTo>
                  <a:lnTo>
                    <a:pt x="815" y="381"/>
                  </a:lnTo>
                  <a:lnTo>
                    <a:pt x="816" y="381"/>
                  </a:lnTo>
                  <a:lnTo>
                    <a:pt x="818" y="377"/>
                  </a:lnTo>
                  <a:lnTo>
                    <a:pt x="819" y="377"/>
                  </a:lnTo>
                  <a:lnTo>
                    <a:pt x="820" y="374"/>
                  </a:lnTo>
                  <a:lnTo>
                    <a:pt x="820" y="371"/>
                  </a:lnTo>
                  <a:lnTo>
                    <a:pt x="823" y="365"/>
                  </a:lnTo>
                  <a:lnTo>
                    <a:pt x="825" y="364"/>
                  </a:lnTo>
                  <a:lnTo>
                    <a:pt x="826" y="364"/>
                  </a:lnTo>
                  <a:lnTo>
                    <a:pt x="828" y="364"/>
                  </a:lnTo>
                  <a:lnTo>
                    <a:pt x="829" y="364"/>
                  </a:lnTo>
                  <a:lnTo>
                    <a:pt x="835" y="364"/>
                  </a:lnTo>
                  <a:lnTo>
                    <a:pt x="836" y="362"/>
                  </a:lnTo>
                  <a:lnTo>
                    <a:pt x="838" y="361"/>
                  </a:lnTo>
                  <a:lnTo>
                    <a:pt x="839" y="361"/>
                  </a:lnTo>
                  <a:lnTo>
                    <a:pt x="841" y="360"/>
                  </a:lnTo>
                  <a:lnTo>
                    <a:pt x="842" y="360"/>
                  </a:lnTo>
                  <a:lnTo>
                    <a:pt x="852" y="357"/>
                  </a:lnTo>
                  <a:lnTo>
                    <a:pt x="855" y="358"/>
                  </a:lnTo>
                  <a:lnTo>
                    <a:pt x="855" y="360"/>
                  </a:lnTo>
                  <a:lnTo>
                    <a:pt x="858" y="355"/>
                  </a:lnTo>
                  <a:lnTo>
                    <a:pt x="859" y="354"/>
                  </a:lnTo>
                  <a:close/>
                </a:path>
              </a:pathLst>
            </a:custGeom>
            <a:noFill/>
            <a:ln w="12700">
              <a:solidFill>
                <a:srgbClr val="003366"/>
              </a:solidFill>
              <a:round/>
              <a:headEnd/>
              <a:tailEnd/>
            </a:ln>
            <a:extLst>
              <a:ext uri="{909E8E84-426E-40DD-AFC4-6F175D3DCCD1}">
                <a14:hiddenFill xmlns:a14="http://schemas.microsoft.com/office/drawing/2010/main">
                  <a:solidFill>
                    <a:srgbClr val="FFFFFF"/>
                  </a:solidFill>
                </a14:hiddenFill>
              </a:ext>
            </a:extLst>
          </p:spPr>
          <p:txBody>
            <a:bodyPr/>
            <a:lstStyle/>
            <a:p>
              <a:endParaRPr lang="hr-HR"/>
            </a:p>
          </p:txBody>
        </p:sp>
        <p:sp>
          <p:nvSpPr>
            <p:cNvPr id="43" name="Freeform 49"/>
            <p:cNvSpPr>
              <a:spLocks noChangeAspect="1"/>
            </p:cNvSpPr>
            <p:nvPr/>
          </p:nvSpPr>
          <p:spPr bwMode="ltGray">
            <a:xfrm>
              <a:off x="3624" y="2470"/>
              <a:ext cx="24" cy="3"/>
            </a:xfrm>
            <a:custGeom>
              <a:avLst/>
              <a:gdLst>
                <a:gd name="T0" fmla="*/ 0 w 24"/>
                <a:gd name="T1" fmla="*/ 3 h 3"/>
                <a:gd name="T2" fmla="*/ 3 w 24"/>
                <a:gd name="T3" fmla="*/ 3 h 3"/>
                <a:gd name="T4" fmla="*/ 4 w 24"/>
                <a:gd name="T5" fmla="*/ 3 h 3"/>
                <a:gd name="T6" fmla="*/ 20 w 24"/>
                <a:gd name="T7" fmla="*/ 3 h 3"/>
                <a:gd name="T8" fmla="*/ 22 w 24"/>
                <a:gd name="T9" fmla="*/ 3 h 3"/>
                <a:gd name="T10" fmla="*/ 23 w 24"/>
                <a:gd name="T11" fmla="*/ 2 h 3"/>
                <a:gd name="T12" fmla="*/ 24 w 24"/>
                <a:gd name="T13" fmla="*/ 2 h 3"/>
                <a:gd name="T14" fmla="*/ 24 w 24"/>
                <a:gd name="T15" fmla="*/ 2 h 3"/>
                <a:gd name="T16" fmla="*/ 24 w 24"/>
                <a:gd name="T17" fmla="*/ 0 h 3"/>
                <a:gd name="T18" fmla="*/ 23 w 24"/>
                <a:gd name="T19" fmla="*/ 0 h 3"/>
                <a:gd name="T20" fmla="*/ 19 w 24"/>
                <a:gd name="T21" fmla="*/ 0 h 3"/>
                <a:gd name="T22" fmla="*/ 17 w 24"/>
                <a:gd name="T23" fmla="*/ 0 h 3"/>
                <a:gd name="T24" fmla="*/ 17 w 24"/>
                <a:gd name="T25" fmla="*/ 2 h 3"/>
                <a:gd name="T26" fmla="*/ 16 w 24"/>
                <a:gd name="T27" fmla="*/ 2 h 3"/>
                <a:gd name="T28" fmla="*/ 9 w 24"/>
                <a:gd name="T29" fmla="*/ 2 h 3"/>
                <a:gd name="T30" fmla="*/ 6 w 24"/>
                <a:gd name="T31" fmla="*/ 3 h 3"/>
                <a:gd name="T32" fmla="*/ 6 w 24"/>
                <a:gd name="T33" fmla="*/ 3 h 3"/>
                <a:gd name="T34" fmla="*/ 0 w 24"/>
                <a:gd name="T35" fmla="*/ 2 h 3"/>
                <a:gd name="T36" fmla="*/ 0 w 24"/>
                <a:gd name="T37" fmla="*/ 2 h 3"/>
                <a:gd name="T38" fmla="*/ 0 w 24"/>
                <a:gd name="T39" fmla="*/ 3 h 3"/>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24" h="3">
                  <a:moveTo>
                    <a:pt x="0" y="3"/>
                  </a:moveTo>
                  <a:lnTo>
                    <a:pt x="3" y="3"/>
                  </a:lnTo>
                  <a:lnTo>
                    <a:pt x="4" y="3"/>
                  </a:lnTo>
                  <a:lnTo>
                    <a:pt x="20" y="3"/>
                  </a:lnTo>
                  <a:lnTo>
                    <a:pt x="22" y="3"/>
                  </a:lnTo>
                  <a:lnTo>
                    <a:pt x="23" y="2"/>
                  </a:lnTo>
                  <a:lnTo>
                    <a:pt x="24" y="2"/>
                  </a:lnTo>
                  <a:lnTo>
                    <a:pt x="24" y="0"/>
                  </a:lnTo>
                  <a:lnTo>
                    <a:pt x="23" y="0"/>
                  </a:lnTo>
                  <a:lnTo>
                    <a:pt x="19" y="0"/>
                  </a:lnTo>
                  <a:lnTo>
                    <a:pt x="17" y="0"/>
                  </a:lnTo>
                  <a:lnTo>
                    <a:pt x="17" y="2"/>
                  </a:lnTo>
                  <a:lnTo>
                    <a:pt x="16" y="2"/>
                  </a:lnTo>
                  <a:lnTo>
                    <a:pt x="9" y="2"/>
                  </a:lnTo>
                  <a:lnTo>
                    <a:pt x="6" y="3"/>
                  </a:lnTo>
                  <a:lnTo>
                    <a:pt x="0" y="2"/>
                  </a:lnTo>
                  <a:lnTo>
                    <a:pt x="0" y="3"/>
                  </a:lnTo>
                  <a:close/>
                </a:path>
              </a:pathLst>
            </a:custGeom>
            <a:noFill/>
            <a:ln w="12700">
              <a:solidFill>
                <a:srgbClr val="003366"/>
              </a:solidFill>
              <a:round/>
              <a:headEnd/>
              <a:tailEnd/>
            </a:ln>
            <a:extLst>
              <a:ext uri="{909E8E84-426E-40DD-AFC4-6F175D3DCCD1}">
                <a14:hiddenFill xmlns:a14="http://schemas.microsoft.com/office/drawing/2010/main">
                  <a:solidFill>
                    <a:srgbClr val="FFFFFF"/>
                  </a:solidFill>
                </a14:hiddenFill>
              </a:ext>
            </a:extLst>
          </p:spPr>
          <p:txBody>
            <a:bodyPr/>
            <a:lstStyle/>
            <a:p>
              <a:endParaRPr lang="hr-HR"/>
            </a:p>
          </p:txBody>
        </p:sp>
        <p:sp>
          <p:nvSpPr>
            <p:cNvPr id="44" name="Freeform 50"/>
            <p:cNvSpPr>
              <a:spLocks noChangeAspect="1"/>
            </p:cNvSpPr>
            <p:nvPr/>
          </p:nvSpPr>
          <p:spPr bwMode="ltGray">
            <a:xfrm>
              <a:off x="3560" y="2459"/>
              <a:ext cx="38" cy="11"/>
            </a:xfrm>
            <a:custGeom>
              <a:avLst/>
              <a:gdLst>
                <a:gd name="T0" fmla="*/ 0 w 38"/>
                <a:gd name="T1" fmla="*/ 1 h 11"/>
                <a:gd name="T2" fmla="*/ 0 w 38"/>
                <a:gd name="T3" fmla="*/ 3 h 11"/>
                <a:gd name="T4" fmla="*/ 0 w 38"/>
                <a:gd name="T5" fmla="*/ 3 h 11"/>
                <a:gd name="T6" fmla="*/ 2 w 38"/>
                <a:gd name="T7" fmla="*/ 4 h 11"/>
                <a:gd name="T8" fmla="*/ 2 w 38"/>
                <a:gd name="T9" fmla="*/ 6 h 11"/>
                <a:gd name="T10" fmla="*/ 4 w 38"/>
                <a:gd name="T11" fmla="*/ 7 h 11"/>
                <a:gd name="T12" fmla="*/ 4 w 38"/>
                <a:gd name="T13" fmla="*/ 7 h 11"/>
                <a:gd name="T14" fmla="*/ 4 w 38"/>
                <a:gd name="T15" fmla="*/ 7 h 11"/>
                <a:gd name="T16" fmla="*/ 5 w 38"/>
                <a:gd name="T17" fmla="*/ 8 h 11"/>
                <a:gd name="T18" fmla="*/ 11 w 38"/>
                <a:gd name="T19" fmla="*/ 8 h 11"/>
                <a:gd name="T20" fmla="*/ 14 w 38"/>
                <a:gd name="T21" fmla="*/ 10 h 11"/>
                <a:gd name="T22" fmla="*/ 15 w 38"/>
                <a:gd name="T23" fmla="*/ 10 h 11"/>
                <a:gd name="T24" fmla="*/ 21 w 38"/>
                <a:gd name="T25" fmla="*/ 8 h 11"/>
                <a:gd name="T26" fmla="*/ 22 w 38"/>
                <a:gd name="T27" fmla="*/ 8 h 11"/>
                <a:gd name="T28" fmla="*/ 27 w 38"/>
                <a:gd name="T29" fmla="*/ 10 h 11"/>
                <a:gd name="T30" fmla="*/ 31 w 38"/>
                <a:gd name="T31" fmla="*/ 10 h 11"/>
                <a:gd name="T32" fmla="*/ 34 w 38"/>
                <a:gd name="T33" fmla="*/ 11 h 11"/>
                <a:gd name="T34" fmla="*/ 38 w 38"/>
                <a:gd name="T35" fmla="*/ 11 h 11"/>
                <a:gd name="T36" fmla="*/ 38 w 38"/>
                <a:gd name="T37" fmla="*/ 11 h 11"/>
                <a:gd name="T38" fmla="*/ 35 w 38"/>
                <a:gd name="T39" fmla="*/ 10 h 11"/>
                <a:gd name="T40" fmla="*/ 34 w 38"/>
                <a:gd name="T41" fmla="*/ 10 h 11"/>
                <a:gd name="T42" fmla="*/ 33 w 38"/>
                <a:gd name="T43" fmla="*/ 8 h 11"/>
                <a:gd name="T44" fmla="*/ 20 w 38"/>
                <a:gd name="T45" fmla="*/ 8 h 11"/>
                <a:gd name="T46" fmla="*/ 17 w 38"/>
                <a:gd name="T47" fmla="*/ 8 h 11"/>
                <a:gd name="T48" fmla="*/ 14 w 38"/>
                <a:gd name="T49" fmla="*/ 8 h 11"/>
                <a:gd name="T50" fmla="*/ 12 w 38"/>
                <a:gd name="T51" fmla="*/ 8 h 11"/>
                <a:gd name="T52" fmla="*/ 7 w 38"/>
                <a:gd name="T53" fmla="*/ 7 h 11"/>
                <a:gd name="T54" fmla="*/ 7 w 38"/>
                <a:gd name="T55" fmla="*/ 7 h 11"/>
                <a:gd name="T56" fmla="*/ 5 w 38"/>
                <a:gd name="T57" fmla="*/ 7 h 11"/>
                <a:gd name="T58" fmla="*/ 4 w 38"/>
                <a:gd name="T59" fmla="*/ 6 h 11"/>
                <a:gd name="T60" fmla="*/ 2 w 38"/>
                <a:gd name="T61" fmla="*/ 6 h 11"/>
                <a:gd name="T62" fmla="*/ 2 w 38"/>
                <a:gd name="T63" fmla="*/ 4 h 11"/>
                <a:gd name="T64" fmla="*/ 2 w 38"/>
                <a:gd name="T65" fmla="*/ 4 h 11"/>
                <a:gd name="T66" fmla="*/ 1 w 38"/>
                <a:gd name="T67" fmla="*/ 0 h 11"/>
                <a:gd name="T68" fmla="*/ 0 w 38"/>
                <a:gd name="T69" fmla="*/ 0 h 11"/>
                <a:gd name="T70" fmla="*/ 0 w 38"/>
                <a:gd name="T71" fmla="*/ 0 h 11"/>
                <a:gd name="T72" fmla="*/ 0 w 38"/>
                <a:gd name="T73" fmla="*/ 0 h 11"/>
                <a:gd name="T74" fmla="*/ 0 w 38"/>
                <a:gd name="T75" fmla="*/ 0 h 11"/>
                <a:gd name="T76" fmla="*/ 0 w 38"/>
                <a:gd name="T77" fmla="*/ 1 h 11"/>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0" t="0" r="r" b="b"/>
              <a:pathLst>
                <a:path w="38" h="11">
                  <a:moveTo>
                    <a:pt x="0" y="1"/>
                  </a:moveTo>
                  <a:lnTo>
                    <a:pt x="0" y="3"/>
                  </a:lnTo>
                  <a:lnTo>
                    <a:pt x="2" y="4"/>
                  </a:lnTo>
                  <a:lnTo>
                    <a:pt x="2" y="6"/>
                  </a:lnTo>
                  <a:lnTo>
                    <a:pt x="4" y="7"/>
                  </a:lnTo>
                  <a:lnTo>
                    <a:pt x="5" y="8"/>
                  </a:lnTo>
                  <a:lnTo>
                    <a:pt x="11" y="8"/>
                  </a:lnTo>
                  <a:lnTo>
                    <a:pt x="14" y="10"/>
                  </a:lnTo>
                  <a:lnTo>
                    <a:pt x="15" y="10"/>
                  </a:lnTo>
                  <a:lnTo>
                    <a:pt x="21" y="8"/>
                  </a:lnTo>
                  <a:lnTo>
                    <a:pt x="22" y="8"/>
                  </a:lnTo>
                  <a:lnTo>
                    <a:pt x="27" y="10"/>
                  </a:lnTo>
                  <a:lnTo>
                    <a:pt x="31" y="10"/>
                  </a:lnTo>
                  <a:lnTo>
                    <a:pt x="34" y="11"/>
                  </a:lnTo>
                  <a:lnTo>
                    <a:pt x="38" y="11"/>
                  </a:lnTo>
                  <a:lnTo>
                    <a:pt x="35" y="10"/>
                  </a:lnTo>
                  <a:lnTo>
                    <a:pt x="34" y="10"/>
                  </a:lnTo>
                  <a:lnTo>
                    <a:pt x="33" y="8"/>
                  </a:lnTo>
                  <a:lnTo>
                    <a:pt x="20" y="8"/>
                  </a:lnTo>
                  <a:lnTo>
                    <a:pt x="17" y="8"/>
                  </a:lnTo>
                  <a:lnTo>
                    <a:pt x="14" y="8"/>
                  </a:lnTo>
                  <a:lnTo>
                    <a:pt x="12" y="8"/>
                  </a:lnTo>
                  <a:lnTo>
                    <a:pt x="7" y="7"/>
                  </a:lnTo>
                  <a:lnTo>
                    <a:pt x="5" y="7"/>
                  </a:lnTo>
                  <a:lnTo>
                    <a:pt x="4" y="6"/>
                  </a:lnTo>
                  <a:lnTo>
                    <a:pt x="2" y="6"/>
                  </a:lnTo>
                  <a:lnTo>
                    <a:pt x="2" y="4"/>
                  </a:lnTo>
                  <a:lnTo>
                    <a:pt x="1" y="0"/>
                  </a:lnTo>
                  <a:lnTo>
                    <a:pt x="0" y="0"/>
                  </a:lnTo>
                  <a:lnTo>
                    <a:pt x="0" y="1"/>
                  </a:lnTo>
                  <a:close/>
                </a:path>
              </a:pathLst>
            </a:custGeom>
            <a:noFill/>
            <a:ln w="12700">
              <a:solidFill>
                <a:srgbClr val="003366"/>
              </a:solidFill>
              <a:round/>
              <a:headEnd/>
              <a:tailEnd/>
            </a:ln>
            <a:extLst>
              <a:ext uri="{909E8E84-426E-40DD-AFC4-6F175D3DCCD1}">
                <a14:hiddenFill xmlns:a14="http://schemas.microsoft.com/office/drawing/2010/main">
                  <a:solidFill>
                    <a:srgbClr val="FFFFFF"/>
                  </a:solidFill>
                </a14:hiddenFill>
              </a:ext>
            </a:extLst>
          </p:spPr>
          <p:txBody>
            <a:bodyPr/>
            <a:lstStyle/>
            <a:p>
              <a:endParaRPr lang="hr-HR"/>
            </a:p>
          </p:txBody>
        </p:sp>
        <p:sp>
          <p:nvSpPr>
            <p:cNvPr id="45" name="Freeform 51"/>
            <p:cNvSpPr>
              <a:spLocks noChangeAspect="1"/>
            </p:cNvSpPr>
            <p:nvPr/>
          </p:nvSpPr>
          <p:spPr bwMode="ltGray">
            <a:xfrm>
              <a:off x="2868" y="2523"/>
              <a:ext cx="240" cy="340"/>
            </a:xfrm>
            <a:custGeom>
              <a:avLst/>
              <a:gdLst>
                <a:gd name="T0" fmla="*/ 215 w 240"/>
                <a:gd name="T1" fmla="*/ 213 h 340"/>
                <a:gd name="T2" fmla="*/ 211 w 240"/>
                <a:gd name="T3" fmla="*/ 164 h 340"/>
                <a:gd name="T4" fmla="*/ 218 w 240"/>
                <a:gd name="T5" fmla="*/ 147 h 340"/>
                <a:gd name="T6" fmla="*/ 210 w 240"/>
                <a:gd name="T7" fmla="*/ 142 h 340"/>
                <a:gd name="T8" fmla="*/ 211 w 240"/>
                <a:gd name="T9" fmla="*/ 127 h 340"/>
                <a:gd name="T10" fmla="*/ 218 w 240"/>
                <a:gd name="T11" fmla="*/ 128 h 340"/>
                <a:gd name="T12" fmla="*/ 220 w 240"/>
                <a:gd name="T13" fmla="*/ 121 h 340"/>
                <a:gd name="T14" fmla="*/ 212 w 240"/>
                <a:gd name="T15" fmla="*/ 119 h 340"/>
                <a:gd name="T16" fmla="*/ 204 w 240"/>
                <a:gd name="T17" fmla="*/ 114 h 340"/>
                <a:gd name="T18" fmla="*/ 194 w 240"/>
                <a:gd name="T19" fmla="*/ 124 h 340"/>
                <a:gd name="T20" fmla="*/ 184 w 240"/>
                <a:gd name="T21" fmla="*/ 131 h 340"/>
                <a:gd name="T22" fmla="*/ 174 w 240"/>
                <a:gd name="T23" fmla="*/ 119 h 340"/>
                <a:gd name="T24" fmla="*/ 158 w 240"/>
                <a:gd name="T25" fmla="*/ 119 h 340"/>
                <a:gd name="T26" fmla="*/ 156 w 240"/>
                <a:gd name="T27" fmla="*/ 112 h 340"/>
                <a:gd name="T28" fmla="*/ 148 w 240"/>
                <a:gd name="T29" fmla="*/ 109 h 340"/>
                <a:gd name="T30" fmla="*/ 144 w 240"/>
                <a:gd name="T31" fmla="*/ 102 h 340"/>
                <a:gd name="T32" fmla="*/ 152 w 240"/>
                <a:gd name="T33" fmla="*/ 99 h 340"/>
                <a:gd name="T34" fmla="*/ 144 w 240"/>
                <a:gd name="T35" fmla="*/ 94 h 340"/>
                <a:gd name="T36" fmla="*/ 151 w 240"/>
                <a:gd name="T37" fmla="*/ 81 h 340"/>
                <a:gd name="T38" fmla="*/ 121 w 240"/>
                <a:gd name="T39" fmla="*/ 65 h 340"/>
                <a:gd name="T40" fmla="*/ 109 w 240"/>
                <a:gd name="T41" fmla="*/ 42 h 340"/>
                <a:gd name="T42" fmla="*/ 108 w 240"/>
                <a:gd name="T43" fmla="*/ 32 h 340"/>
                <a:gd name="T44" fmla="*/ 102 w 240"/>
                <a:gd name="T45" fmla="*/ 31 h 340"/>
                <a:gd name="T46" fmla="*/ 96 w 240"/>
                <a:gd name="T47" fmla="*/ 20 h 340"/>
                <a:gd name="T48" fmla="*/ 85 w 240"/>
                <a:gd name="T49" fmla="*/ 13 h 340"/>
                <a:gd name="T50" fmla="*/ 76 w 240"/>
                <a:gd name="T51" fmla="*/ 3 h 340"/>
                <a:gd name="T52" fmla="*/ 39 w 240"/>
                <a:gd name="T53" fmla="*/ 3 h 340"/>
                <a:gd name="T54" fmla="*/ 36 w 240"/>
                <a:gd name="T55" fmla="*/ 9 h 340"/>
                <a:gd name="T56" fmla="*/ 16 w 240"/>
                <a:gd name="T57" fmla="*/ 12 h 340"/>
                <a:gd name="T58" fmla="*/ 0 w 240"/>
                <a:gd name="T59" fmla="*/ 20 h 340"/>
                <a:gd name="T60" fmla="*/ 6 w 240"/>
                <a:gd name="T61" fmla="*/ 43 h 340"/>
                <a:gd name="T62" fmla="*/ 7 w 240"/>
                <a:gd name="T63" fmla="*/ 51 h 340"/>
                <a:gd name="T64" fmla="*/ 14 w 240"/>
                <a:gd name="T65" fmla="*/ 52 h 340"/>
                <a:gd name="T66" fmla="*/ 13 w 240"/>
                <a:gd name="T67" fmla="*/ 55 h 340"/>
                <a:gd name="T68" fmla="*/ 9 w 240"/>
                <a:gd name="T69" fmla="*/ 64 h 340"/>
                <a:gd name="T70" fmla="*/ 33 w 240"/>
                <a:gd name="T71" fmla="*/ 75 h 340"/>
                <a:gd name="T72" fmla="*/ 23 w 240"/>
                <a:gd name="T73" fmla="*/ 78 h 340"/>
                <a:gd name="T74" fmla="*/ 16 w 240"/>
                <a:gd name="T75" fmla="*/ 84 h 340"/>
                <a:gd name="T76" fmla="*/ 13 w 240"/>
                <a:gd name="T77" fmla="*/ 104 h 340"/>
                <a:gd name="T78" fmla="*/ 30 w 240"/>
                <a:gd name="T79" fmla="*/ 102 h 340"/>
                <a:gd name="T80" fmla="*/ 16 w 240"/>
                <a:gd name="T81" fmla="*/ 134 h 340"/>
                <a:gd name="T82" fmla="*/ 42 w 240"/>
                <a:gd name="T83" fmla="*/ 167 h 340"/>
                <a:gd name="T84" fmla="*/ 37 w 240"/>
                <a:gd name="T85" fmla="*/ 175 h 340"/>
                <a:gd name="T86" fmla="*/ 23 w 240"/>
                <a:gd name="T87" fmla="*/ 171 h 340"/>
                <a:gd name="T88" fmla="*/ 36 w 240"/>
                <a:gd name="T89" fmla="*/ 193 h 340"/>
                <a:gd name="T90" fmla="*/ 36 w 240"/>
                <a:gd name="T91" fmla="*/ 206 h 340"/>
                <a:gd name="T92" fmla="*/ 26 w 240"/>
                <a:gd name="T93" fmla="*/ 211 h 340"/>
                <a:gd name="T94" fmla="*/ 47 w 240"/>
                <a:gd name="T95" fmla="*/ 227 h 340"/>
                <a:gd name="T96" fmla="*/ 68 w 240"/>
                <a:gd name="T97" fmla="*/ 246 h 340"/>
                <a:gd name="T98" fmla="*/ 93 w 240"/>
                <a:gd name="T99" fmla="*/ 253 h 340"/>
                <a:gd name="T100" fmla="*/ 83 w 240"/>
                <a:gd name="T101" fmla="*/ 272 h 340"/>
                <a:gd name="T102" fmla="*/ 69 w 240"/>
                <a:gd name="T103" fmla="*/ 282 h 340"/>
                <a:gd name="T104" fmla="*/ 93 w 240"/>
                <a:gd name="T105" fmla="*/ 307 h 340"/>
                <a:gd name="T106" fmla="*/ 102 w 240"/>
                <a:gd name="T107" fmla="*/ 340 h 340"/>
                <a:gd name="T108" fmla="*/ 111 w 240"/>
                <a:gd name="T109" fmla="*/ 333 h 340"/>
                <a:gd name="T110" fmla="*/ 112 w 240"/>
                <a:gd name="T111" fmla="*/ 322 h 340"/>
                <a:gd name="T112" fmla="*/ 156 w 240"/>
                <a:gd name="T113" fmla="*/ 307 h 340"/>
                <a:gd name="T114" fmla="*/ 204 w 240"/>
                <a:gd name="T115" fmla="*/ 302 h 340"/>
                <a:gd name="T116" fmla="*/ 214 w 240"/>
                <a:gd name="T117" fmla="*/ 286 h 340"/>
                <a:gd name="T118" fmla="*/ 208 w 240"/>
                <a:gd name="T119" fmla="*/ 261 h 340"/>
                <a:gd name="T120" fmla="*/ 225 w 240"/>
                <a:gd name="T121" fmla="*/ 256 h 340"/>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240" h="340">
                  <a:moveTo>
                    <a:pt x="225" y="217"/>
                  </a:moveTo>
                  <a:lnTo>
                    <a:pt x="225" y="217"/>
                  </a:lnTo>
                  <a:lnTo>
                    <a:pt x="222" y="216"/>
                  </a:lnTo>
                  <a:lnTo>
                    <a:pt x="221" y="216"/>
                  </a:lnTo>
                  <a:lnTo>
                    <a:pt x="220" y="216"/>
                  </a:lnTo>
                  <a:lnTo>
                    <a:pt x="215" y="213"/>
                  </a:lnTo>
                  <a:lnTo>
                    <a:pt x="212" y="211"/>
                  </a:lnTo>
                  <a:lnTo>
                    <a:pt x="212" y="210"/>
                  </a:lnTo>
                  <a:lnTo>
                    <a:pt x="204" y="193"/>
                  </a:lnTo>
                  <a:lnTo>
                    <a:pt x="201" y="184"/>
                  </a:lnTo>
                  <a:lnTo>
                    <a:pt x="204" y="170"/>
                  </a:lnTo>
                  <a:lnTo>
                    <a:pt x="204" y="168"/>
                  </a:lnTo>
                  <a:lnTo>
                    <a:pt x="210" y="165"/>
                  </a:lnTo>
                  <a:lnTo>
                    <a:pt x="211" y="164"/>
                  </a:lnTo>
                  <a:lnTo>
                    <a:pt x="214" y="160"/>
                  </a:lnTo>
                  <a:lnTo>
                    <a:pt x="214" y="155"/>
                  </a:lnTo>
                  <a:lnTo>
                    <a:pt x="217" y="152"/>
                  </a:lnTo>
                  <a:lnTo>
                    <a:pt x="218" y="151"/>
                  </a:lnTo>
                  <a:lnTo>
                    <a:pt x="218" y="148"/>
                  </a:lnTo>
                  <a:lnTo>
                    <a:pt x="218" y="147"/>
                  </a:lnTo>
                  <a:lnTo>
                    <a:pt x="217" y="147"/>
                  </a:lnTo>
                  <a:lnTo>
                    <a:pt x="214" y="145"/>
                  </a:lnTo>
                  <a:lnTo>
                    <a:pt x="212" y="145"/>
                  </a:lnTo>
                  <a:lnTo>
                    <a:pt x="211" y="145"/>
                  </a:lnTo>
                  <a:lnTo>
                    <a:pt x="210" y="144"/>
                  </a:lnTo>
                  <a:lnTo>
                    <a:pt x="210" y="142"/>
                  </a:lnTo>
                  <a:lnTo>
                    <a:pt x="208" y="140"/>
                  </a:lnTo>
                  <a:lnTo>
                    <a:pt x="205" y="134"/>
                  </a:lnTo>
                  <a:lnTo>
                    <a:pt x="204" y="132"/>
                  </a:lnTo>
                  <a:lnTo>
                    <a:pt x="211" y="127"/>
                  </a:lnTo>
                  <a:lnTo>
                    <a:pt x="212" y="127"/>
                  </a:lnTo>
                  <a:lnTo>
                    <a:pt x="212" y="125"/>
                  </a:lnTo>
                  <a:lnTo>
                    <a:pt x="214" y="127"/>
                  </a:lnTo>
                  <a:lnTo>
                    <a:pt x="215" y="127"/>
                  </a:lnTo>
                  <a:lnTo>
                    <a:pt x="217" y="128"/>
                  </a:lnTo>
                  <a:lnTo>
                    <a:pt x="218" y="128"/>
                  </a:lnTo>
                  <a:lnTo>
                    <a:pt x="220" y="127"/>
                  </a:lnTo>
                  <a:lnTo>
                    <a:pt x="221" y="127"/>
                  </a:lnTo>
                  <a:lnTo>
                    <a:pt x="221" y="125"/>
                  </a:lnTo>
                  <a:lnTo>
                    <a:pt x="222" y="125"/>
                  </a:lnTo>
                  <a:lnTo>
                    <a:pt x="221" y="124"/>
                  </a:lnTo>
                  <a:lnTo>
                    <a:pt x="220" y="121"/>
                  </a:lnTo>
                  <a:lnTo>
                    <a:pt x="218" y="121"/>
                  </a:lnTo>
                  <a:lnTo>
                    <a:pt x="217" y="121"/>
                  </a:lnTo>
                  <a:lnTo>
                    <a:pt x="215" y="121"/>
                  </a:lnTo>
                  <a:lnTo>
                    <a:pt x="214" y="121"/>
                  </a:lnTo>
                  <a:lnTo>
                    <a:pt x="212" y="121"/>
                  </a:lnTo>
                  <a:lnTo>
                    <a:pt x="212" y="119"/>
                  </a:lnTo>
                  <a:lnTo>
                    <a:pt x="211" y="119"/>
                  </a:lnTo>
                  <a:lnTo>
                    <a:pt x="210" y="118"/>
                  </a:lnTo>
                  <a:lnTo>
                    <a:pt x="208" y="117"/>
                  </a:lnTo>
                  <a:lnTo>
                    <a:pt x="207" y="115"/>
                  </a:lnTo>
                  <a:lnTo>
                    <a:pt x="207" y="114"/>
                  </a:lnTo>
                  <a:lnTo>
                    <a:pt x="205" y="114"/>
                  </a:lnTo>
                  <a:lnTo>
                    <a:pt x="204" y="114"/>
                  </a:lnTo>
                  <a:lnTo>
                    <a:pt x="202" y="114"/>
                  </a:lnTo>
                  <a:lnTo>
                    <a:pt x="197" y="117"/>
                  </a:lnTo>
                  <a:lnTo>
                    <a:pt x="195" y="118"/>
                  </a:lnTo>
                  <a:lnTo>
                    <a:pt x="195" y="121"/>
                  </a:lnTo>
                  <a:lnTo>
                    <a:pt x="194" y="122"/>
                  </a:lnTo>
                  <a:lnTo>
                    <a:pt x="194" y="124"/>
                  </a:lnTo>
                  <a:lnTo>
                    <a:pt x="189" y="131"/>
                  </a:lnTo>
                  <a:lnTo>
                    <a:pt x="189" y="132"/>
                  </a:lnTo>
                  <a:lnTo>
                    <a:pt x="188" y="132"/>
                  </a:lnTo>
                  <a:lnTo>
                    <a:pt x="187" y="132"/>
                  </a:lnTo>
                  <a:lnTo>
                    <a:pt x="185" y="132"/>
                  </a:lnTo>
                  <a:lnTo>
                    <a:pt x="184" y="131"/>
                  </a:lnTo>
                  <a:lnTo>
                    <a:pt x="181" y="127"/>
                  </a:lnTo>
                  <a:lnTo>
                    <a:pt x="181" y="125"/>
                  </a:lnTo>
                  <a:lnTo>
                    <a:pt x="181" y="124"/>
                  </a:lnTo>
                  <a:lnTo>
                    <a:pt x="179" y="122"/>
                  </a:lnTo>
                  <a:lnTo>
                    <a:pt x="178" y="121"/>
                  </a:lnTo>
                  <a:lnTo>
                    <a:pt x="174" y="119"/>
                  </a:lnTo>
                  <a:lnTo>
                    <a:pt x="171" y="119"/>
                  </a:lnTo>
                  <a:lnTo>
                    <a:pt x="165" y="118"/>
                  </a:lnTo>
                  <a:lnTo>
                    <a:pt x="164" y="118"/>
                  </a:lnTo>
                  <a:lnTo>
                    <a:pt x="164" y="119"/>
                  </a:lnTo>
                  <a:lnTo>
                    <a:pt x="162" y="119"/>
                  </a:lnTo>
                  <a:lnTo>
                    <a:pt x="159" y="119"/>
                  </a:lnTo>
                  <a:lnTo>
                    <a:pt x="158" y="119"/>
                  </a:lnTo>
                  <a:lnTo>
                    <a:pt x="156" y="118"/>
                  </a:lnTo>
                  <a:lnTo>
                    <a:pt x="156" y="117"/>
                  </a:lnTo>
                  <a:lnTo>
                    <a:pt x="156" y="115"/>
                  </a:lnTo>
                  <a:lnTo>
                    <a:pt x="156" y="114"/>
                  </a:lnTo>
                  <a:lnTo>
                    <a:pt x="156" y="112"/>
                  </a:lnTo>
                  <a:lnTo>
                    <a:pt x="155" y="111"/>
                  </a:lnTo>
                  <a:lnTo>
                    <a:pt x="154" y="109"/>
                  </a:lnTo>
                  <a:lnTo>
                    <a:pt x="152" y="109"/>
                  </a:lnTo>
                  <a:lnTo>
                    <a:pt x="149" y="109"/>
                  </a:lnTo>
                  <a:lnTo>
                    <a:pt x="148" y="109"/>
                  </a:lnTo>
                  <a:lnTo>
                    <a:pt x="145" y="109"/>
                  </a:lnTo>
                  <a:lnTo>
                    <a:pt x="144" y="109"/>
                  </a:lnTo>
                  <a:lnTo>
                    <a:pt x="142" y="107"/>
                  </a:lnTo>
                  <a:lnTo>
                    <a:pt x="142" y="105"/>
                  </a:lnTo>
                  <a:lnTo>
                    <a:pt x="142" y="104"/>
                  </a:lnTo>
                  <a:lnTo>
                    <a:pt x="142" y="102"/>
                  </a:lnTo>
                  <a:lnTo>
                    <a:pt x="144" y="102"/>
                  </a:lnTo>
                  <a:lnTo>
                    <a:pt x="145" y="102"/>
                  </a:lnTo>
                  <a:lnTo>
                    <a:pt x="146" y="102"/>
                  </a:lnTo>
                  <a:lnTo>
                    <a:pt x="148" y="102"/>
                  </a:lnTo>
                  <a:lnTo>
                    <a:pt x="149" y="102"/>
                  </a:lnTo>
                  <a:lnTo>
                    <a:pt x="152" y="101"/>
                  </a:lnTo>
                  <a:lnTo>
                    <a:pt x="152" y="99"/>
                  </a:lnTo>
                  <a:lnTo>
                    <a:pt x="152" y="98"/>
                  </a:lnTo>
                  <a:lnTo>
                    <a:pt x="152" y="97"/>
                  </a:lnTo>
                  <a:lnTo>
                    <a:pt x="145" y="94"/>
                  </a:lnTo>
                  <a:lnTo>
                    <a:pt x="144" y="92"/>
                  </a:lnTo>
                  <a:lnTo>
                    <a:pt x="144" y="94"/>
                  </a:lnTo>
                  <a:lnTo>
                    <a:pt x="142" y="92"/>
                  </a:lnTo>
                  <a:lnTo>
                    <a:pt x="142" y="91"/>
                  </a:lnTo>
                  <a:lnTo>
                    <a:pt x="146" y="88"/>
                  </a:lnTo>
                  <a:lnTo>
                    <a:pt x="151" y="82"/>
                  </a:lnTo>
                  <a:lnTo>
                    <a:pt x="151" y="81"/>
                  </a:lnTo>
                  <a:lnTo>
                    <a:pt x="148" y="78"/>
                  </a:lnTo>
                  <a:lnTo>
                    <a:pt x="145" y="76"/>
                  </a:lnTo>
                  <a:lnTo>
                    <a:pt x="144" y="76"/>
                  </a:lnTo>
                  <a:lnTo>
                    <a:pt x="142" y="76"/>
                  </a:lnTo>
                  <a:lnTo>
                    <a:pt x="136" y="75"/>
                  </a:lnTo>
                  <a:lnTo>
                    <a:pt x="123" y="68"/>
                  </a:lnTo>
                  <a:lnTo>
                    <a:pt x="121" y="65"/>
                  </a:lnTo>
                  <a:lnTo>
                    <a:pt x="111" y="55"/>
                  </a:lnTo>
                  <a:lnTo>
                    <a:pt x="109" y="53"/>
                  </a:lnTo>
                  <a:lnTo>
                    <a:pt x="108" y="45"/>
                  </a:lnTo>
                  <a:lnTo>
                    <a:pt x="109" y="43"/>
                  </a:lnTo>
                  <a:lnTo>
                    <a:pt x="109" y="42"/>
                  </a:lnTo>
                  <a:lnTo>
                    <a:pt x="111" y="42"/>
                  </a:lnTo>
                  <a:lnTo>
                    <a:pt x="111" y="35"/>
                  </a:lnTo>
                  <a:lnTo>
                    <a:pt x="111" y="33"/>
                  </a:lnTo>
                  <a:lnTo>
                    <a:pt x="109" y="32"/>
                  </a:lnTo>
                  <a:lnTo>
                    <a:pt x="108" y="32"/>
                  </a:lnTo>
                  <a:lnTo>
                    <a:pt x="108" y="33"/>
                  </a:lnTo>
                  <a:lnTo>
                    <a:pt x="106" y="35"/>
                  </a:lnTo>
                  <a:lnTo>
                    <a:pt x="105" y="35"/>
                  </a:lnTo>
                  <a:lnTo>
                    <a:pt x="105" y="33"/>
                  </a:lnTo>
                  <a:lnTo>
                    <a:pt x="102" y="31"/>
                  </a:lnTo>
                  <a:lnTo>
                    <a:pt x="102" y="29"/>
                  </a:lnTo>
                  <a:lnTo>
                    <a:pt x="102" y="28"/>
                  </a:lnTo>
                  <a:lnTo>
                    <a:pt x="98" y="23"/>
                  </a:lnTo>
                  <a:lnTo>
                    <a:pt x="98" y="22"/>
                  </a:lnTo>
                  <a:lnTo>
                    <a:pt x="96" y="22"/>
                  </a:lnTo>
                  <a:lnTo>
                    <a:pt x="96" y="20"/>
                  </a:lnTo>
                  <a:lnTo>
                    <a:pt x="95" y="20"/>
                  </a:lnTo>
                  <a:lnTo>
                    <a:pt x="93" y="20"/>
                  </a:lnTo>
                  <a:lnTo>
                    <a:pt x="88" y="18"/>
                  </a:lnTo>
                  <a:lnTo>
                    <a:pt x="86" y="16"/>
                  </a:lnTo>
                  <a:lnTo>
                    <a:pt x="85" y="15"/>
                  </a:lnTo>
                  <a:lnTo>
                    <a:pt x="85" y="13"/>
                  </a:lnTo>
                  <a:lnTo>
                    <a:pt x="85" y="12"/>
                  </a:lnTo>
                  <a:lnTo>
                    <a:pt x="83" y="10"/>
                  </a:lnTo>
                  <a:lnTo>
                    <a:pt x="82" y="8"/>
                  </a:lnTo>
                  <a:lnTo>
                    <a:pt x="80" y="5"/>
                  </a:lnTo>
                  <a:lnTo>
                    <a:pt x="79" y="5"/>
                  </a:lnTo>
                  <a:lnTo>
                    <a:pt x="78" y="3"/>
                  </a:lnTo>
                  <a:lnTo>
                    <a:pt x="76" y="3"/>
                  </a:lnTo>
                  <a:lnTo>
                    <a:pt x="72" y="2"/>
                  </a:lnTo>
                  <a:lnTo>
                    <a:pt x="63" y="0"/>
                  </a:lnTo>
                  <a:lnTo>
                    <a:pt x="58" y="2"/>
                  </a:lnTo>
                  <a:lnTo>
                    <a:pt x="47" y="0"/>
                  </a:lnTo>
                  <a:lnTo>
                    <a:pt x="42" y="0"/>
                  </a:lnTo>
                  <a:lnTo>
                    <a:pt x="39" y="3"/>
                  </a:lnTo>
                  <a:lnTo>
                    <a:pt x="39" y="5"/>
                  </a:lnTo>
                  <a:lnTo>
                    <a:pt x="39" y="6"/>
                  </a:lnTo>
                  <a:lnTo>
                    <a:pt x="36" y="9"/>
                  </a:lnTo>
                  <a:lnTo>
                    <a:pt x="33" y="10"/>
                  </a:lnTo>
                  <a:lnTo>
                    <a:pt x="32" y="12"/>
                  </a:lnTo>
                  <a:lnTo>
                    <a:pt x="25" y="15"/>
                  </a:lnTo>
                  <a:lnTo>
                    <a:pt x="19" y="16"/>
                  </a:lnTo>
                  <a:lnTo>
                    <a:pt x="19" y="15"/>
                  </a:lnTo>
                  <a:lnTo>
                    <a:pt x="19" y="13"/>
                  </a:lnTo>
                  <a:lnTo>
                    <a:pt x="17" y="12"/>
                  </a:lnTo>
                  <a:lnTo>
                    <a:pt x="16" y="12"/>
                  </a:lnTo>
                  <a:lnTo>
                    <a:pt x="14" y="13"/>
                  </a:lnTo>
                  <a:lnTo>
                    <a:pt x="13" y="16"/>
                  </a:lnTo>
                  <a:lnTo>
                    <a:pt x="3" y="20"/>
                  </a:lnTo>
                  <a:lnTo>
                    <a:pt x="2" y="20"/>
                  </a:lnTo>
                  <a:lnTo>
                    <a:pt x="0" y="20"/>
                  </a:lnTo>
                  <a:lnTo>
                    <a:pt x="3" y="25"/>
                  </a:lnTo>
                  <a:lnTo>
                    <a:pt x="2" y="29"/>
                  </a:lnTo>
                  <a:lnTo>
                    <a:pt x="4" y="33"/>
                  </a:lnTo>
                  <a:lnTo>
                    <a:pt x="9" y="39"/>
                  </a:lnTo>
                  <a:lnTo>
                    <a:pt x="9" y="41"/>
                  </a:lnTo>
                  <a:lnTo>
                    <a:pt x="7" y="43"/>
                  </a:lnTo>
                  <a:lnTo>
                    <a:pt x="6" y="43"/>
                  </a:lnTo>
                  <a:lnTo>
                    <a:pt x="6" y="45"/>
                  </a:lnTo>
                  <a:lnTo>
                    <a:pt x="4" y="48"/>
                  </a:lnTo>
                  <a:lnTo>
                    <a:pt x="6" y="49"/>
                  </a:lnTo>
                  <a:lnTo>
                    <a:pt x="6" y="51"/>
                  </a:lnTo>
                  <a:lnTo>
                    <a:pt x="7" y="51"/>
                  </a:lnTo>
                  <a:lnTo>
                    <a:pt x="9" y="51"/>
                  </a:lnTo>
                  <a:lnTo>
                    <a:pt x="10" y="49"/>
                  </a:lnTo>
                  <a:lnTo>
                    <a:pt x="12" y="49"/>
                  </a:lnTo>
                  <a:lnTo>
                    <a:pt x="14" y="52"/>
                  </a:lnTo>
                  <a:lnTo>
                    <a:pt x="16" y="52"/>
                  </a:lnTo>
                  <a:lnTo>
                    <a:pt x="16" y="53"/>
                  </a:lnTo>
                  <a:lnTo>
                    <a:pt x="14" y="55"/>
                  </a:lnTo>
                  <a:lnTo>
                    <a:pt x="13" y="55"/>
                  </a:lnTo>
                  <a:lnTo>
                    <a:pt x="12" y="53"/>
                  </a:lnTo>
                  <a:lnTo>
                    <a:pt x="10" y="53"/>
                  </a:lnTo>
                  <a:lnTo>
                    <a:pt x="10" y="55"/>
                  </a:lnTo>
                  <a:lnTo>
                    <a:pt x="9" y="62"/>
                  </a:lnTo>
                  <a:lnTo>
                    <a:pt x="9" y="64"/>
                  </a:lnTo>
                  <a:lnTo>
                    <a:pt x="16" y="69"/>
                  </a:lnTo>
                  <a:lnTo>
                    <a:pt x="23" y="72"/>
                  </a:lnTo>
                  <a:lnTo>
                    <a:pt x="23" y="74"/>
                  </a:lnTo>
                  <a:lnTo>
                    <a:pt x="27" y="75"/>
                  </a:lnTo>
                  <a:lnTo>
                    <a:pt x="29" y="75"/>
                  </a:lnTo>
                  <a:lnTo>
                    <a:pt x="33" y="75"/>
                  </a:lnTo>
                  <a:lnTo>
                    <a:pt x="33" y="76"/>
                  </a:lnTo>
                  <a:lnTo>
                    <a:pt x="33" y="78"/>
                  </a:lnTo>
                  <a:lnTo>
                    <a:pt x="33" y="79"/>
                  </a:lnTo>
                  <a:lnTo>
                    <a:pt x="32" y="79"/>
                  </a:lnTo>
                  <a:lnTo>
                    <a:pt x="30" y="79"/>
                  </a:lnTo>
                  <a:lnTo>
                    <a:pt x="29" y="79"/>
                  </a:lnTo>
                  <a:lnTo>
                    <a:pt x="27" y="79"/>
                  </a:lnTo>
                  <a:lnTo>
                    <a:pt x="23" y="78"/>
                  </a:lnTo>
                  <a:lnTo>
                    <a:pt x="22" y="76"/>
                  </a:lnTo>
                  <a:lnTo>
                    <a:pt x="20" y="76"/>
                  </a:lnTo>
                  <a:lnTo>
                    <a:pt x="19" y="76"/>
                  </a:lnTo>
                  <a:lnTo>
                    <a:pt x="16" y="84"/>
                  </a:lnTo>
                  <a:lnTo>
                    <a:pt x="16" y="85"/>
                  </a:lnTo>
                  <a:lnTo>
                    <a:pt x="16" y="86"/>
                  </a:lnTo>
                  <a:lnTo>
                    <a:pt x="16" y="89"/>
                  </a:lnTo>
                  <a:lnTo>
                    <a:pt x="16" y="91"/>
                  </a:lnTo>
                  <a:lnTo>
                    <a:pt x="13" y="97"/>
                  </a:lnTo>
                  <a:lnTo>
                    <a:pt x="12" y="98"/>
                  </a:lnTo>
                  <a:lnTo>
                    <a:pt x="12" y="104"/>
                  </a:lnTo>
                  <a:lnTo>
                    <a:pt x="13" y="104"/>
                  </a:lnTo>
                  <a:lnTo>
                    <a:pt x="16" y="102"/>
                  </a:lnTo>
                  <a:lnTo>
                    <a:pt x="16" y="101"/>
                  </a:lnTo>
                  <a:lnTo>
                    <a:pt x="19" y="99"/>
                  </a:lnTo>
                  <a:lnTo>
                    <a:pt x="20" y="99"/>
                  </a:lnTo>
                  <a:lnTo>
                    <a:pt x="26" y="101"/>
                  </a:lnTo>
                  <a:lnTo>
                    <a:pt x="27" y="101"/>
                  </a:lnTo>
                  <a:lnTo>
                    <a:pt x="29" y="101"/>
                  </a:lnTo>
                  <a:lnTo>
                    <a:pt x="30" y="102"/>
                  </a:lnTo>
                  <a:lnTo>
                    <a:pt x="32" y="104"/>
                  </a:lnTo>
                  <a:lnTo>
                    <a:pt x="29" y="112"/>
                  </a:lnTo>
                  <a:lnTo>
                    <a:pt x="27" y="114"/>
                  </a:lnTo>
                  <a:lnTo>
                    <a:pt x="27" y="115"/>
                  </a:lnTo>
                  <a:lnTo>
                    <a:pt x="27" y="117"/>
                  </a:lnTo>
                  <a:lnTo>
                    <a:pt x="26" y="117"/>
                  </a:lnTo>
                  <a:lnTo>
                    <a:pt x="22" y="125"/>
                  </a:lnTo>
                  <a:lnTo>
                    <a:pt x="16" y="134"/>
                  </a:lnTo>
                  <a:lnTo>
                    <a:pt x="16" y="147"/>
                  </a:lnTo>
                  <a:lnTo>
                    <a:pt x="17" y="148"/>
                  </a:lnTo>
                  <a:lnTo>
                    <a:pt x="19" y="150"/>
                  </a:lnTo>
                  <a:lnTo>
                    <a:pt x="22" y="151"/>
                  </a:lnTo>
                  <a:lnTo>
                    <a:pt x="29" y="157"/>
                  </a:lnTo>
                  <a:lnTo>
                    <a:pt x="37" y="165"/>
                  </a:lnTo>
                  <a:lnTo>
                    <a:pt x="42" y="167"/>
                  </a:lnTo>
                  <a:lnTo>
                    <a:pt x="45" y="167"/>
                  </a:lnTo>
                  <a:lnTo>
                    <a:pt x="45" y="168"/>
                  </a:lnTo>
                  <a:lnTo>
                    <a:pt x="45" y="170"/>
                  </a:lnTo>
                  <a:lnTo>
                    <a:pt x="43" y="171"/>
                  </a:lnTo>
                  <a:lnTo>
                    <a:pt x="39" y="174"/>
                  </a:lnTo>
                  <a:lnTo>
                    <a:pt x="39" y="175"/>
                  </a:lnTo>
                  <a:lnTo>
                    <a:pt x="37" y="175"/>
                  </a:lnTo>
                  <a:lnTo>
                    <a:pt x="36" y="175"/>
                  </a:lnTo>
                  <a:lnTo>
                    <a:pt x="30" y="174"/>
                  </a:lnTo>
                  <a:lnTo>
                    <a:pt x="29" y="174"/>
                  </a:lnTo>
                  <a:lnTo>
                    <a:pt x="27" y="173"/>
                  </a:lnTo>
                  <a:lnTo>
                    <a:pt x="26" y="173"/>
                  </a:lnTo>
                  <a:lnTo>
                    <a:pt x="26" y="171"/>
                  </a:lnTo>
                  <a:lnTo>
                    <a:pt x="23" y="171"/>
                  </a:lnTo>
                  <a:lnTo>
                    <a:pt x="23" y="174"/>
                  </a:lnTo>
                  <a:lnTo>
                    <a:pt x="23" y="175"/>
                  </a:lnTo>
                  <a:lnTo>
                    <a:pt x="25" y="177"/>
                  </a:lnTo>
                  <a:lnTo>
                    <a:pt x="36" y="190"/>
                  </a:lnTo>
                  <a:lnTo>
                    <a:pt x="36" y="191"/>
                  </a:lnTo>
                  <a:lnTo>
                    <a:pt x="36" y="193"/>
                  </a:lnTo>
                  <a:lnTo>
                    <a:pt x="37" y="194"/>
                  </a:lnTo>
                  <a:lnTo>
                    <a:pt x="37" y="196"/>
                  </a:lnTo>
                  <a:lnTo>
                    <a:pt x="37" y="197"/>
                  </a:lnTo>
                  <a:lnTo>
                    <a:pt x="37" y="198"/>
                  </a:lnTo>
                  <a:lnTo>
                    <a:pt x="36" y="204"/>
                  </a:lnTo>
                  <a:lnTo>
                    <a:pt x="36" y="206"/>
                  </a:lnTo>
                  <a:lnTo>
                    <a:pt x="33" y="206"/>
                  </a:lnTo>
                  <a:lnTo>
                    <a:pt x="33" y="204"/>
                  </a:lnTo>
                  <a:lnTo>
                    <a:pt x="32" y="204"/>
                  </a:lnTo>
                  <a:lnTo>
                    <a:pt x="26" y="207"/>
                  </a:lnTo>
                  <a:lnTo>
                    <a:pt x="25" y="207"/>
                  </a:lnTo>
                  <a:lnTo>
                    <a:pt x="26" y="211"/>
                  </a:lnTo>
                  <a:lnTo>
                    <a:pt x="29" y="214"/>
                  </a:lnTo>
                  <a:lnTo>
                    <a:pt x="32" y="217"/>
                  </a:lnTo>
                  <a:lnTo>
                    <a:pt x="36" y="218"/>
                  </a:lnTo>
                  <a:lnTo>
                    <a:pt x="40" y="218"/>
                  </a:lnTo>
                  <a:lnTo>
                    <a:pt x="42" y="220"/>
                  </a:lnTo>
                  <a:lnTo>
                    <a:pt x="45" y="224"/>
                  </a:lnTo>
                  <a:lnTo>
                    <a:pt x="47" y="227"/>
                  </a:lnTo>
                  <a:lnTo>
                    <a:pt x="50" y="228"/>
                  </a:lnTo>
                  <a:lnTo>
                    <a:pt x="53" y="230"/>
                  </a:lnTo>
                  <a:lnTo>
                    <a:pt x="58" y="230"/>
                  </a:lnTo>
                  <a:lnTo>
                    <a:pt x="59" y="233"/>
                  </a:lnTo>
                  <a:lnTo>
                    <a:pt x="62" y="239"/>
                  </a:lnTo>
                  <a:lnTo>
                    <a:pt x="65" y="244"/>
                  </a:lnTo>
                  <a:lnTo>
                    <a:pt x="68" y="246"/>
                  </a:lnTo>
                  <a:lnTo>
                    <a:pt x="70" y="247"/>
                  </a:lnTo>
                  <a:lnTo>
                    <a:pt x="75" y="246"/>
                  </a:lnTo>
                  <a:lnTo>
                    <a:pt x="79" y="246"/>
                  </a:lnTo>
                  <a:lnTo>
                    <a:pt x="85" y="247"/>
                  </a:lnTo>
                  <a:lnTo>
                    <a:pt x="89" y="251"/>
                  </a:lnTo>
                  <a:lnTo>
                    <a:pt x="93" y="253"/>
                  </a:lnTo>
                  <a:lnTo>
                    <a:pt x="95" y="254"/>
                  </a:lnTo>
                  <a:lnTo>
                    <a:pt x="95" y="257"/>
                  </a:lnTo>
                  <a:lnTo>
                    <a:pt x="93" y="261"/>
                  </a:lnTo>
                  <a:lnTo>
                    <a:pt x="89" y="266"/>
                  </a:lnTo>
                  <a:lnTo>
                    <a:pt x="88" y="270"/>
                  </a:lnTo>
                  <a:lnTo>
                    <a:pt x="86" y="272"/>
                  </a:lnTo>
                  <a:lnTo>
                    <a:pt x="83" y="272"/>
                  </a:lnTo>
                  <a:lnTo>
                    <a:pt x="78" y="270"/>
                  </a:lnTo>
                  <a:lnTo>
                    <a:pt x="75" y="270"/>
                  </a:lnTo>
                  <a:lnTo>
                    <a:pt x="73" y="270"/>
                  </a:lnTo>
                  <a:lnTo>
                    <a:pt x="72" y="272"/>
                  </a:lnTo>
                  <a:lnTo>
                    <a:pt x="70" y="276"/>
                  </a:lnTo>
                  <a:lnTo>
                    <a:pt x="69" y="279"/>
                  </a:lnTo>
                  <a:lnTo>
                    <a:pt x="69" y="282"/>
                  </a:lnTo>
                  <a:lnTo>
                    <a:pt x="70" y="284"/>
                  </a:lnTo>
                  <a:lnTo>
                    <a:pt x="75" y="289"/>
                  </a:lnTo>
                  <a:lnTo>
                    <a:pt x="79" y="294"/>
                  </a:lnTo>
                  <a:lnTo>
                    <a:pt x="86" y="303"/>
                  </a:lnTo>
                  <a:lnTo>
                    <a:pt x="92" y="307"/>
                  </a:lnTo>
                  <a:lnTo>
                    <a:pt x="93" y="307"/>
                  </a:lnTo>
                  <a:lnTo>
                    <a:pt x="96" y="310"/>
                  </a:lnTo>
                  <a:lnTo>
                    <a:pt x="96" y="312"/>
                  </a:lnTo>
                  <a:lnTo>
                    <a:pt x="99" y="319"/>
                  </a:lnTo>
                  <a:lnTo>
                    <a:pt x="102" y="332"/>
                  </a:lnTo>
                  <a:lnTo>
                    <a:pt x="102" y="333"/>
                  </a:lnTo>
                  <a:lnTo>
                    <a:pt x="101" y="339"/>
                  </a:lnTo>
                  <a:lnTo>
                    <a:pt x="102" y="340"/>
                  </a:lnTo>
                  <a:lnTo>
                    <a:pt x="106" y="340"/>
                  </a:lnTo>
                  <a:lnTo>
                    <a:pt x="108" y="340"/>
                  </a:lnTo>
                  <a:lnTo>
                    <a:pt x="109" y="339"/>
                  </a:lnTo>
                  <a:lnTo>
                    <a:pt x="111" y="338"/>
                  </a:lnTo>
                  <a:lnTo>
                    <a:pt x="111" y="336"/>
                  </a:lnTo>
                  <a:lnTo>
                    <a:pt x="112" y="333"/>
                  </a:lnTo>
                  <a:lnTo>
                    <a:pt x="111" y="333"/>
                  </a:lnTo>
                  <a:lnTo>
                    <a:pt x="111" y="332"/>
                  </a:lnTo>
                  <a:lnTo>
                    <a:pt x="111" y="330"/>
                  </a:lnTo>
                  <a:lnTo>
                    <a:pt x="111" y="327"/>
                  </a:lnTo>
                  <a:lnTo>
                    <a:pt x="111" y="325"/>
                  </a:lnTo>
                  <a:lnTo>
                    <a:pt x="112" y="325"/>
                  </a:lnTo>
                  <a:lnTo>
                    <a:pt x="112" y="323"/>
                  </a:lnTo>
                  <a:lnTo>
                    <a:pt x="112" y="322"/>
                  </a:lnTo>
                  <a:lnTo>
                    <a:pt x="131" y="313"/>
                  </a:lnTo>
                  <a:lnTo>
                    <a:pt x="132" y="313"/>
                  </a:lnTo>
                  <a:lnTo>
                    <a:pt x="135" y="315"/>
                  </a:lnTo>
                  <a:lnTo>
                    <a:pt x="145" y="313"/>
                  </a:lnTo>
                  <a:lnTo>
                    <a:pt x="151" y="309"/>
                  </a:lnTo>
                  <a:lnTo>
                    <a:pt x="152" y="307"/>
                  </a:lnTo>
                  <a:lnTo>
                    <a:pt x="155" y="307"/>
                  </a:lnTo>
                  <a:lnTo>
                    <a:pt x="156" y="307"/>
                  </a:lnTo>
                  <a:lnTo>
                    <a:pt x="161" y="307"/>
                  </a:lnTo>
                  <a:lnTo>
                    <a:pt x="175" y="302"/>
                  </a:lnTo>
                  <a:lnTo>
                    <a:pt x="177" y="302"/>
                  </a:lnTo>
                  <a:lnTo>
                    <a:pt x="182" y="302"/>
                  </a:lnTo>
                  <a:lnTo>
                    <a:pt x="195" y="300"/>
                  </a:lnTo>
                  <a:lnTo>
                    <a:pt x="202" y="299"/>
                  </a:lnTo>
                  <a:lnTo>
                    <a:pt x="204" y="302"/>
                  </a:lnTo>
                  <a:lnTo>
                    <a:pt x="207" y="300"/>
                  </a:lnTo>
                  <a:lnTo>
                    <a:pt x="214" y="294"/>
                  </a:lnTo>
                  <a:lnTo>
                    <a:pt x="214" y="293"/>
                  </a:lnTo>
                  <a:lnTo>
                    <a:pt x="214" y="292"/>
                  </a:lnTo>
                  <a:lnTo>
                    <a:pt x="215" y="289"/>
                  </a:lnTo>
                  <a:lnTo>
                    <a:pt x="215" y="286"/>
                  </a:lnTo>
                  <a:lnTo>
                    <a:pt x="214" y="286"/>
                  </a:lnTo>
                  <a:lnTo>
                    <a:pt x="214" y="284"/>
                  </a:lnTo>
                  <a:lnTo>
                    <a:pt x="211" y="283"/>
                  </a:lnTo>
                  <a:lnTo>
                    <a:pt x="210" y="282"/>
                  </a:lnTo>
                  <a:lnTo>
                    <a:pt x="208" y="279"/>
                  </a:lnTo>
                  <a:lnTo>
                    <a:pt x="208" y="263"/>
                  </a:lnTo>
                  <a:lnTo>
                    <a:pt x="208" y="261"/>
                  </a:lnTo>
                  <a:lnTo>
                    <a:pt x="214" y="257"/>
                  </a:lnTo>
                  <a:lnTo>
                    <a:pt x="215" y="256"/>
                  </a:lnTo>
                  <a:lnTo>
                    <a:pt x="217" y="256"/>
                  </a:lnTo>
                  <a:lnTo>
                    <a:pt x="218" y="256"/>
                  </a:lnTo>
                  <a:lnTo>
                    <a:pt x="220" y="257"/>
                  </a:lnTo>
                  <a:lnTo>
                    <a:pt x="222" y="256"/>
                  </a:lnTo>
                  <a:lnTo>
                    <a:pt x="225" y="256"/>
                  </a:lnTo>
                  <a:lnTo>
                    <a:pt x="237" y="240"/>
                  </a:lnTo>
                  <a:lnTo>
                    <a:pt x="238" y="239"/>
                  </a:lnTo>
                  <a:lnTo>
                    <a:pt x="238" y="237"/>
                  </a:lnTo>
                  <a:lnTo>
                    <a:pt x="240" y="236"/>
                  </a:lnTo>
                  <a:lnTo>
                    <a:pt x="240" y="231"/>
                  </a:lnTo>
                  <a:lnTo>
                    <a:pt x="225" y="217"/>
                  </a:lnTo>
                  <a:close/>
                </a:path>
              </a:pathLst>
            </a:custGeom>
            <a:noFill/>
            <a:ln w="12700">
              <a:solidFill>
                <a:srgbClr val="003366"/>
              </a:solidFill>
              <a:round/>
              <a:headEnd/>
              <a:tailEnd/>
            </a:ln>
            <a:extLst>
              <a:ext uri="{909E8E84-426E-40DD-AFC4-6F175D3DCCD1}">
                <a14:hiddenFill xmlns:a14="http://schemas.microsoft.com/office/drawing/2010/main">
                  <a:solidFill>
                    <a:srgbClr val="FFFFFF"/>
                  </a:solidFill>
                </a14:hiddenFill>
              </a:ext>
            </a:extLst>
          </p:spPr>
          <p:txBody>
            <a:bodyPr/>
            <a:lstStyle/>
            <a:p>
              <a:endParaRPr lang="hr-HR"/>
            </a:p>
          </p:txBody>
        </p:sp>
      </p:grpSp>
      <p:sp>
        <p:nvSpPr>
          <p:cNvPr id="46" name="Line 4"/>
          <p:cNvSpPr>
            <a:spLocks noChangeShapeType="1"/>
          </p:cNvSpPr>
          <p:nvPr userDrawn="1"/>
        </p:nvSpPr>
        <p:spPr bwMode="auto">
          <a:xfrm>
            <a:off x="7186613" y="574675"/>
            <a:ext cx="1951037" cy="0"/>
          </a:xfrm>
          <a:prstGeom prst="line">
            <a:avLst/>
          </a:prstGeom>
          <a:noFill/>
          <a:ln w="12700">
            <a:solidFill>
              <a:srgbClr val="003399"/>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hr-HR"/>
          </a:p>
        </p:txBody>
      </p:sp>
      <p:pic>
        <p:nvPicPr>
          <p:cNvPr id="47" name="Picture 135" descr="EB_Croatia"/>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7334250" y="166688"/>
            <a:ext cx="825500"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11451563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type="title" preserve="1">
  <p:cSld name="2_Title Slide">
    <p:spTree>
      <p:nvGrpSpPr>
        <p:cNvPr id="1" name=""/>
        <p:cNvGrpSpPr/>
        <p:nvPr/>
      </p:nvGrpSpPr>
      <p:grpSpPr>
        <a:xfrm>
          <a:off x="0" y="0"/>
          <a:ext cx="0" cy="0"/>
          <a:chOff x="0" y="0"/>
          <a:chExt cx="0" cy="0"/>
        </a:xfrm>
      </p:grpSpPr>
      <p:sp>
        <p:nvSpPr>
          <p:cNvPr id="2" name="Line 4"/>
          <p:cNvSpPr>
            <a:spLocks noChangeShapeType="1"/>
          </p:cNvSpPr>
          <p:nvPr userDrawn="1"/>
        </p:nvSpPr>
        <p:spPr bwMode="auto">
          <a:xfrm>
            <a:off x="7186613" y="574675"/>
            <a:ext cx="1951037" cy="0"/>
          </a:xfrm>
          <a:prstGeom prst="line">
            <a:avLst/>
          </a:prstGeom>
          <a:noFill/>
          <a:ln w="12700">
            <a:solidFill>
              <a:srgbClr val="003399"/>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hr-HR"/>
          </a:p>
        </p:txBody>
      </p:sp>
      <p:pic>
        <p:nvPicPr>
          <p:cNvPr id="3" name="Picture 135" descr="EB_Croatia"/>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7334250" y="166688"/>
            <a:ext cx="825500"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5" descr="CEE-map-Logos_72dpi"/>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3446463" y="758825"/>
            <a:ext cx="5167312" cy="3648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26924079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4" name="Rectangle 33"/>
          <p:cNvSpPr>
            <a:spLocks noChangeArrowheads="1"/>
          </p:cNvSpPr>
          <p:nvPr userDrawn="1"/>
        </p:nvSpPr>
        <p:spPr bwMode="auto">
          <a:xfrm>
            <a:off x="0" y="1079500"/>
            <a:ext cx="9144000" cy="5791200"/>
          </a:xfrm>
          <a:prstGeom prst="rect">
            <a:avLst/>
          </a:prstGeom>
          <a:solidFill>
            <a:srgbClr val="083676"/>
          </a:solidFill>
          <a:ln w="9525">
            <a:solidFill>
              <a:schemeClr val="tx1"/>
            </a:solidFill>
            <a:miter lim="800000"/>
            <a:headEnd/>
            <a:tailEnd/>
          </a:ln>
        </p:spPr>
        <p:txBody>
          <a:bodyPr wrap="none" anchor="ctr"/>
          <a:lstStyle/>
          <a:p>
            <a:pPr>
              <a:lnSpc>
                <a:spcPct val="90000"/>
              </a:lnSpc>
              <a:spcBef>
                <a:spcPct val="40000"/>
              </a:spcBef>
              <a:spcAft>
                <a:spcPct val="50000"/>
              </a:spcAft>
            </a:pPr>
            <a:endParaRPr lang="hr-HR"/>
          </a:p>
        </p:txBody>
      </p:sp>
      <p:pic>
        <p:nvPicPr>
          <p:cNvPr id="5" name="Picture 135" descr="EB_Croatia"/>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7877175" y="315913"/>
            <a:ext cx="825500"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6" name="Group 182"/>
          <p:cNvGrpSpPr>
            <a:grpSpLocks/>
          </p:cNvGrpSpPr>
          <p:nvPr userDrawn="1"/>
        </p:nvGrpSpPr>
        <p:grpSpPr bwMode="auto">
          <a:xfrm>
            <a:off x="790575" y="1544638"/>
            <a:ext cx="8002588" cy="4851400"/>
            <a:chOff x="612" y="1207"/>
            <a:chExt cx="5041" cy="3056"/>
          </a:xfrm>
        </p:grpSpPr>
        <p:sp>
          <p:nvSpPr>
            <p:cNvPr id="7" name="Freeform 92"/>
            <p:cNvSpPr>
              <a:spLocks/>
            </p:cNvSpPr>
            <p:nvPr/>
          </p:nvSpPr>
          <p:spPr bwMode="auto">
            <a:xfrm>
              <a:off x="1627" y="3329"/>
              <a:ext cx="686" cy="738"/>
            </a:xfrm>
            <a:custGeom>
              <a:avLst/>
              <a:gdLst>
                <a:gd name="T0" fmla="*/ 107 w 218"/>
                <a:gd name="T1" fmla="*/ 186 h 215"/>
                <a:gd name="T2" fmla="*/ 114 w 218"/>
                <a:gd name="T3" fmla="*/ 192 h 215"/>
                <a:gd name="T4" fmla="*/ 140 w 218"/>
                <a:gd name="T5" fmla="*/ 211 h 215"/>
                <a:gd name="T6" fmla="*/ 144 w 218"/>
                <a:gd name="T7" fmla="*/ 211 h 215"/>
                <a:gd name="T8" fmla="*/ 149 w 218"/>
                <a:gd name="T9" fmla="*/ 215 h 215"/>
                <a:gd name="T10" fmla="*/ 154 w 218"/>
                <a:gd name="T11" fmla="*/ 209 h 215"/>
                <a:gd name="T12" fmla="*/ 154 w 218"/>
                <a:gd name="T13" fmla="*/ 204 h 215"/>
                <a:gd name="T14" fmla="*/ 152 w 218"/>
                <a:gd name="T15" fmla="*/ 201 h 215"/>
                <a:gd name="T16" fmla="*/ 152 w 218"/>
                <a:gd name="T17" fmla="*/ 182 h 215"/>
                <a:gd name="T18" fmla="*/ 157 w 218"/>
                <a:gd name="T19" fmla="*/ 179 h 215"/>
                <a:gd name="T20" fmla="*/ 160 w 218"/>
                <a:gd name="T21" fmla="*/ 175 h 215"/>
                <a:gd name="T22" fmla="*/ 160 w 218"/>
                <a:gd name="T23" fmla="*/ 171 h 215"/>
                <a:gd name="T24" fmla="*/ 172 w 218"/>
                <a:gd name="T25" fmla="*/ 153 h 215"/>
                <a:gd name="T26" fmla="*/ 179 w 218"/>
                <a:gd name="T27" fmla="*/ 156 h 215"/>
                <a:gd name="T28" fmla="*/ 183 w 218"/>
                <a:gd name="T29" fmla="*/ 163 h 215"/>
                <a:gd name="T30" fmla="*/ 186 w 218"/>
                <a:gd name="T31" fmla="*/ 159 h 215"/>
                <a:gd name="T32" fmla="*/ 182 w 218"/>
                <a:gd name="T33" fmla="*/ 148 h 215"/>
                <a:gd name="T34" fmla="*/ 179 w 218"/>
                <a:gd name="T35" fmla="*/ 146 h 215"/>
                <a:gd name="T36" fmla="*/ 180 w 218"/>
                <a:gd name="T37" fmla="*/ 139 h 215"/>
                <a:gd name="T38" fmla="*/ 198 w 218"/>
                <a:gd name="T39" fmla="*/ 140 h 215"/>
                <a:gd name="T40" fmla="*/ 206 w 218"/>
                <a:gd name="T41" fmla="*/ 138 h 215"/>
                <a:gd name="T42" fmla="*/ 210 w 218"/>
                <a:gd name="T43" fmla="*/ 130 h 215"/>
                <a:gd name="T44" fmla="*/ 210 w 218"/>
                <a:gd name="T45" fmla="*/ 125 h 215"/>
                <a:gd name="T46" fmla="*/ 198 w 218"/>
                <a:gd name="T47" fmla="*/ 109 h 215"/>
                <a:gd name="T48" fmla="*/ 199 w 218"/>
                <a:gd name="T49" fmla="*/ 105 h 215"/>
                <a:gd name="T50" fmla="*/ 209 w 218"/>
                <a:gd name="T51" fmla="*/ 107 h 215"/>
                <a:gd name="T52" fmla="*/ 218 w 218"/>
                <a:gd name="T53" fmla="*/ 102 h 215"/>
                <a:gd name="T54" fmla="*/ 210 w 218"/>
                <a:gd name="T55" fmla="*/ 97 h 215"/>
                <a:gd name="T56" fmla="*/ 189 w 218"/>
                <a:gd name="T57" fmla="*/ 79 h 215"/>
                <a:gd name="T58" fmla="*/ 200 w 218"/>
                <a:gd name="T59" fmla="*/ 49 h 215"/>
                <a:gd name="T60" fmla="*/ 203 w 218"/>
                <a:gd name="T61" fmla="*/ 34 h 215"/>
                <a:gd name="T62" fmla="*/ 192 w 218"/>
                <a:gd name="T63" fmla="*/ 31 h 215"/>
                <a:gd name="T64" fmla="*/ 185 w 218"/>
                <a:gd name="T65" fmla="*/ 36 h 215"/>
                <a:gd name="T66" fmla="*/ 173 w 218"/>
                <a:gd name="T67" fmla="*/ 34 h 215"/>
                <a:gd name="T68" fmla="*/ 169 w 218"/>
                <a:gd name="T69" fmla="*/ 29 h 215"/>
                <a:gd name="T70" fmla="*/ 172 w 218"/>
                <a:gd name="T71" fmla="*/ 26 h 215"/>
                <a:gd name="T72" fmla="*/ 157 w 218"/>
                <a:gd name="T73" fmla="*/ 18 h 215"/>
                <a:gd name="T74" fmla="*/ 139 w 218"/>
                <a:gd name="T75" fmla="*/ 14 h 215"/>
                <a:gd name="T76" fmla="*/ 106 w 218"/>
                <a:gd name="T77" fmla="*/ 14 h 215"/>
                <a:gd name="T78" fmla="*/ 84 w 218"/>
                <a:gd name="T79" fmla="*/ 10 h 215"/>
                <a:gd name="T80" fmla="*/ 67 w 218"/>
                <a:gd name="T81" fmla="*/ 1 h 215"/>
                <a:gd name="T82" fmla="*/ 61 w 218"/>
                <a:gd name="T83" fmla="*/ 6 h 215"/>
                <a:gd name="T84" fmla="*/ 50 w 218"/>
                <a:gd name="T85" fmla="*/ 3 h 215"/>
                <a:gd name="T86" fmla="*/ 43 w 218"/>
                <a:gd name="T87" fmla="*/ 6 h 215"/>
                <a:gd name="T88" fmla="*/ 31 w 218"/>
                <a:gd name="T89" fmla="*/ 20 h 215"/>
                <a:gd name="T90" fmla="*/ 20 w 218"/>
                <a:gd name="T91" fmla="*/ 6 h 215"/>
                <a:gd name="T92" fmla="*/ 10 w 218"/>
                <a:gd name="T93" fmla="*/ 1 h 215"/>
                <a:gd name="T94" fmla="*/ 4 w 218"/>
                <a:gd name="T95" fmla="*/ 6 h 215"/>
                <a:gd name="T96" fmla="*/ 0 w 218"/>
                <a:gd name="T97" fmla="*/ 34 h 215"/>
                <a:gd name="T98" fmla="*/ 10 w 218"/>
                <a:gd name="T99" fmla="*/ 41 h 215"/>
                <a:gd name="T100" fmla="*/ 20 w 218"/>
                <a:gd name="T101" fmla="*/ 59 h 215"/>
                <a:gd name="T102" fmla="*/ 20 w 218"/>
                <a:gd name="T103" fmla="*/ 82 h 215"/>
                <a:gd name="T104" fmla="*/ 50 w 218"/>
                <a:gd name="T105" fmla="*/ 112 h 215"/>
                <a:gd name="T106" fmla="*/ 70 w 218"/>
                <a:gd name="T107" fmla="*/ 138 h 215"/>
                <a:gd name="T108" fmla="*/ 90 w 218"/>
                <a:gd name="T109" fmla="*/ 165 h 215"/>
                <a:gd name="T110" fmla="*/ 103 w 218"/>
                <a:gd name="T111" fmla="*/ 178 h 215"/>
                <a:gd name="T112" fmla="*/ 104 w 218"/>
                <a:gd name="T113" fmla="*/ 186 h 215"/>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218" h="215">
                  <a:moveTo>
                    <a:pt x="104" y="186"/>
                  </a:moveTo>
                  <a:lnTo>
                    <a:pt x="104" y="186"/>
                  </a:lnTo>
                  <a:lnTo>
                    <a:pt x="106" y="186"/>
                  </a:lnTo>
                  <a:lnTo>
                    <a:pt x="107" y="186"/>
                  </a:lnTo>
                  <a:lnTo>
                    <a:pt x="110" y="188"/>
                  </a:lnTo>
                  <a:lnTo>
                    <a:pt x="113" y="191"/>
                  </a:lnTo>
                  <a:lnTo>
                    <a:pt x="114" y="192"/>
                  </a:lnTo>
                  <a:lnTo>
                    <a:pt x="121" y="199"/>
                  </a:lnTo>
                  <a:lnTo>
                    <a:pt x="139" y="211"/>
                  </a:lnTo>
                  <a:lnTo>
                    <a:pt x="140" y="211"/>
                  </a:lnTo>
                  <a:lnTo>
                    <a:pt x="142" y="211"/>
                  </a:lnTo>
                  <a:lnTo>
                    <a:pt x="143" y="211"/>
                  </a:lnTo>
                  <a:lnTo>
                    <a:pt x="144" y="211"/>
                  </a:lnTo>
                  <a:lnTo>
                    <a:pt x="146" y="212"/>
                  </a:lnTo>
                  <a:lnTo>
                    <a:pt x="147" y="215"/>
                  </a:lnTo>
                  <a:lnTo>
                    <a:pt x="149" y="215"/>
                  </a:lnTo>
                  <a:lnTo>
                    <a:pt x="153" y="212"/>
                  </a:lnTo>
                  <a:lnTo>
                    <a:pt x="154" y="211"/>
                  </a:lnTo>
                  <a:lnTo>
                    <a:pt x="154" y="209"/>
                  </a:lnTo>
                  <a:lnTo>
                    <a:pt x="156" y="208"/>
                  </a:lnTo>
                  <a:lnTo>
                    <a:pt x="154" y="208"/>
                  </a:lnTo>
                  <a:lnTo>
                    <a:pt x="154" y="205"/>
                  </a:lnTo>
                  <a:lnTo>
                    <a:pt x="154" y="204"/>
                  </a:lnTo>
                  <a:lnTo>
                    <a:pt x="153" y="204"/>
                  </a:lnTo>
                  <a:lnTo>
                    <a:pt x="152" y="202"/>
                  </a:lnTo>
                  <a:lnTo>
                    <a:pt x="152" y="201"/>
                  </a:lnTo>
                  <a:lnTo>
                    <a:pt x="150" y="199"/>
                  </a:lnTo>
                  <a:lnTo>
                    <a:pt x="149" y="195"/>
                  </a:lnTo>
                  <a:lnTo>
                    <a:pt x="150" y="183"/>
                  </a:lnTo>
                  <a:lnTo>
                    <a:pt x="152" y="183"/>
                  </a:lnTo>
                  <a:lnTo>
                    <a:pt x="152" y="182"/>
                  </a:lnTo>
                  <a:lnTo>
                    <a:pt x="153" y="181"/>
                  </a:lnTo>
                  <a:lnTo>
                    <a:pt x="154" y="179"/>
                  </a:lnTo>
                  <a:lnTo>
                    <a:pt x="156" y="179"/>
                  </a:lnTo>
                  <a:lnTo>
                    <a:pt x="157" y="179"/>
                  </a:lnTo>
                  <a:lnTo>
                    <a:pt x="159" y="179"/>
                  </a:lnTo>
                  <a:lnTo>
                    <a:pt x="159" y="178"/>
                  </a:lnTo>
                  <a:lnTo>
                    <a:pt x="160" y="178"/>
                  </a:lnTo>
                  <a:lnTo>
                    <a:pt x="160" y="175"/>
                  </a:lnTo>
                  <a:lnTo>
                    <a:pt x="160" y="173"/>
                  </a:lnTo>
                  <a:lnTo>
                    <a:pt x="160" y="172"/>
                  </a:lnTo>
                  <a:lnTo>
                    <a:pt x="160" y="171"/>
                  </a:lnTo>
                  <a:lnTo>
                    <a:pt x="163" y="163"/>
                  </a:lnTo>
                  <a:lnTo>
                    <a:pt x="165" y="160"/>
                  </a:lnTo>
                  <a:lnTo>
                    <a:pt x="166" y="159"/>
                  </a:lnTo>
                  <a:lnTo>
                    <a:pt x="172" y="155"/>
                  </a:lnTo>
                  <a:lnTo>
                    <a:pt x="172" y="153"/>
                  </a:lnTo>
                  <a:lnTo>
                    <a:pt x="173" y="153"/>
                  </a:lnTo>
                  <a:lnTo>
                    <a:pt x="175" y="153"/>
                  </a:lnTo>
                  <a:lnTo>
                    <a:pt x="176" y="153"/>
                  </a:lnTo>
                  <a:lnTo>
                    <a:pt x="179" y="156"/>
                  </a:lnTo>
                  <a:lnTo>
                    <a:pt x="180" y="159"/>
                  </a:lnTo>
                  <a:lnTo>
                    <a:pt x="182" y="163"/>
                  </a:lnTo>
                  <a:lnTo>
                    <a:pt x="183" y="163"/>
                  </a:lnTo>
                  <a:lnTo>
                    <a:pt x="185" y="163"/>
                  </a:lnTo>
                  <a:lnTo>
                    <a:pt x="185" y="162"/>
                  </a:lnTo>
                  <a:lnTo>
                    <a:pt x="186" y="160"/>
                  </a:lnTo>
                  <a:lnTo>
                    <a:pt x="186" y="159"/>
                  </a:lnTo>
                  <a:lnTo>
                    <a:pt x="186" y="158"/>
                  </a:lnTo>
                  <a:lnTo>
                    <a:pt x="186" y="156"/>
                  </a:lnTo>
                  <a:lnTo>
                    <a:pt x="183" y="150"/>
                  </a:lnTo>
                  <a:lnTo>
                    <a:pt x="182" y="148"/>
                  </a:lnTo>
                  <a:lnTo>
                    <a:pt x="182" y="146"/>
                  </a:lnTo>
                  <a:lnTo>
                    <a:pt x="180" y="146"/>
                  </a:lnTo>
                  <a:lnTo>
                    <a:pt x="179" y="146"/>
                  </a:lnTo>
                  <a:lnTo>
                    <a:pt x="179" y="145"/>
                  </a:lnTo>
                  <a:lnTo>
                    <a:pt x="179" y="143"/>
                  </a:lnTo>
                  <a:lnTo>
                    <a:pt x="179" y="142"/>
                  </a:lnTo>
                  <a:lnTo>
                    <a:pt x="179" y="140"/>
                  </a:lnTo>
                  <a:lnTo>
                    <a:pt x="180" y="139"/>
                  </a:lnTo>
                  <a:lnTo>
                    <a:pt x="182" y="139"/>
                  </a:lnTo>
                  <a:lnTo>
                    <a:pt x="185" y="139"/>
                  </a:lnTo>
                  <a:lnTo>
                    <a:pt x="187" y="139"/>
                  </a:lnTo>
                  <a:lnTo>
                    <a:pt x="195" y="142"/>
                  </a:lnTo>
                  <a:lnTo>
                    <a:pt x="198" y="140"/>
                  </a:lnTo>
                  <a:lnTo>
                    <a:pt x="198" y="139"/>
                  </a:lnTo>
                  <a:lnTo>
                    <a:pt x="199" y="139"/>
                  </a:lnTo>
                  <a:lnTo>
                    <a:pt x="205" y="136"/>
                  </a:lnTo>
                  <a:lnTo>
                    <a:pt x="206" y="136"/>
                  </a:lnTo>
                  <a:lnTo>
                    <a:pt x="206" y="138"/>
                  </a:lnTo>
                  <a:lnTo>
                    <a:pt x="209" y="138"/>
                  </a:lnTo>
                  <a:lnTo>
                    <a:pt x="209" y="136"/>
                  </a:lnTo>
                  <a:lnTo>
                    <a:pt x="210" y="136"/>
                  </a:lnTo>
                  <a:lnTo>
                    <a:pt x="210" y="130"/>
                  </a:lnTo>
                  <a:lnTo>
                    <a:pt x="210" y="128"/>
                  </a:lnTo>
                  <a:lnTo>
                    <a:pt x="210" y="126"/>
                  </a:lnTo>
                  <a:lnTo>
                    <a:pt x="210" y="125"/>
                  </a:lnTo>
                  <a:lnTo>
                    <a:pt x="210" y="123"/>
                  </a:lnTo>
                  <a:lnTo>
                    <a:pt x="209" y="122"/>
                  </a:lnTo>
                  <a:lnTo>
                    <a:pt x="198" y="109"/>
                  </a:lnTo>
                  <a:lnTo>
                    <a:pt x="196" y="107"/>
                  </a:lnTo>
                  <a:lnTo>
                    <a:pt x="196" y="106"/>
                  </a:lnTo>
                  <a:lnTo>
                    <a:pt x="196" y="103"/>
                  </a:lnTo>
                  <a:lnTo>
                    <a:pt x="199" y="103"/>
                  </a:lnTo>
                  <a:lnTo>
                    <a:pt x="199" y="105"/>
                  </a:lnTo>
                  <a:lnTo>
                    <a:pt x="200" y="105"/>
                  </a:lnTo>
                  <a:lnTo>
                    <a:pt x="203" y="106"/>
                  </a:lnTo>
                  <a:lnTo>
                    <a:pt x="209" y="107"/>
                  </a:lnTo>
                  <a:lnTo>
                    <a:pt x="210" y="107"/>
                  </a:lnTo>
                  <a:lnTo>
                    <a:pt x="212" y="107"/>
                  </a:lnTo>
                  <a:lnTo>
                    <a:pt x="212" y="106"/>
                  </a:lnTo>
                  <a:lnTo>
                    <a:pt x="216" y="102"/>
                  </a:lnTo>
                  <a:lnTo>
                    <a:pt x="218" y="102"/>
                  </a:lnTo>
                  <a:lnTo>
                    <a:pt x="218" y="100"/>
                  </a:lnTo>
                  <a:lnTo>
                    <a:pt x="218" y="99"/>
                  </a:lnTo>
                  <a:lnTo>
                    <a:pt x="216" y="99"/>
                  </a:lnTo>
                  <a:lnTo>
                    <a:pt x="215" y="99"/>
                  </a:lnTo>
                  <a:lnTo>
                    <a:pt x="210" y="97"/>
                  </a:lnTo>
                  <a:lnTo>
                    <a:pt x="203" y="89"/>
                  </a:lnTo>
                  <a:lnTo>
                    <a:pt x="195" y="83"/>
                  </a:lnTo>
                  <a:lnTo>
                    <a:pt x="192" y="82"/>
                  </a:lnTo>
                  <a:lnTo>
                    <a:pt x="190" y="80"/>
                  </a:lnTo>
                  <a:lnTo>
                    <a:pt x="189" y="79"/>
                  </a:lnTo>
                  <a:lnTo>
                    <a:pt x="190" y="66"/>
                  </a:lnTo>
                  <a:lnTo>
                    <a:pt x="195" y="57"/>
                  </a:lnTo>
                  <a:lnTo>
                    <a:pt x="199" y="49"/>
                  </a:lnTo>
                  <a:lnTo>
                    <a:pt x="200" y="49"/>
                  </a:lnTo>
                  <a:lnTo>
                    <a:pt x="200" y="47"/>
                  </a:lnTo>
                  <a:lnTo>
                    <a:pt x="200" y="44"/>
                  </a:lnTo>
                  <a:lnTo>
                    <a:pt x="202" y="44"/>
                  </a:lnTo>
                  <a:lnTo>
                    <a:pt x="205" y="36"/>
                  </a:lnTo>
                  <a:lnTo>
                    <a:pt x="203" y="34"/>
                  </a:lnTo>
                  <a:lnTo>
                    <a:pt x="203" y="33"/>
                  </a:lnTo>
                  <a:lnTo>
                    <a:pt x="200" y="31"/>
                  </a:lnTo>
                  <a:lnTo>
                    <a:pt x="199" y="31"/>
                  </a:lnTo>
                  <a:lnTo>
                    <a:pt x="193" y="31"/>
                  </a:lnTo>
                  <a:lnTo>
                    <a:pt x="192" y="31"/>
                  </a:lnTo>
                  <a:lnTo>
                    <a:pt x="190" y="31"/>
                  </a:lnTo>
                  <a:lnTo>
                    <a:pt x="189" y="34"/>
                  </a:lnTo>
                  <a:lnTo>
                    <a:pt x="186" y="36"/>
                  </a:lnTo>
                  <a:lnTo>
                    <a:pt x="185" y="36"/>
                  </a:lnTo>
                  <a:lnTo>
                    <a:pt x="180" y="36"/>
                  </a:lnTo>
                  <a:lnTo>
                    <a:pt x="175" y="36"/>
                  </a:lnTo>
                  <a:lnTo>
                    <a:pt x="173" y="36"/>
                  </a:lnTo>
                  <a:lnTo>
                    <a:pt x="173" y="34"/>
                  </a:lnTo>
                  <a:lnTo>
                    <a:pt x="172" y="33"/>
                  </a:lnTo>
                  <a:lnTo>
                    <a:pt x="170" y="33"/>
                  </a:lnTo>
                  <a:lnTo>
                    <a:pt x="170" y="31"/>
                  </a:lnTo>
                  <a:lnTo>
                    <a:pt x="169" y="29"/>
                  </a:lnTo>
                  <a:lnTo>
                    <a:pt x="170" y="29"/>
                  </a:lnTo>
                  <a:lnTo>
                    <a:pt x="170" y="30"/>
                  </a:lnTo>
                  <a:lnTo>
                    <a:pt x="172" y="29"/>
                  </a:lnTo>
                  <a:lnTo>
                    <a:pt x="172" y="26"/>
                  </a:lnTo>
                  <a:lnTo>
                    <a:pt x="172" y="24"/>
                  </a:lnTo>
                  <a:lnTo>
                    <a:pt x="166" y="21"/>
                  </a:lnTo>
                  <a:lnTo>
                    <a:pt x="160" y="17"/>
                  </a:lnTo>
                  <a:lnTo>
                    <a:pt x="159" y="18"/>
                  </a:lnTo>
                  <a:lnTo>
                    <a:pt x="157" y="18"/>
                  </a:lnTo>
                  <a:lnTo>
                    <a:pt x="152" y="17"/>
                  </a:lnTo>
                  <a:lnTo>
                    <a:pt x="142" y="13"/>
                  </a:lnTo>
                  <a:lnTo>
                    <a:pt x="140" y="13"/>
                  </a:lnTo>
                  <a:lnTo>
                    <a:pt x="139" y="14"/>
                  </a:lnTo>
                  <a:lnTo>
                    <a:pt x="123" y="17"/>
                  </a:lnTo>
                  <a:lnTo>
                    <a:pt x="111" y="16"/>
                  </a:lnTo>
                  <a:lnTo>
                    <a:pt x="106" y="14"/>
                  </a:lnTo>
                  <a:lnTo>
                    <a:pt x="86" y="8"/>
                  </a:lnTo>
                  <a:lnTo>
                    <a:pt x="84" y="10"/>
                  </a:lnTo>
                  <a:lnTo>
                    <a:pt x="81" y="10"/>
                  </a:lnTo>
                  <a:lnTo>
                    <a:pt x="80" y="10"/>
                  </a:lnTo>
                  <a:lnTo>
                    <a:pt x="67" y="3"/>
                  </a:lnTo>
                  <a:lnTo>
                    <a:pt x="67" y="0"/>
                  </a:lnTo>
                  <a:lnTo>
                    <a:pt x="67" y="1"/>
                  </a:lnTo>
                  <a:lnTo>
                    <a:pt x="63" y="6"/>
                  </a:lnTo>
                  <a:lnTo>
                    <a:pt x="61" y="6"/>
                  </a:lnTo>
                  <a:lnTo>
                    <a:pt x="54" y="4"/>
                  </a:lnTo>
                  <a:lnTo>
                    <a:pt x="53" y="4"/>
                  </a:lnTo>
                  <a:lnTo>
                    <a:pt x="51" y="4"/>
                  </a:lnTo>
                  <a:lnTo>
                    <a:pt x="50" y="3"/>
                  </a:lnTo>
                  <a:lnTo>
                    <a:pt x="48" y="3"/>
                  </a:lnTo>
                  <a:lnTo>
                    <a:pt x="45" y="3"/>
                  </a:lnTo>
                  <a:lnTo>
                    <a:pt x="44" y="4"/>
                  </a:lnTo>
                  <a:lnTo>
                    <a:pt x="43" y="6"/>
                  </a:lnTo>
                  <a:lnTo>
                    <a:pt x="37" y="14"/>
                  </a:lnTo>
                  <a:lnTo>
                    <a:pt x="35" y="18"/>
                  </a:lnTo>
                  <a:lnTo>
                    <a:pt x="34" y="20"/>
                  </a:lnTo>
                  <a:lnTo>
                    <a:pt x="31" y="20"/>
                  </a:lnTo>
                  <a:lnTo>
                    <a:pt x="30" y="18"/>
                  </a:lnTo>
                  <a:lnTo>
                    <a:pt x="27" y="17"/>
                  </a:lnTo>
                  <a:lnTo>
                    <a:pt x="25" y="16"/>
                  </a:lnTo>
                  <a:lnTo>
                    <a:pt x="20" y="8"/>
                  </a:lnTo>
                  <a:lnTo>
                    <a:pt x="20" y="6"/>
                  </a:lnTo>
                  <a:lnTo>
                    <a:pt x="18" y="4"/>
                  </a:lnTo>
                  <a:lnTo>
                    <a:pt x="17" y="3"/>
                  </a:lnTo>
                  <a:lnTo>
                    <a:pt x="15" y="1"/>
                  </a:lnTo>
                  <a:lnTo>
                    <a:pt x="11" y="1"/>
                  </a:lnTo>
                  <a:lnTo>
                    <a:pt x="10" y="1"/>
                  </a:lnTo>
                  <a:lnTo>
                    <a:pt x="5" y="3"/>
                  </a:lnTo>
                  <a:lnTo>
                    <a:pt x="4" y="4"/>
                  </a:lnTo>
                  <a:lnTo>
                    <a:pt x="4" y="6"/>
                  </a:lnTo>
                  <a:lnTo>
                    <a:pt x="2" y="10"/>
                  </a:lnTo>
                  <a:lnTo>
                    <a:pt x="1" y="11"/>
                  </a:lnTo>
                  <a:lnTo>
                    <a:pt x="0" y="31"/>
                  </a:lnTo>
                  <a:lnTo>
                    <a:pt x="0" y="33"/>
                  </a:lnTo>
                  <a:lnTo>
                    <a:pt x="0" y="34"/>
                  </a:lnTo>
                  <a:lnTo>
                    <a:pt x="1" y="36"/>
                  </a:lnTo>
                  <a:lnTo>
                    <a:pt x="5" y="41"/>
                  </a:lnTo>
                  <a:lnTo>
                    <a:pt x="7" y="41"/>
                  </a:lnTo>
                  <a:lnTo>
                    <a:pt x="10" y="41"/>
                  </a:lnTo>
                  <a:lnTo>
                    <a:pt x="11" y="41"/>
                  </a:lnTo>
                  <a:lnTo>
                    <a:pt x="15" y="46"/>
                  </a:lnTo>
                  <a:lnTo>
                    <a:pt x="15" y="47"/>
                  </a:lnTo>
                  <a:lnTo>
                    <a:pt x="18" y="54"/>
                  </a:lnTo>
                  <a:lnTo>
                    <a:pt x="20" y="59"/>
                  </a:lnTo>
                  <a:lnTo>
                    <a:pt x="20" y="60"/>
                  </a:lnTo>
                  <a:lnTo>
                    <a:pt x="24" y="70"/>
                  </a:lnTo>
                  <a:lnTo>
                    <a:pt x="23" y="73"/>
                  </a:lnTo>
                  <a:lnTo>
                    <a:pt x="20" y="82"/>
                  </a:lnTo>
                  <a:lnTo>
                    <a:pt x="31" y="92"/>
                  </a:lnTo>
                  <a:lnTo>
                    <a:pt x="40" y="97"/>
                  </a:lnTo>
                  <a:lnTo>
                    <a:pt x="41" y="97"/>
                  </a:lnTo>
                  <a:lnTo>
                    <a:pt x="47" y="106"/>
                  </a:lnTo>
                  <a:lnTo>
                    <a:pt x="50" y="112"/>
                  </a:lnTo>
                  <a:lnTo>
                    <a:pt x="57" y="122"/>
                  </a:lnTo>
                  <a:lnTo>
                    <a:pt x="64" y="132"/>
                  </a:lnTo>
                  <a:lnTo>
                    <a:pt x="64" y="133"/>
                  </a:lnTo>
                  <a:lnTo>
                    <a:pt x="70" y="138"/>
                  </a:lnTo>
                  <a:lnTo>
                    <a:pt x="81" y="146"/>
                  </a:lnTo>
                  <a:lnTo>
                    <a:pt x="81" y="153"/>
                  </a:lnTo>
                  <a:lnTo>
                    <a:pt x="81" y="156"/>
                  </a:lnTo>
                  <a:lnTo>
                    <a:pt x="83" y="158"/>
                  </a:lnTo>
                  <a:lnTo>
                    <a:pt x="90" y="165"/>
                  </a:lnTo>
                  <a:lnTo>
                    <a:pt x="97" y="171"/>
                  </a:lnTo>
                  <a:lnTo>
                    <a:pt x="99" y="172"/>
                  </a:lnTo>
                  <a:lnTo>
                    <a:pt x="101" y="175"/>
                  </a:lnTo>
                  <a:lnTo>
                    <a:pt x="103" y="176"/>
                  </a:lnTo>
                  <a:lnTo>
                    <a:pt x="103" y="178"/>
                  </a:lnTo>
                  <a:lnTo>
                    <a:pt x="103" y="183"/>
                  </a:lnTo>
                  <a:lnTo>
                    <a:pt x="97" y="185"/>
                  </a:lnTo>
                  <a:lnTo>
                    <a:pt x="101" y="189"/>
                  </a:lnTo>
                  <a:lnTo>
                    <a:pt x="103" y="188"/>
                  </a:lnTo>
                  <a:lnTo>
                    <a:pt x="104" y="186"/>
                  </a:lnTo>
                  <a:close/>
                </a:path>
              </a:pathLst>
            </a:custGeom>
            <a:solidFill>
              <a:srgbClr val="0A4594"/>
            </a:solidFill>
            <a:ln w="12700">
              <a:solidFill>
                <a:srgbClr val="1572EF"/>
              </a:solidFill>
              <a:round/>
              <a:headEnd/>
              <a:tailEnd/>
            </a:ln>
          </p:spPr>
          <p:txBody>
            <a:bodyPr/>
            <a:lstStyle/>
            <a:p>
              <a:endParaRPr lang="hr-HR"/>
            </a:p>
          </p:txBody>
        </p:sp>
        <p:sp>
          <p:nvSpPr>
            <p:cNvPr id="8" name="Freeform 93"/>
            <p:cNvSpPr>
              <a:spLocks/>
            </p:cNvSpPr>
            <p:nvPr/>
          </p:nvSpPr>
          <p:spPr bwMode="auto">
            <a:xfrm>
              <a:off x="1247" y="2976"/>
              <a:ext cx="1034" cy="982"/>
            </a:xfrm>
            <a:custGeom>
              <a:avLst/>
              <a:gdLst>
                <a:gd name="T0" fmla="*/ 640 w 328"/>
                <a:gd name="T1" fmla="*/ 882 h 286"/>
                <a:gd name="T2" fmla="*/ 542 w 328"/>
                <a:gd name="T3" fmla="*/ 731 h 286"/>
                <a:gd name="T4" fmla="*/ 448 w 328"/>
                <a:gd name="T5" fmla="*/ 553 h 286"/>
                <a:gd name="T6" fmla="*/ 416 w 328"/>
                <a:gd name="T7" fmla="*/ 488 h 286"/>
                <a:gd name="T8" fmla="*/ 391 w 328"/>
                <a:gd name="T9" fmla="*/ 381 h 286"/>
                <a:gd name="T10" fmla="*/ 432 w 328"/>
                <a:gd name="T11" fmla="*/ 350 h 286"/>
                <a:gd name="T12" fmla="*/ 482 w 328"/>
                <a:gd name="T13" fmla="*/ 415 h 286"/>
                <a:gd name="T14" fmla="*/ 526 w 328"/>
                <a:gd name="T15" fmla="*/ 357 h 286"/>
                <a:gd name="T16" fmla="*/ 577 w 328"/>
                <a:gd name="T17" fmla="*/ 367 h 286"/>
                <a:gd name="T18" fmla="*/ 640 w 328"/>
                <a:gd name="T19" fmla="*/ 381 h 286"/>
                <a:gd name="T20" fmla="*/ 772 w 328"/>
                <a:gd name="T21" fmla="*/ 405 h 286"/>
                <a:gd name="T22" fmla="*/ 880 w 328"/>
                <a:gd name="T23" fmla="*/ 409 h 286"/>
                <a:gd name="T24" fmla="*/ 921 w 328"/>
                <a:gd name="T25" fmla="*/ 450 h 286"/>
                <a:gd name="T26" fmla="*/ 930 w 328"/>
                <a:gd name="T27" fmla="*/ 470 h 286"/>
                <a:gd name="T28" fmla="*/ 980 w 328"/>
                <a:gd name="T29" fmla="*/ 426 h 286"/>
                <a:gd name="T30" fmla="*/ 993 w 328"/>
                <a:gd name="T31" fmla="*/ 374 h 286"/>
                <a:gd name="T32" fmla="*/ 1031 w 328"/>
                <a:gd name="T33" fmla="*/ 385 h 286"/>
                <a:gd name="T34" fmla="*/ 1009 w 328"/>
                <a:gd name="T35" fmla="*/ 367 h 286"/>
                <a:gd name="T36" fmla="*/ 961 w 328"/>
                <a:gd name="T37" fmla="*/ 295 h 286"/>
                <a:gd name="T38" fmla="*/ 980 w 328"/>
                <a:gd name="T39" fmla="*/ 295 h 286"/>
                <a:gd name="T40" fmla="*/ 961 w 328"/>
                <a:gd name="T41" fmla="*/ 278 h 286"/>
                <a:gd name="T42" fmla="*/ 949 w 328"/>
                <a:gd name="T43" fmla="*/ 282 h 286"/>
                <a:gd name="T44" fmla="*/ 943 w 328"/>
                <a:gd name="T45" fmla="*/ 227 h 286"/>
                <a:gd name="T46" fmla="*/ 917 w 328"/>
                <a:gd name="T47" fmla="*/ 182 h 286"/>
                <a:gd name="T48" fmla="*/ 857 w 328"/>
                <a:gd name="T49" fmla="*/ 227 h 286"/>
                <a:gd name="T50" fmla="*/ 832 w 328"/>
                <a:gd name="T51" fmla="*/ 220 h 286"/>
                <a:gd name="T52" fmla="*/ 728 w 328"/>
                <a:gd name="T53" fmla="*/ 182 h 286"/>
                <a:gd name="T54" fmla="*/ 690 w 328"/>
                <a:gd name="T55" fmla="*/ 168 h 286"/>
                <a:gd name="T56" fmla="*/ 665 w 328"/>
                <a:gd name="T57" fmla="*/ 148 h 286"/>
                <a:gd name="T58" fmla="*/ 608 w 328"/>
                <a:gd name="T59" fmla="*/ 86 h 286"/>
                <a:gd name="T60" fmla="*/ 555 w 328"/>
                <a:gd name="T61" fmla="*/ 21 h 286"/>
                <a:gd name="T62" fmla="*/ 504 w 328"/>
                <a:gd name="T63" fmla="*/ 0 h 286"/>
                <a:gd name="T64" fmla="*/ 429 w 328"/>
                <a:gd name="T65" fmla="*/ 69 h 286"/>
                <a:gd name="T66" fmla="*/ 378 w 328"/>
                <a:gd name="T67" fmla="*/ 96 h 286"/>
                <a:gd name="T68" fmla="*/ 388 w 328"/>
                <a:gd name="T69" fmla="*/ 120 h 286"/>
                <a:gd name="T70" fmla="*/ 378 w 328"/>
                <a:gd name="T71" fmla="*/ 182 h 286"/>
                <a:gd name="T72" fmla="*/ 325 w 328"/>
                <a:gd name="T73" fmla="*/ 199 h 286"/>
                <a:gd name="T74" fmla="*/ 315 w 328"/>
                <a:gd name="T75" fmla="*/ 261 h 286"/>
                <a:gd name="T76" fmla="*/ 281 w 328"/>
                <a:gd name="T77" fmla="*/ 271 h 286"/>
                <a:gd name="T78" fmla="*/ 243 w 328"/>
                <a:gd name="T79" fmla="*/ 271 h 286"/>
                <a:gd name="T80" fmla="*/ 199 w 328"/>
                <a:gd name="T81" fmla="*/ 227 h 286"/>
                <a:gd name="T82" fmla="*/ 113 w 328"/>
                <a:gd name="T83" fmla="*/ 261 h 286"/>
                <a:gd name="T84" fmla="*/ 73 w 328"/>
                <a:gd name="T85" fmla="*/ 261 h 286"/>
                <a:gd name="T86" fmla="*/ 13 w 328"/>
                <a:gd name="T87" fmla="*/ 233 h 286"/>
                <a:gd name="T88" fmla="*/ 13 w 328"/>
                <a:gd name="T89" fmla="*/ 312 h 286"/>
                <a:gd name="T90" fmla="*/ 35 w 328"/>
                <a:gd name="T91" fmla="*/ 385 h 286"/>
                <a:gd name="T92" fmla="*/ 88 w 328"/>
                <a:gd name="T93" fmla="*/ 391 h 286"/>
                <a:gd name="T94" fmla="*/ 129 w 328"/>
                <a:gd name="T95" fmla="*/ 326 h 286"/>
                <a:gd name="T96" fmla="*/ 170 w 328"/>
                <a:gd name="T97" fmla="*/ 312 h 286"/>
                <a:gd name="T98" fmla="*/ 221 w 328"/>
                <a:gd name="T99" fmla="*/ 367 h 286"/>
                <a:gd name="T100" fmla="*/ 240 w 328"/>
                <a:gd name="T101" fmla="*/ 426 h 286"/>
                <a:gd name="T102" fmla="*/ 233 w 328"/>
                <a:gd name="T103" fmla="*/ 494 h 286"/>
                <a:gd name="T104" fmla="*/ 271 w 328"/>
                <a:gd name="T105" fmla="*/ 543 h 286"/>
                <a:gd name="T106" fmla="*/ 334 w 328"/>
                <a:gd name="T107" fmla="*/ 601 h 286"/>
                <a:gd name="T108" fmla="*/ 296 w 328"/>
                <a:gd name="T109" fmla="*/ 587 h 286"/>
                <a:gd name="T110" fmla="*/ 318 w 328"/>
                <a:gd name="T111" fmla="*/ 697 h 286"/>
                <a:gd name="T112" fmla="*/ 410 w 328"/>
                <a:gd name="T113" fmla="*/ 814 h 286"/>
                <a:gd name="T114" fmla="*/ 441 w 328"/>
                <a:gd name="T115" fmla="*/ 814 h 286"/>
                <a:gd name="T116" fmla="*/ 542 w 328"/>
                <a:gd name="T117" fmla="*/ 845 h 286"/>
                <a:gd name="T118" fmla="*/ 593 w 328"/>
                <a:gd name="T119" fmla="*/ 879 h 286"/>
                <a:gd name="T120" fmla="*/ 709 w 328"/>
                <a:gd name="T121" fmla="*/ 975 h 28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328"/>
                <a:gd name="T184" fmla="*/ 0 h 286"/>
                <a:gd name="T185" fmla="*/ 328 w 328"/>
                <a:gd name="T186" fmla="*/ 286 h 28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328" h="286">
                  <a:moveTo>
                    <a:pt x="225" y="279"/>
                  </a:moveTo>
                  <a:lnTo>
                    <a:pt x="225" y="277"/>
                  </a:lnTo>
                  <a:lnTo>
                    <a:pt x="223" y="276"/>
                  </a:lnTo>
                  <a:lnTo>
                    <a:pt x="221" y="273"/>
                  </a:lnTo>
                  <a:lnTo>
                    <a:pt x="219" y="272"/>
                  </a:lnTo>
                  <a:lnTo>
                    <a:pt x="212" y="266"/>
                  </a:lnTo>
                  <a:lnTo>
                    <a:pt x="205" y="259"/>
                  </a:lnTo>
                  <a:lnTo>
                    <a:pt x="203" y="257"/>
                  </a:lnTo>
                  <a:lnTo>
                    <a:pt x="203" y="254"/>
                  </a:lnTo>
                  <a:lnTo>
                    <a:pt x="203" y="247"/>
                  </a:lnTo>
                  <a:lnTo>
                    <a:pt x="192" y="239"/>
                  </a:lnTo>
                  <a:lnTo>
                    <a:pt x="186" y="234"/>
                  </a:lnTo>
                  <a:lnTo>
                    <a:pt x="186" y="233"/>
                  </a:lnTo>
                  <a:lnTo>
                    <a:pt x="179" y="223"/>
                  </a:lnTo>
                  <a:lnTo>
                    <a:pt x="172" y="213"/>
                  </a:lnTo>
                  <a:lnTo>
                    <a:pt x="169" y="207"/>
                  </a:lnTo>
                  <a:lnTo>
                    <a:pt x="163" y="198"/>
                  </a:lnTo>
                  <a:lnTo>
                    <a:pt x="162" y="198"/>
                  </a:lnTo>
                  <a:lnTo>
                    <a:pt x="153" y="193"/>
                  </a:lnTo>
                  <a:lnTo>
                    <a:pt x="142" y="183"/>
                  </a:lnTo>
                  <a:lnTo>
                    <a:pt x="145" y="174"/>
                  </a:lnTo>
                  <a:lnTo>
                    <a:pt x="146" y="171"/>
                  </a:lnTo>
                  <a:lnTo>
                    <a:pt x="142" y="161"/>
                  </a:lnTo>
                  <a:lnTo>
                    <a:pt x="142" y="160"/>
                  </a:lnTo>
                  <a:lnTo>
                    <a:pt x="140" y="155"/>
                  </a:lnTo>
                  <a:lnTo>
                    <a:pt x="137" y="148"/>
                  </a:lnTo>
                  <a:lnTo>
                    <a:pt x="137" y="147"/>
                  </a:lnTo>
                  <a:lnTo>
                    <a:pt x="133" y="142"/>
                  </a:lnTo>
                  <a:lnTo>
                    <a:pt x="132" y="142"/>
                  </a:lnTo>
                  <a:lnTo>
                    <a:pt x="129" y="142"/>
                  </a:lnTo>
                  <a:lnTo>
                    <a:pt x="127" y="142"/>
                  </a:lnTo>
                  <a:lnTo>
                    <a:pt x="123" y="137"/>
                  </a:lnTo>
                  <a:lnTo>
                    <a:pt x="122" y="135"/>
                  </a:lnTo>
                  <a:lnTo>
                    <a:pt x="122" y="134"/>
                  </a:lnTo>
                  <a:lnTo>
                    <a:pt x="122" y="132"/>
                  </a:lnTo>
                  <a:lnTo>
                    <a:pt x="123" y="112"/>
                  </a:lnTo>
                  <a:lnTo>
                    <a:pt x="124" y="111"/>
                  </a:lnTo>
                  <a:lnTo>
                    <a:pt x="126" y="107"/>
                  </a:lnTo>
                  <a:lnTo>
                    <a:pt x="126" y="105"/>
                  </a:lnTo>
                  <a:lnTo>
                    <a:pt x="127" y="104"/>
                  </a:lnTo>
                  <a:lnTo>
                    <a:pt x="132" y="102"/>
                  </a:lnTo>
                  <a:lnTo>
                    <a:pt x="133" y="102"/>
                  </a:lnTo>
                  <a:lnTo>
                    <a:pt x="137" y="102"/>
                  </a:lnTo>
                  <a:lnTo>
                    <a:pt x="139" y="104"/>
                  </a:lnTo>
                  <a:lnTo>
                    <a:pt x="140" y="105"/>
                  </a:lnTo>
                  <a:lnTo>
                    <a:pt x="142" y="107"/>
                  </a:lnTo>
                  <a:lnTo>
                    <a:pt x="142" y="109"/>
                  </a:lnTo>
                  <a:lnTo>
                    <a:pt x="147" y="117"/>
                  </a:lnTo>
                  <a:lnTo>
                    <a:pt x="149" y="118"/>
                  </a:lnTo>
                  <a:lnTo>
                    <a:pt x="152" y="119"/>
                  </a:lnTo>
                  <a:lnTo>
                    <a:pt x="153" y="121"/>
                  </a:lnTo>
                  <a:lnTo>
                    <a:pt x="156" y="121"/>
                  </a:lnTo>
                  <a:lnTo>
                    <a:pt x="157" y="119"/>
                  </a:lnTo>
                  <a:lnTo>
                    <a:pt x="159" y="115"/>
                  </a:lnTo>
                  <a:lnTo>
                    <a:pt x="165" y="107"/>
                  </a:lnTo>
                  <a:lnTo>
                    <a:pt x="166" y="105"/>
                  </a:lnTo>
                  <a:lnTo>
                    <a:pt x="167" y="104"/>
                  </a:lnTo>
                  <a:lnTo>
                    <a:pt x="170" y="104"/>
                  </a:lnTo>
                  <a:lnTo>
                    <a:pt x="172" y="104"/>
                  </a:lnTo>
                  <a:lnTo>
                    <a:pt x="173" y="105"/>
                  </a:lnTo>
                  <a:lnTo>
                    <a:pt x="175" y="105"/>
                  </a:lnTo>
                  <a:lnTo>
                    <a:pt x="176" y="105"/>
                  </a:lnTo>
                  <a:lnTo>
                    <a:pt x="183" y="107"/>
                  </a:lnTo>
                  <a:lnTo>
                    <a:pt x="185" y="107"/>
                  </a:lnTo>
                  <a:lnTo>
                    <a:pt x="189" y="102"/>
                  </a:lnTo>
                  <a:lnTo>
                    <a:pt x="189" y="101"/>
                  </a:lnTo>
                  <a:lnTo>
                    <a:pt x="189" y="104"/>
                  </a:lnTo>
                  <a:lnTo>
                    <a:pt x="202" y="111"/>
                  </a:lnTo>
                  <a:lnTo>
                    <a:pt x="203" y="111"/>
                  </a:lnTo>
                  <a:lnTo>
                    <a:pt x="206" y="111"/>
                  </a:lnTo>
                  <a:lnTo>
                    <a:pt x="208" y="109"/>
                  </a:lnTo>
                  <a:lnTo>
                    <a:pt x="228" y="115"/>
                  </a:lnTo>
                  <a:lnTo>
                    <a:pt x="233" y="117"/>
                  </a:lnTo>
                  <a:lnTo>
                    <a:pt x="245" y="118"/>
                  </a:lnTo>
                  <a:lnTo>
                    <a:pt x="261" y="115"/>
                  </a:lnTo>
                  <a:lnTo>
                    <a:pt x="262" y="114"/>
                  </a:lnTo>
                  <a:lnTo>
                    <a:pt x="264" y="114"/>
                  </a:lnTo>
                  <a:lnTo>
                    <a:pt x="274" y="118"/>
                  </a:lnTo>
                  <a:lnTo>
                    <a:pt x="279" y="119"/>
                  </a:lnTo>
                  <a:lnTo>
                    <a:pt x="281" y="119"/>
                  </a:lnTo>
                  <a:lnTo>
                    <a:pt x="282" y="118"/>
                  </a:lnTo>
                  <a:lnTo>
                    <a:pt x="288" y="122"/>
                  </a:lnTo>
                  <a:lnTo>
                    <a:pt x="294" y="125"/>
                  </a:lnTo>
                  <a:lnTo>
                    <a:pt x="294" y="127"/>
                  </a:lnTo>
                  <a:lnTo>
                    <a:pt x="294" y="130"/>
                  </a:lnTo>
                  <a:lnTo>
                    <a:pt x="292" y="131"/>
                  </a:lnTo>
                  <a:lnTo>
                    <a:pt x="292" y="130"/>
                  </a:lnTo>
                  <a:lnTo>
                    <a:pt x="291" y="130"/>
                  </a:lnTo>
                  <a:lnTo>
                    <a:pt x="292" y="132"/>
                  </a:lnTo>
                  <a:lnTo>
                    <a:pt x="292" y="134"/>
                  </a:lnTo>
                  <a:lnTo>
                    <a:pt x="294" y="134"/>
                  </a:lnTo>
                  <a:lnTo>
                    <a:pt x="295" y="135"/>
                  </a:lnTo>
                  <a:lnTo>
                    <a:pt x="295" y="137"/>
                  </a:lnTo>
                  <a:lnTo>
                    <a:pt x="297" y="137"/>
                  </a:lnTo>
                  <a:lnTo>
                    <a:pt x="302" y="137"/>
                  </a:lnTo>
                  <a:lnTo>
                    <a:pt x="307" y="137"/>
                  </a:lnTo>
                  <a:lnTo>
                    <a:pt x="307" y="131"/>
                  </a:lnTo>
                  <a:lnTo>
                    <a:pt x="308" y="130"/>
                  </a:lnTo>
                  <a:lnTo>
                    <a:pt x="311" y="124"/>
                  </a:lnTo>
                  <a:lnTo>
                    <a:pt x="311" y="122"/>
                  </a:lnTo>
                  <a:lnTo>
                    <a:pt x="311" y="119"/>
                  </a:lnTo>
                  <a:lnTo>
                    <a:pt x="311" y="118"/>
                  </a:lnTo>
                  <a:lnTo>
                    <a:pt x="311" y="117"/>
                  </a:lnTo>
                  <a:lnTo>
                    <a:pt x="314" y="109"/>
                  </a:lnTo>
                  <a:lnTo>
                    <a:pt x="315" y="109"/>
                  </a:lnTo>
                  <a:lnTo>
                    <a:pt x="317" y="109"/>
                  </a:lnTo>
                  <a:lnTo>
                    <a:pt x="318" y="111"/>
                  </a:lnTo>
                  <a:lnTo>
                    <a:pt x="320" y="111"/>
                  </a:lnTo>
                  <a:lnTo>
                    <a:pt x="322" y="112"/>
                  </a:lnTo>
                  <a:lnTo>
                    <a:pt x="325" y="112"/>
                  </a:lnTo>
                  <a:lnTo>
                    <a:pt x="327" y="112"/>
                  </a:lnTo>
                  <a:lnTo>
                    <a:pt x="328" y="112"/>
                  </a:lnTo>
                  <a:lnTo>
                    <a:pt x="328" y="111"/>
                  </a:lnTo>
                  <a:lnTo>
                    <a:pt x="328" y="109"/>
                  </a:lnTo>
                  <a:lnTo>
                    <a:pt x="328" y="108"/>
                  </a:lnTo>
                  <a:lnTo>
                    <a:pt x="325" y="107"/>
                  </a:lnTo>
                  <a:lnTo>
                    <a:pt x="322" y="107"/>
                  </a:lnTo>
                  <a:lnTo>
                    <a:pt x="320" y="107"/>
                  </a:lnTo>
                  <a:lnTo>
                    <a:pt x="318" y="105"/>
                  </a:lnTo>
                  <a:lnTo>
                    <a:pt x="312" y="102"/>
                  </a:lnTo>
                  <a:lnTo>
                    <a:pt x="304" y="97"/>
                  </a:lnTo>
                  <a:lnTo>
                    <a:pt x="304" y="95"/>
                  </a:lnTo>
                  <a:lnTo>
                    <a:pt x="305" y="88"/>
                  </a:lnTo>
                  <a:lnTo>
                    <a:pt x="305" y="86"/>
                  </a:lnTo>
                  <a:lnTo>
                    <a:pt x="307" y="86"/>
                  </a:lnTo>
                  <a:lnTo>
                    <a:pt x="308" y="86"/>
                  </a:lnTo>
                  <a:lnTo>
                    <a:pt x="308" y="88"/>
                  </a:lnTo>
                  <a:lnTo>
                    <a:pt x="309" y="88"/>
                  </a:lnTo>
                  <a:lnTo>
                    <a:pt x="309" y="86"/>
                  </a:lnTo>
                  <a:lnTo>
                    <a:pt x="311" y="86"/>
                  </a:lnTo>
                  <a:lnTo>
                    <a:pt x="311" y="85"/>
                  </a:lnTo>
                  <a:lnTo>
                    <a:pt x="309" y="85"/>
                  </a:lnTo>
                  <a:lnTo>
                    <a:pt x="307" y="82"/>
                  </a:lnTo>
                  <a:lnTo>
                    <a:pt x="307" y="81"/>
                  </a:lnTo>
                  <a:lnTo>
                    <a:pt x="305" y="81"/>
                  </a:lnTo>
                  <a:lnTo>
                    <a:pt x="305" y="82"/>
                  </a:lnTo>
                  <a:lnTo>
                    <a:pt x="304" y="84"/>
                  </a:lnTo>
                  <a:lnTo>
                    <a:pt x="302" y="84"/>
                  </a:lnTo>
                  <a:lnTo>
                    <a:pt x="301" y="84"/>
                  </a:lnTo>
                  <a:lnTo>
                    <a:pt x="301" y="82"/>
                  </a:lnTo>
                  <a:lnTo>
                    <a:pt x="299" y="81"/>
                  </a:lnTo>
                  <a:lnTo>
                    <a:pt x="301" y="78"/>
                  </a:lnTo>
                  <a:lnTo>
                    <a:pt x="301" y="76"/>
                  </a:lnTo>
                  <a:lnTo>
                    <a:pt x="302" y="76"/>
                  </a:lnTo>
                  <a:lnTo>
                    <a:pt x="304" y="74"/>
                  </a:lnTo>
                  <a:lnTo>
                    <a:pt x="304" y="72"/>
                  </a:lnTo>
                  <a:lnTo>
                    <a:pt x="299" y="66"/>
                  </a:lnTo>
                  <a:lnTo>
                    <a:pt x="297" y="62"/>
                  </a:lnTo>
                  <a:lnTo>
                    <a:pt x="298" y="58"/>
                  </a:lnTo>
                  <a:lnTo>
                    <a:pt x="295" y="53"/>
                  </a:lnTo>
                  <a:lnTo>
                    <a:pt x="295" y="55"/>
                  </a:lnTo>
                  <a:lnTo>
                    <a:pt x="292" y="55"/>
                  </a:lnTo>
                  <a:lnTo>
                    <a:pt x="291" y="53"/>
                  </a:lnTo>
                  <a:lnTo>
                    <a:pt x="289" y="53"/>
                  </a:lnTo>
                  <a:lnTo>
                    <a:pt x="284" y="59"/>
                  </a:lnTo>
                  <a:lnTo>
                    <a:pt x="282" y="62"/>
                  </a:lnTo>
                  <a:lnTo>
                    <a:pt x="281" y="62"/>
                  </a:lnTo>
                  <a:lnTo>
                    <a:pt x="275" y="66"/>
                  </a:lnTo>
                  <a:lnTo>
                    <a:pt x="274" y="66"/>
                  </a:lnTo>
                  <a:lnTo>
                    <a:pt x="272" y="66"/>
                  </a:lnTo>
                  <a:lnTo>
                    <a:pt x="272" y="65"/>
                  </a:lnTo>
                  <a:lnTo>
                    <a:pt x="271" y="65"/>
                  </a:lnTo>
                  <a:lnTo>
                    <a:pt x="266" y="65"/>
                  </a:lnTo>
                  <a:lnTo>
                    <a:pt x="265" y="65"/>
                  </a:lnTo>
                  <a:lnTo>
                    <a:pt x="264" y="64"/>
                  </a:lnTo>
                  <a:lnTo>
                    <a:pt x="262" y="64"/>
                  </a:lnTo>
                  <a:lnTo>
                    <a:pt x="261" y="64"/>
                  </a:lnTo>
                  <a:lnTo>
                    <a:pt x="258" y="64"/>
                  </a:lnTo>
                  <a:lnTo>
                    <a:pt x="251" y="62"/>
                  </a:lnTo>
                  <a:lnTo>
                    <a:pt x="242" y="62"/>
                  </a:lnTo>
                  <a:lnTo>
                    <a:pt x="238" y="59"/>
                  </a:lnTo>
                  <a:lnTo>
                    <a:pt x="231" y="55"/>
                  </a:lnTo>
                  <a:lnTo>
                    <a:pt x="231" y="53"/>
                  </a:lnTo>
                  <a:lnTo>
                    <a:pt x="229" y="52"/>
                  </a:lnTo>
                  <a:lnTo>
                    <a:pt x="228" y="51"/>
                  </a:lnTo>
                  <a:lnTo>
                    <a:pt x="226" y="51"/>
                  </a:lnTo>
                  <a:lnTo>
                    <a:pt x="221" y="48"/>
                  </a:lnTo>
                  <a:lnTo>
                    <a:pt x="219" y="48"/>
                  </a:lnTo>
                  <a:lnTo>
                    <a:pt x="219" y="49"/>
                  </a:lnTo>
                  <a:lnTo>
                    <a:pt x="219" y="51"/>
                  </a:lnTo>
                  <a:lnTo>
                    <a:pt x="218" y="51"/>
                  </a:lnTo>
                  <a:lnTo>
                    <a:pt x="216" y="49"/>
                  </a:lnTo>
                  <a:lnTo>
                    <a:pt x="215" y="49"/>
                  </a:lnTo>
                  <a:lnTo>
                    <a:pt x="215" y="48"/>
                  </a:lnTo>
                  <a:lnTo>
                    <a:pt x="212" y="46"/>
                  </a:lnTo>
                  <a:lnTo>
                    <a:pt x="211" y="43"/>
                  </a:lnTo>
                  <a:lnTo>
                    <a:pt x="211" y="42"/>
                  </a:lnTo>
                  <a:lnTo>
                    <a:pt x="211" y="41"/>
                  </a:lnTo>
                  <a:lnTo>
                    <a:pt x="206" y="32"/>
                  </a:lnTo>
                  <a:lnTo>
                    <a:pt x="205" y="31"/>
                  </a:lnTo>
                  <a:lnTo>
                    <a:pt x="196" y="26"/>
                  </a:lnTo>
                  <a:lnTo>
                    <a:pt x="193" y="25"/>
                  </a:lnTo>
                  <a:lnTo>
                    <a:pt x="190" y="20"/>
                  </a:lnTo>
                  <a:lnTo>
                    <a:pt x="190" y="18"/>
                  </a:lnTo>
                  <a:lnTo>
                    <a:pt x="188" y="15"/>
                  </a:lnTo>
                  <a:lnTo>
                    <a:pt x="186" y="13"/>
                  </a:lnTo>
                  <a:lnTo>
                    <a:pt x="179" y="6"/>
                  </a:lnTo>
                  <a:lnTo>
                    <a:pt x="178" y="6"/>
                  </a:lnTo>
                  <a:lnTo>
                    <a:pt x="176" y="6"/>
                  </a:lnTo>
                  <a:lnTo>
                    <a:pt x="173" y="6"/>
                  </a:lnTo>
                  <a:lnTo>
                    <a:pt x="170" y="3"/>
                  </a:lnTo>
                  <a:lnTo>
                    <a:pt x="170" y="2"/>
                  </a:lnTo>
                  <a:lnTo>
                    <a:pt x="167" y="2"/>
                  </a:lnTo>
                  <a:lnTo>
                    <a:pt x="165" y="0"/>
                  </a:lnTo>
                  <a:lnTo>
                    <a:pt x="163" y="0"/>
                  </a:lnTo>
                  <a:lnTo>
                    <a:pt x="160" y="0"/>
                  </a:lnTo>
                  <a:lnTo>
                    <a:pt x="159" y="0"/>
                  </a:lnTo>
                  <a:lnTo>
                    <a:pt x="152" y="9"/>
                  </a:lnTo>
                  <a:lnTo>
                    <a:pt x="146" y="12"/>
                  </a:lnTo>
                  <a:lnTo>
                    <a:pt x="146" y="15"/>
                  </a:lnTo>
                  <a:lnTo>
                    <a:pt x="145" y="16"/>
                  </a:lnTo>
                  <a:lnTo>
                    <a:pt x="143" y="18"/>
                  </a:lnTo>
                  <a:lnTo>
                    <a:pt x="136" y="20"/>
                  </a:lnTo>
                  <a:lnTo>
                    <a:pt x="133" y="22"/>
                  </a:lnTo>
                  <a:lnTo>
                    <a:pt x="130" y="22"/>
                  </a:lnTo>
                  <a:lnTo>
                    <a:pt x="129" y="22"/>
                  </a:lnTo>
                  <a:lnTo>
                    <a:pt x="124" y="22"/>
                  </a:lnTo>
                  <a:lnTo>
                    <a:pt x="123" y="23"/>
                  </a:lnTo>
                  <a:lnTo>
                    <a:pt x="122" y="25"/>
                  </a:lnTo>
                  <a:lnTo>
                    <a:pt x="122" y="26"/>
                  </a:lnTo>
                  <a:lnTo>
                    <a:pt x="120" y="28"/>
                  </a:lnTo>
                  <a:lnTo>
                    <a:pt x="120" y="29"/>
                  </a:lnTo>
                  <a:lnTo>
                    <a:pt x="120" y="31"/>
                  </a:lnTo>
                  <a:lnTo>
                    <a:pt x="120" y="33"/>
                  </a:lnTo>
                  <a:lnTo>
                    <a:pt x="122" y="33"/>
                  </a:lnTo>
                  <a:lnTo>
                    <a:pt x="123" y="35"/>
                  </a:lnTo>
                  <a:lnTo>
                    <a:pt x="124" y="36"/>
                  </a:lnTo>
                  <a:lnTo>
                    <a:pt x="126" y="36"/>
                  </a:lnTo>
                  <a:lnTo>
                    <a:pt x="126" y="45"/>
                  </a:lnTo>
                  <a:lnTo>
                    <a:pt x="123" y="51"/>
                  </a:lnTo>
                  <a:lnTo>
                    <a:pt x="123" y="52"/>
                  </a:lnTo>
                  <a:lnTo>
                    <a:pt x="122" y="53"/>
                  </a:lnTo>
                  <a:lnTo>
                    <a:pt x="120" y="53"/>
                  </a:lnTo>
                  <a:lnTo>
                    <a:pt x="119" y="53"/>
                  </a:lnTo>
                  <a:lnTo>
                    <a:pt x="119" y="52"/>
                  </a:lnTo>
                  <a:lnTo>
                    <a:pt x="114" y="52"/>
                  </a:lnTo>
                  <a:lnTo>
                    <a:pt x="113" y="52"/>
                  </a:lnTo>
                  <a:lnTo>
                    <a:pt x="106" y="56"/>
                  </a:lnTo>
                  <a:lnTo>
                    <a:pt x="103" y="58"/>
                  </a:lnTo>
                  <a:lnTo>
                    <a:pt x="101" y="58"/>
                  </a:lnTo>
                  <a:lnTo>
                    <a:pt x="100" y="59"/>
                  </a:lnTo>
                  <a:lnTo>
                    <a:pt x="100" y="62"/>
                  </a:lnTo>
                  <a:lnTo>
                    <a:pt x="101" y="68"/>
                  </a:lnTo>
                  <a:lnTo>
                    <a:pt x="100" y="75"/>
                  </a:lnTo>
                  <a:lnTo>
                    <a:pt x="100" y="76"/>
                  </a:lnTo>
                  <a:lnTo>
                    <a:pt x="100" y="78"/>
                  </a:lnTo>
                  <a:lnTo>
                    <a:pt x="99" y="79"/>
                  </a:lnTo>
                  <a:lnTo>
                    <a:pt x="99" y="81"/>
                  </a:lnTo>
                  <a:lnTo>
                    <a:pt x="97" y="82"/>
                  </a:lnTo>
                  <a:lnTo>
                    <a:pt x="93" y="84"/>
                  </a:lnTo>
                  <a:lnTo>
                    <a:pt x="91" y="84"/>
                  </a:lnTo>
                  <a:lnTo>
                    <a:pt x="90" y="82"/>
                  </a:lnTo>
                  <a:lnTo>
                    <a:pt x="89" y="79"/>
                  </a:lnTo>
                  <a:lnTo>
                    <a:pt x="87" y="79"/>
                  </a:lnTo>
                  <a:lnTo>
                    <a:pt x="83" y="78"/>
                  </a:lnTo>
                  <a:lnTo>
                    <a:pt x="81" y="78"/>
                  </a:lnTo>
                  <a:lnTo>
                    <a:pt x="80" y="78"/>
                  </a:lnTo>
                  <a:lnTo>
                    <a:pt x="79" y="78"/>
                  </a:lnTo>
                  <a:lnTo>
                    <a:pt x="77" y="78"/>
                  </a:lnTo>
                  <a:lnTo>
                    <a:pt x="77" y="79"/>
                  </a:lnTo>
                  <a:lnTo>
                    <a:pt x="76" y="79"/>
                  </a:lnTo>
                  <a:lnTo>
                    <a:pt x="74" y="79"/>
                  </a:lnTo>
                  <a:lnTo>
                    <a:pt x="68" y="74"/>
                  </a:lnTo>
                  <a:lnTo>
                    <a:pt x="66" y="71"/>
                  </a:lnTo>
                  <a:lnTo>
                    <a:pt x="64" y="68"/>
                  </a:lnTo>
                  <a:lnTo>
                    <a:pt x="63" y="66"/>
                  </a:lnTo>
                  <a:lnTo>
                    <a:pt x="51" y="76"/>
                  </a:lnTo>
                  <a:lnTo>
                    <a:pt x="50" y="76"/>
                  </a:lnTo>
                  <a:lnTo>
                    <a:pt x="46" y="76"/>
                  </a:lnTo>
                  <a:lnTo>
                    <a:pt x="43" y="76"/>
                  </a:lnTo>
                  <a:lnTo>
                    <a:pt x="38" y="76"/>
                  </a:lnTo>
                  <a:lnTo>
                    <a:pt x="36" y="76"/>
                  </a:lnTo>
                  <a:lnTo>
                    <a:pt x="33" y="76"/>
                  </a:lnTo>
                  <a:lnTo>
                    <a:pt x="27" y="76"/>
                  </a:lnTo>
                  <a:lnTo>
                    <a:pt x="25" y="76"/>
                  </a:lnTo>
                  <a:lnTo>
                    <a:pt x="24" y="76"/>
                  </a:lnTo>
                  <a:lnTo>
                    <a:pt x="23" y="76"/>
                  </a:lnTo>
                  <a:lnTo>
                    <a:pt x="20" y="76"/>
                  </a:lnTo>
                  <a:lnTo>
                    <a:pt x="11" y="76"/>
                  </a:lnTo>
                  <a:lnTo>
                    <a:pt x="10" y="76"/>
                  </a:lnTo>
                  <a:lnTo>
                    <a:pt x="7" y="75"/>
                  </a:lnTo>
                  <a:lnTo>
                    <a:pt x="5" y="72"/>
                  </a:lnTo>
                  <a:lnTo>
                    <a:pt x="4" y="68"/>
                  </a:lnTo>
                  <a:lnTo>
                    <a:pt x="1" y="71"/>
                  </a:lnTo>
                  <a:lnTo>
                    <a:pt x="0" y="71"/>
                  </a:lnTo>
                  <a:lnTo>
                    <a:pt x="1" y="84"/>
                  </a:lnTo>
                  <a:lnTo>
                    <a:pt x="1" y="85"/>
                  </a:lnTo>
                  <a:lnTo>
                    <a:pt x="3" y="85"/>
                  </a:lnTo>
                  <a:lnTo>
                    <a:pt x="4" y="91"/>
                  </a:lnTo>
                  <a:lnTo>
                    <a:pt x="4" y="98"/>
                  </a:lnTo>
                  <a:lnTo>
                    <a:pt x="4" y="99"/>
                  </a:lnTo>
                  <a:lnTo>
                    <a:pt x="4" y="102"/>
                  </a:lnTo>
                  <a:lnTo>
                    <a:pt x="4" y="104"/>
                  </a:lnTo>
                  <a:lnTo>
                    <a:pt x="7" y="105"/>
                  </a:lnTo>
                  <a:lnTo>
                    <a:pt x="7" y="107"/>
                  </a:lnTo>
                  <a:lnTo>
                    <a:pt x="11" y="112"/>
                  </a:lnTo>
                  <a:lnTo>
                    <a:pt x="13" y="117"/>
                  </a:lnTo>
                  <a:lnTo>
                    <a:pt x="13" y="118"/>
                  </a:lnTo>
                  <a:lnTo>
                    <a:pt x="15" y="124"/>
                  </a:lnTo>
                  <a:lnTo>
                    <a:pt x="17" y="127"/>
                  </a:lnTo>
                  <a:lnTo>
                    <a:pt x="18" y="127"/>
                  </a:lnTo>
                  <a:lnTo>
                    <a:pt x="23" y="125"/>
                  </a:lnTo>
                  <a:lnTo>
                    <a:pt x="25" y="119"/>
                  </a:lnTo>
                  <a:lnTo>
                    <a:pt x="28" y="114"/>
                  </a:lnTo>
                  <a:lnTo>
                    <a:pt x="30" y="115"/>
                  </a:lnTo>
                  <a:lnTo>
                    <a:pt x="31" y="115"/>
                  </a:lnTo>
                  <a:lnTo>
                    <a:pt x="33" y="117"/>
                  </a:lnTo>
                  <a:lnTo>
                    <a:pt x="34" y="115"/>
                  </a:lnTo>
                  <a:lnTo>
                    <a:pt x="34" y="114"/>
                  </a:lnTo>
                  <a:lnTo>
                    <a:pt x="37" y="104"/>
                  </a:lnTo>
                  <a:lnTo>
                    <a:pt x="41" y="95"/>
                  </a:lnTo>
                  <a:lnTo>
                    <a:pt x="41" y="92"/>
                  </a:lnTo>
                  <a:lnTo>
                    <a:pt x="43" y="89"/>
                  </a:lnTo>
                  <a:lnTo>
                    <a:pt x="43" y="88"/>
                  </a:lnTo>
                  <a:lnTo>
                    <a:pt x="44" y="86"/>
                  </a:lnTo>
                  <a:lnTo>
                    <a:pt x="46" y="86"/>
                  </a:lnTo>
                  <a:lnTo>
                    <a:pt x="51" y="89"/>
                  </a:lnTo>
                  <a:lnTo>
                    <a:pt x="54" y="91"/>
                  </a:lnTo>
                  <a:lnTo>
                    <a:pt x="57" y="92"/>
                  </a:lnTo>
                  <a:lnTo>
                    <a:pt x="58" y="94"/>
                  </a:lnTo>
                  <a:lnTo>
                    <a:pt x="60" y="97"/>
                  </a:lnTo>
                  <a:lnTo>
                    <a:pt x="63" y="101"/>
                  </a:lnTo>
                  <a:lnTo>
                    <a:pt x="67" y="104"/>
                  </a:lnTo>
                  <a:lnTo>
                    <a:pt x="67" y="105"/>
                  </a:lnTo>
                  <a:lnTo>
                    <a:pt x="68" y="105"/>
                  </a:lnTo>
                  <a:lnTo>
                    <a:pt x="70" y="107"/>
                  </a:lnTo>
                  <a:lnTo>
                    <a:pt x="71" y="107"/>
                  </a:lnTo>
                  <a:lnTo>
                    <a:pt x="73" y="107"/>
                  </a:lnTo>
                  <a:lnTo>
                    <a:pt x="76" y="118"/>
                  </a:lnTo>
                  <a:lnTo>
                    <a:pt x="76" y="119"/>
                  </a:lnTo>
                  <a:lnTo>
                    <a:pt x="76" y="122"/>
                  </a:lnTo>
                  <a:lnTo>
                    <a:pt x="76" y="124"/>
                  </a:lnTo>
                  <a:lnTo>
                    <a:pt x="74" y="125"/>
                  </a:lnTo>
                  <a:lnTo>
                    <a:pt x="73" y="128"/>
                  </a:lnTo>
                  <a:lnTo>
                    <a:pt x="73" y="131"/>
                  </a:lnTo>
                  <a:lnTo>
                    <a:pt x="73" y="138"/>
                  </a:lnTo>
                  <a:lnTo>
                    <a:pt x="73" y="141"/>
                  </a:lnTo>
                  <a:lnTo>
                    <a:pt x="74" y="144"/>
                  </a:lnTo>
                  <a:lnTo>
                    <a:pt x="77" y="147"/>
                  </a:lnTo>
                  <a:lnTo>
                    <a:pt x="79" y="150"/>
                  </a:lnTo>
                  <a:lnTo>
                    <a:pt x="79" y="151"/>
                  </a:lnTo>
                  <a:lnTo>
                    <a:pt x="80" y="151"/>
                  </a:lnTo>
                  <a:lnTo>
                    <a:pt x="84" y="155"/>
                  </a:lnTo>
                  <a:lnTo>
                    <a:pt x="86" y="158"/>
                  </a:lnTo>
                  <a:lnTo>
                    <a:pt x="89" y="161"/>
                  </a:lnTo>
                  <a:lnTo>
                    <a:pt x="91" y="165"/>
                  </a:lnTo>
                  <a:lnTo>
                    <a:pt x="93" y="167"/>
                  </a:lnTo>
                  <a:lnTo>
                    <a:pt x="94" y="168"/>
                  </a:lnTo>
                  <a:lnTo>
                    <a:pt x="101" y="174"/>
                  </a:lnTo>
                  <a:lnTo>
                    <a:pt x="103" y="174"/>
                  </a:lnTo>
                  <a:lnTo>
                    <a:pt x="104" y="175"/>
                  </a:lnTo>
                  <a:lnTo>
                    <a:pt x="106" y="175"/>
                  </a:lnTo>
                  <a:lnTo>
                    <a:pt x="107" y="175"/>
                  </a:lnTo>
                  <a:lnTo>
                    <a:pt x="107" y="177"/>
                  </a:lnTo>
                  <a:lnTo>
                    <a:pt x="106" y="177"/>
                  </a:lnTo>
                  <a:lnTo>
                    <a:pt x="100" y="175"/>
                  </a:lnTo>
                  <a:lnTo>
                    <a:pt x="96" y="174"/>
                  </a:lnTo>
                  <a:lnTo>
                    <a:pt x="94" y="171"/>
                  </a:lnTo>
                  <a:lnTo>
                    <a:pt x="89" y="173"/>
                  </a:lnTo>
                  <a:lnTo>
                    <a:pt x="84" y="174"/>
                  </a:lnTo>
                  <a:lnTo>
                    <a:pt x="83" y="175"/>
                  </a:lnTo>
                  <a:lnTo>
                    <a:pt x="84" y="180"/>
                  </a:lnTo>
                  <a:lnTo>
                    <a:pt x="90" y="187"/>
                  </a:lnTo>
                  <a:lnTo>
                    <a:pt x="93" y="193"/>
                  </a:lnTo>
                  <a:lnTo>
                    <a:pt x="99" y="200"/>
                  </a:lnTo>
                  <a:lnTo>
                    <a:pt x="101" y="203"/>
                  </a:lnTo>
                  <a:lnTo>
                    <a:pt x="114" y="214"/>
                  </a:lnTo>
                  <a:lnTo>
                    <a:pt x="119" y="217"/>
                  </a:lnTo>
                  <a:lnTo>
                    <a:pt x="120" y="217"/>
                  </a:lnTo>
                  <a:lnTo>
                    <a:pt x="126" y="223"/>
                  </a:lnTo>
                  <a:lnTo>
                    <a:pt x="126" y="231"/>
                  </a:lnTo>
                  <a:lnTo>
                    <a:pt x="126" y="233"/>
                  </a:lnTo>
                  <a:lnTo>
                    <a:pt x="130" y="237"/>
                  </a:lnTo>
                  <a:lnTo>
                    <a:pt x="133" y="239"/>
                  </a:lnTo>
                  <a:lnTo>
                    <a:pt x="133" y="240"/>
                  </a:lnTo>
                  <a:lnTo>
                    <a:pt x="136" y="240"/>
                  </a:lnTo>
                  <a:lnTo>
                    <a:pt x="137" y="240"/>
                  </a:lnTo>
                  <a:lnTo>
                    <a:pt x="140" y="239"/>
                  </a:lnTo>
                  <a:lnTo>
                    <a:pt x="140" y="237"/>
                  </a:lnTo>
                  <a:lnTo>
                    <a:pt x="147" y="236"/>
                  </a:lnTo>
                  <a:lnTo>
                    <a:pt x="157" y="236"/>
                  </a:lnTo>
                  <a:lnTo>
                    <a:pt x="160" y="239"/>
                  </a:lnTo>
                  <a:lnTo>
                    <a:pt x="165" y="241"/>
                  </a:lnTo>
                  <a:lnTo>
                    <a:pt x="166" y="244"/>
                  </a:lnTo>
                  <a:lnTo>
                    <a:pt x="167" y="244"/>
                  </a:lnTo>
                  <a:lnTo>
                    <a:pt x="172" y="246"/>
                  </a:lnTo>
                  <a:lnTo>
                    <a:pt x="173" y="246"/>
                  </a:lnTo>
                  <a:lnTo>
                    <a:pt x="175" y="247"/>
                  </a:lnTo>
                  <a:lnTo>
                    <a:pt x="178" y="247"/>
                  </a:lnTo>
                  <a:lnTo>
                    <a:pt x="179" y="247"/>
                  </a:lnTo>
                  <a:lnTo>
                    <a:pt x="180" y="247"/>
                  </a:lnTo>
                  <a:lnTo>
                    <a:pt x="183" y="250"/>
                  </a:lnTo>
                  <a:lnTo>
                    <a:pt x="188" y="256"/>
                  </a:lnTo>
                  <a:lnTo>
                    <a:pt x="190" y="260"/>
                  </a:lnTo>
                  <a:lnTo>
                    <a:pt x="198" y="266"/>
                  </a:lnTo>
                  <a:lnTo>
                    <a:pt x="211" y="277"/>
                  </a:lnTo>
                  <a:lnTo>
                    <a:pt x="216" y="284"/>
                  </a:lnTo>
                  <a:lnTo>
                    <a:pt x="218" y="284"/>
                  </a:lnTo>
                  <a:lnTo>
                    <a:pt x="219" y="286"/>
                  </a:lnTo>
                  <a:lnTo>
                    <a:pt x="225" y="284"/>
                  </a:lnTo>
                  <a:lnTo>
                    <a:pt x="225" y="279"/>
                  </a:lnTo>
                  <a:close/>
                </a:path>
              </a:pathLst>
            </a:custGeom>
            <a:solidFill>
              <a:schemeClr val="bg1"/>
            </a:solidFill>
            <a:ln w="12700">
              <a:solidFill>
                <a:schemeClr val="bg1"/>
              </a:solidFill>
              <a:round/>
              <a:headEnd/>
              <a:tailEnd/>
            </a:ln>
          </p:spPr>
          <p:txBody>
            <a:bodyPr/>
            <a:lstStyle/>
            <a:p>
              <a:endParaRPr lang="hr-HR"/>
            </a:p>
          </p:txBody>
        </p:sp>
        <p:sp>
          <p:nvSpPr>
            <p:cNvPr id="9" name="Freeform 94"/>
            <p:cNvSpPr>
              <a:spLocks/>
            </p:cNvSpPr>
            <p:nvPr/>
          </p:nvSpPr>
          <p:spPr bwMode="auto">
            <a:xfrm>
              <a:off x="1242" y="2890"/>
              <a:ext cx="555" cy="381"/>
            </a:xfrm>
            <a:custGeom>
              <a:avLst/>
              <a:gdLst>
                <a:gd name="T0" fmla="*/ 11 w 176"/>
                <a:gd name="T1" fmla="*/ 103 h 111"/>
                <a:gd name="T2" fmla="*/ 25 w 176"/>
                <a:gd name="T3" fmla="*/ 103 h 111"/>
                <a:gd name="T4" fmla="*/ 36 w 176"/>
                <a:gd name="T5" fmla="*/ 103 h 111"/>
                <a:gd name="T6" fmla="*/ 50 w 176"/>
                <a:gd name="T7" fmla="*/ 103 h 111"/>
                <a:gd name="T8" fmla="*/ 66 w 176"/>
                <a:gd name="T9" fmla="*/ 98 h 111"/>
                <a:gd name="T10" fmla="*/ 76 w 176"/>
                <a:gd name="T11" fmla="*/ 106 h 111"/>
                <a:gd name="T12" fmla="*/ 81 w 176"/>
                <a:gd name="T13" fmla="*/ 105 h 111"/>
                <a:gd name="T14" fmla="*/ 90 w 176"/>
                <a:gd name="T15" fmla="*/ 109 h 111"/>
                <a:gd name="T16" fmla="*/ 99 w 176"/>
                <a:gd name="T17" fmla="*/ 106 h 111"/>
                <a:gd name="T18" fmla="*/ 100 w 176"/>
                <a:gd name="T19" fmla="*/ 89 h 111"/>
                <a:gd name="T20" fmla="*/ 103 w 176"/>
                <a:gd name="T21" fmla="*/ 85 h 111"/>
                <a:gd name="T22" fmla="*/ 119 w 176"/>
                <a:gd name="T23" fmla="*/ 80 h 111"/>
                <a:gd name="T24" fmla="*/ 123 w 176"/>
                <a:gd name="T25" fmla="*/ 79 h 111"/>
                <a:gd name="T26" fmla="*/ 123 w 176"/>
                <a:gd name="T27" fmla="*/ 62 h 111"/>
                <a:gd name="T28" fmla="*/ 120 w 176"/>
                <a:gd name="T29" fmla="*/ 58 h 111"/>
                <a:gd name="T30" fmla="*/ 122 w 176"/>
                <a:gd name="T31" fmla="*/ 53 h 111"/>
                <a:gd name="T32" fmla="*/ 130 w 176"/>
                <a:gd name="T33" fmla="*/ 49 h 111"/>
                <a:gd name="T34" fmla="*/ 146 w 176"/>
                <a:gd name="T35" fmla="*/ 42 h 111"/>
                <a:gd name="T36" fmla="*/ 160 w 176"/>
                <a:gd name="T37" fmla="*/ 27 h 111"/>
                <a:gd name="T38" fmla="*/ 170 w 176"/>
                <a:gd name="T39" fmla="*/ 29 h 111"/>
                <a:gd name="T40" fmla="*/ 169 w 176"/>
                <a:gd name="T41" fmla="*/ 23 h 111"/>
                <a:gd name="T42" fmla="*/ 162 w 176"/>
                <a:gd name="T43" fmla="*/ 6 h 111"/>
                <a:gd name="T44" fmla="*/ 160 w 176"/>
                <a:gd name="T45" fmla="*/ 2 h 111"/>
                <a:gd name="T46" fmla="*/ 155 w 176"/>
                <a:gd name="T47" fmla="*/ 2 h 111"/>
                <a:gd name="T48" fmla="*/ 150 w 176"/>
                <a:gd name="T49" fmla="*/ 0 h 111"/>
                <a:gd name="T50" fmla="*/ 143 w 176"/>
                <a:gd name="T51" fmla="*/ 9 h 111"/>
                <a:gd name="T52" fmla="*/ 146 w 176"/>
                <a:gd name="T53" fmla="*/ 14 h 111"/>
                <a:gd name="T54" fmla="*/ 143 w 176"/>
                <a:gd name="T55" fmla="*/ 14 h 111"/>
                <a:gd name="T56" fmla="*/ 133 w 176"/>
                <a:gd name="T57" fmla="*/ 12 h 111"/>
                <a:gd name="T58" fmla="*/ 127 w 176"/>
                <a:gd name="T59" fmla="*/ 13 h 111"/>
                <a:gd name="T60" fmla="*/ 119 w 176"/>
                <a:gd name="T61" fmla="*/ 17 h 111"/>
                <a:gd name="T62" fmla="*/ 107 w 176"/>
                <a:gd name="T63" fmla="*/ 14 h 111"/>
                <a:gd name="T64" fmla="*/ 91 w 176"/>
                <a:gd name="T65" fmla="*/ 14 h 111"/>
                <a:gd name="T66" fmla="*/ 87 w 176"/>
                <a:gd name="T67" fmla="*/ 14 h 111"/>
                <a:gd name="T68" fmla="*/ 80 w 176"/>
                <a:gd name="T69" fmla="*/ 20 h 111"/>
                <a:gd name="T70" fmla="*/ 63 w 176"/>
                <a:gd name="T71" fmla="*/ 30 h 111"/>
                <a:gd name="T72" fmla="*/ 30 w 176"/>
                <a:gd name="T73" fmla="*/ 20 h 111"/>
                <a:gd name="T74" fmla="*/ 24 w 176"/>
                <a:gd name="T75" fmla="*/ 20 h 111"/>
                <a:gd name="T76" fmla="*/ 18 w 176"/>
                <a:gd name="T77" fmla="*/ 22 h 111"/>
                <a:gd name="T78" fmla="*/ 4 w 176"/>
                <a:gd name="T79" fmla="*/ 30 h 111"/>
                <a:gd name="T80" fmla="*/ 0 w 176"/>
                <a:gd name="T81" fmla="*/ 42 h 111"/>
                <a:gd name="T82" fmla="*/ 14 w 176"/>
                <a:gd name="T83" fmla="*/ 45 h 111"/>
                <a:gd name="T84" fmla="*/ 13 w 176"/>
                <a:gd name="T85" fmla="*/ 47 h 111"/>
                <a:gd name="T86" fmla="*/ 5 w 176"/>
                <a:gd name="T87" fmla="*/ 53 h 111"/>
                <a:gd name="T88" fmla="*/ 4 w 176"/>
                <a:gd name="T89" fmla="*/ 60 h 111"/>
                <a:gd name="T90" fmla="*/ 10 w 176"/>
                <a:gd name="T91" fmla="*/ 59 h 111"/>
                <a:gd name="T92" fmla="*/ 11 w 176"/>
                <a:gd name="T93" fmla="*/ 60 h 111"/>
                <a:gd name="T94" fmla="*/ 7 w 176"/>
                <a:gd name="T95" fmla="*/ 68 h 111"/>
                <a:gd name="T96" fmla="*/ 8 w 176"/>
                <a:gd name="T97" fmla="*/ 75 h 111"/>
                <a:gd name="T98" fmla="*/ 24 w 176"/>
                <a:gd name="T99" fmla="*/ 89 h 111"/>
                <a:gd name="T100" fmla="*/ 17 w 176"/>
                <a:gd name="T101" fmla="*/ 92 h 111"/>
                <a:gd name="T102" fmla="*/ 5 w 176"/>
                <a:gd name="T103" fmla="*/ 99 h 111"/>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0" t="0" r="r" b="b"/>
              <a:pathLst>
                <a:path w="176" h="111">
                  <a:moveTo>
                    <a:pt x="7" y="102"/>
                  </a:moveTo>
                  <a:lnTo>
                    <a:pt x="10" y="103"/>
                  </a:lnTo>
                  <a:lnTo>
                    <a:pt x="11" y="103"/>
                  </a:lnTo>
                  <a:lnTo>
                    <a:pt x="20" y="103"/>
                  </a:lnTo>
                  <a:lnTo>
                    <a:pt x="23" y="103"/>
                  </a:lnTo>
                  <a:lnTo>
                    <a:pt x="24" y="103"/>
                  </a:lnTo>
                  <a:lnTo>
                    <a:pt x="25" y="103"/>
                  </a:lnTo>
                  <a:lnTo>
                    <a:pt x="27" y="103"/>
                  </a:lnTo>
                  <a:lnTo>
                    <a:pt x="33" y="103"/>
                  </a:lnTo>
                  <a:lnTo>
                    <a:pt x="36" y="103"/>
                  </a:lnTo>
                  <a:lnTo>
                    <a:pt x="38" y="103"/>
                  </a:lnTo>
                  <a:lnTo>
                    <a:pt x="43" y="103"/>
                  </a:lnTo>
                  <a:lnTo>
                    <a:pt x="46" y="103"/>
                  </a:lnTo>
                  <a:lnTo>
                    <a:pt x="50" y="103"/>
                  </a:lnTo>
                  <a:lnTo>
                    <a:pt x="51" y="103"/>
                  </a:lnTo>
                  <a:lnTo>
                    <a:pt x="63" y="93"/>
                  </a:lnTo>
                  <a:lnTo>
                    <a:pt x="64" y="95"/>
                  </a:lnTo>
                  <a:lnTo>
                    <a:pt x="66" y="98"/>
                  </a:lnTo>
                  <a:lnTo>
                    <a:pt x="68" y="101"/>
                  </a:lnTo>
                  <a:lnTo>
                    <a:pt x="74" y="106"/>
                  </a:lnTo>
                  <a:lnTo>
                    <a:pt x="76" y="106"/>
                  </a:lnTo>
                  <a:lnTo>
                    <a:pt x="77" y="106"/>
                  </a:lnTo>
                  <a:lnTo>
                    <a:pt x="77" y="105"/>
                  </a:lnTo>
                  <a:lnTo>
                    <a:pt x="79" y="105"/>
                  </a:lnTo>
                  <a:lnTo>
                    <a:pt x="80" y="105"/>
                  </a:lnTo>
                  <a:lnTo>
                    <a:pt x="81" y="105"/>
                  </a:lnTo>
                  <a:lnTo>
                    <a:pt x="83" y="105"/>
                  </a:lnTo>
                  <a:lnTo>
                    <a:pt x="87" y="106"/>
                  </a:lnTo>
                  <a:lnTo>
                    <a:pt x="89" y="106"/>
                  </a:lnTo>
                  <a:lnTo>
                    <a:pt x="90" y="109"/>
                  </a:lnTo>
                  <a:lnTo>
                    <a:pt x="91" y="111"/>
                  </a:lnTo>
                  <a:lnTo>
                    <a:pt x="93" y="111"/>
                  </a:lnTo>
                  <a:lnTo>
                    <a:pt x="97" y="109"/>
                  </a:lnTo>
                  <a:lnTo>
                    <a:pt x="99" y="108"/>
                  </a:lnTo>
                  <a:lnTo>
                    <a:pt x="99" y="106"/>
                  </a:lnTo>
                  <a:lnTo>
                    <a:pt x="100" y="105"/>
                  </a:lnTo>
                  <a:lnTo>
                    <a:pt x="100" y="103"/>
                  </a:lnTo>
                  <a:lnTo>
                    <a:pt x="100" y="102"/>
                  </a:lnTo>
                  <a:lnTo>
                    <a:pt x="101" y="95"/>
                  </a:lnTo>
                  <a:lnTo>
                    <a:pt x="100" y="89"/>
                  </a:lnTo>
                  <a:lnTo>
                    <a:pt x="100" y="86"/>
                  </a:lnTo>
                  <a:lnTo>
                    <a:pt x="101" y="85"/>
                  </a:lnTo>
                  <a:lnTo>
                    <a:pt x="103" y="85"/>
                  </a:lnTo>
                  <a:lnTo>
                    <a:pt x="106" y="83"/>
                  </a:lnTo>
                  <a:lnTo>
                    <a:pt x="113" y="79"/>
                  </a:lnTo>
                  <a:lnTo>
                    <a:pt x="114" y="79"/>
                  </a:lnTo>
                  <a:lnTo>
                    <a:pt x="119" y="79"/>
                  </a:lnTo>
                  <a:lnTo>
                    <a:pt x="119" y="80"/>
                  </a:lnTo>
                  <a:lnTo>
                    <a:pt x="120" y="80"/>
                  </a:lnTo>
                  <a:lnTo>
                    <a:pt x="122" y="80"/>
                  </a:lnTo>
                  <a:lnTo>
                    <a:pt x="123" y="79"/>
                  </a:lnTo>
                  <a:lnTo>
                    <a:pt x="123" y="78"/>
                  </a:lnTo>
                  <a:lnTo>
                    <a:pt x="126" y="72"/>
                  </a:lnTo>
                  <a:lnTo>
                    <a:pt x="126" y="63"/>
                  </a:lnTo>
                  <a:lnTo>
                    <a:pt x="124" y="63"/>
                  </a:lnTo>
                  <a:lnTo>
                    <a:pt x="123" y="62"/>
                  </a:lnTo>
                  <a:lnTo>
                    <a:pt x="122" y="60"/>
                  </a:lnTo>
                  <a:lnTo>
                    <a:pt x="120" y="60"/>
                  </a:lnTo>
                  <a:lnTo>
                    <a:pt x="120" y="58"/>
                  </a:lnTo>
                  <a:lnTo>
                    <a:pt x="120" y="56"/>
                  </a:lnTo>
                  <a:lnTo>
                    <a:pt x="120" y="55"/>
                  </a:lnTo>
                  <a:lnTo>
                    <a:pt x="122" y="53"/>
                  </a:lnTo>
                  <a:lnTo>
                    <a:pt x="122" y="52"/>
                  </a:lnTo>
                  <a:lnTo>
                    <a:pt x="123" y="50"/>
                  </a:lnTo>
                  <a:lnTo>
                    <a:pt x="124" y="49"/>
                  </a:lnTo>
                  <a:lnTo>
                    <a:pt x="129" y="49"/>
                  </a:lnTo>
                  <a:lnTo>
                    <a:pt x="130" y="49"/>
                  </a:lnTo>
                  <a:lnTo>
                    <a:pt x="133" y="49"/>
                  </a:lnTo>
                  <a:lnTo>
                    <a:pt x="136" y="47"/>
                  </a:lnTo>
                  <a:lnTo>
                    <a:pt x="143" y="45"/>
                  </a:lnTo>
                  <a:lnTo>
                    <a:pt x="145" y="43"/>
                  </a:lnTo>
                  <a:lnTo>
                    <a:pt x="146" y="42"/>
                  </a:lnTo>
                  <a:lnTo>
                    <a:pt x="146" y="39"/>
                  </a:lnTo>
                  <a:lnTo>
                    <a:pt x="152" y="36"/>
                  </a:lnTo>
                  <a:lnTo>
                    <a:pt x="159" y="27"/>
                  </a:lnTo>
                  <a:lnTo>
                    <a:pt x="160" y="27"/>
                  </a:lnTo>
                  <a:lnTo>
                    <a:pt x="163" y="27"/>
                  </a:lnTo>
                  <a:lnTo>
                    <a:pt x="165" y="27"/>
                  </a:lnTo>
                  <a:lnTo>
                    <a:pt x="167" y="29"/>
                  </a:lnTo>
                  <a:lnTo>
                    <a:pt x="170" y="29"/>
                  </a:lnTo>
                  <a:lnTo>
                    <a:pt x="170" y="30"/>
                  </a:lnTo>
                  <a:lnTo>
                    <a:pt x="173" y="33"/>
                  </a:lnTo>
                  <a:lnTo>
                    <a:pt x="176" y="33"/>
                  </a:lnTo>
                  <a:lnTo>
                    <a:pt x="172" y="29"/>
                  </a:lnTo>
                  <a:lnTo>
                    <a:pt x="169" y="23"/>
                  </a:lnTo>
                  <a:lnTo>
                    <a:pt x="162" y="10"/>
                  </a:lnTo>
                  <a:lnTo>
                    <a:pt x="160" y="7"/>
                  </a:lnTo>
                  <a:lnTo>
                    <a:pt x="162" y="7"/>
                  </a:lnTo>
                  <a:lnTo>
                    <a:pt x="162" y="6"/>
                  </a:lnTo>
                  <a:lnTo>
                    <a:pt x="163" y="4"/>
                  </a:lnTo>
                  <a:lnTo>
                    <a:pt x="163" y="3"/>
                  </a:lnTo>
                  <a:lnTo>
                    <a:pt x="160" y="2"/>
                  </a:lnTo>
                  <a:lnTo>
                    <a:pt x="159" y="0"/>
                  </a:lnTo>
                  <a:lnTo>
                    <a:pt x="157" y="0"/>
                  </a:lnTo>
                  <a:lnTo>
                    <a:pt x="155" y="0"/>
                  </a:lnTo>
                  <a:lnTo>
                    <a:pt x="155" y="2"/>
                  </a:lnTo>
                  <a:lnTo>
                    <a:pt x="153" y="2"/>
                  </a:lnTo>
                  <a:lnTo>
                    <a:pt x="152" y="2"/>
                  </a:lnTo>
                  <a:lnTo>
                    <a:pt x="150" y="0"/>
                  </a:lnTo>
                  <a:lnTo>
                    <a:pt x="145" y="3"/>
                  </a:lnTo>
                  <a:lnTo>
                    <a:pt x="143" y="3"/>
                  </a:lnTo>
                  <a:lnTo>
                    <a:pt x="143" y="9"/>
                  </a:lnTo>
                  <a:lnTo>
                    <a:pt x="145" y="12"/>
                  </a:lnTo>
                  <a:lnTo>
                    <a:pt x="146" y="14"/>
                  </a:lnTo>
                  <a:lnTo>
                    <a:pt x="146" y="16"/>
                  </a:lnTo>
                  <a:lnTo>
                    <a:pt x="145" y="16"/>
                  </a:lnTo>
                  <a:lnTo>
                    <a:pt x="145" y="14"/>
                  </a:lnTo>
                  <a:lnTo>
                    <a:pt x="143" y="14"/>
                  </a:lnTo>
                  <a:lnTo>
                    <a:pt x="139" y="13"/>
                  </a:lnTo>
                  <a:lnTo>
                    <a:pt x="136" y="12"/>
                  </a:lnTo>
                  <a:lnTo>
                    <a:pt x="136" y="10"/>
                  </a:lnTo>
                  <a:lnTo>
                    <a:pt x="134" y="12"/>
                  </a:lnTo>
                  <a:lnTo>
                    <a:pt x="133" y="12"/>
                  </a:lnTo>
                  <a:lnTo>
                    <a:pt x="132" y="13"/>
                  </a:lnTo>
                  <a:lnTo>
                    <a:pt x="129" y="13"/>
                  </a:lnTo>
                  <a:lnTo>
                    <a:pt x="127" y="13"/>
                  </a:lnTo>
                  <a:lnTo>
                    <a:pt x="124" y="12"/>
                  </a:lnTo>
                  <a:lnTo>
                    <a:pt x="124" y="13"/>
                  </a:lnTo>
                  <a:lnTo>
                    <a:pt x="119" y="17"/>
                  </a:lnTo>
                  <a:lnTo>
                    <a:pt x="116" y="17"/>
                  </a:lnTo>
                  <a:lnTo>
                    <a:pt x="114" y="16"/>
                  </a:lnTo>
                  <a:lnTo>
                    <a:pt x="113" y="16"/>
                  </a:lnTo>
                  <a:lnTo>
                    <a:pt x="112" y="16"/>
                  </a:lnTo>
                  <a:lnTo>
                    <a:pt x="107" y="14"/>
                  </a:lnTo>
                  <a:lnTo>
                    <a:pt x="97" y="14"/>
                  </a:lnTo>
                  <a:lnTo>
                    <a:pt x="94" y="14"/>
                  </a:lnTo>
                  <a:lnTo>
                    <a:pt x="93" y="14"/>
                  </a:lnTo>
                  <a:lnTo>
                    <a:pt x="91" y="14"/>
                  </a:lnTo>
                  <a:lnTo>
                    <a:pt x="90" y="14"/>
                  </a:lnTo>
                  <a:lnTo>
                    <a:pt x="89" y="16"/>
                  </a:lnTo>
                  <a:lnTo>
                    <a:pt x="89" y="17"/>
                  </a:lnTo>
                  <a:lnTo>
                    <a:pt x="87" y="14"/>
                  </a:lnTo>
                  <a:lnTo>
                    <a:pt x="81" y="16"/>
                  </a:lnTo>
                  <a:lnTo>
                    <a:pt x="80" y="19"/>
                  </a:lnTo>
                  <a:lnTo>
                    <a:pt x="80" y="20"/>
                  </a:lnTo>
                  <a:lnTo>
                    <a:pt x="79" y="23"/>
                  </a:lnTo>
                  <a:lnTo>
                    <a:pt x="79" y="25"/>
                  </a:lnTo>
                  <a:lnTo>
                    <a:pt x="66" y="30"/>
                  </a:lnTo>
                  <a:lnTo>
                    <a:pt x="63" y="30"/>
                  </a:lnTo>
                  <a:lnTo>
                    <a:pt x="44" y="27"/>
                  </a:lnTo>
                  <a:lnTo>
                    <a:pt x="41" y="23"/>
                  </a:lnTo>
                  <a:lnTo>
                    <a:pt x="40" y="23"/>
                  </a:lnTo>
                  <a:lnTo>
                    <a:pt x="38" y="23"/>
                  </a:lnTo>
                  <a:lnTo>
                    <a:pt x="30" y="20"/>
                  </a:lnTo>
                  <a:lnTo>
                    <a:pt x="28" y="19"/>
                  </a:lnTo>
                  <a:lnTo>
                    <a:pt x="25" y="19"/>
                  </a:lnTo>
                  <a:lnTo>
                    <a:pt x="25" y="20"/>
                  </a:lnTo>
                  <a:lnTo>
                    <a:pt x="24" y="20"/>
                  </a:lnTo>
                  <a:lnTo>
                    <a:pt x="23" y="20"/>
                  </a:lnTo>
                  <a:lnTo>
                    <a:pt x="21" y="19"/>
                  </a:lnTo>
                  <a:lnTo>
                    <a:pt x="18" y="17"/>
                  </a:lnTo>
                  <a:lnTo>
                    <a:pt x="18" y="19"/>
                  </a:lnTo>
                  <a:lnTo>
                    <a:pt x="18" y="22"/>
                  </a:lnTo>
                  <a:lnTo>
                    <a:pt x="17" y="23"/>
                  </a:lnTo>
                  <a:lnTo>
                    <a:pt x="17" y="25"/>
                  </a:lnTo>
                  <a:lnTo>
                    <a:pt x="10" y="27"/>
                  </a:lnTo>
                  <a:lnTo>
                    <a:pt x="7" y="29"/>
                  </a:lnTo>
                  <a:lnTo>
                    <a:pt x="4" y="30"/>
                  </a:lnTo>
                  <a:lnTo>
                    <a:pt x="3" y="32"/>
                  </a:lnTo>
                  <a:lnTo>
                    <a:pt x="0" y="36"/>
                  </a:lnTo>
                  <a:lnTo>
                    <a:pt x="0" y="39"/>
                  </a:lnTo>
                  <a:lnTo>
                    <a:pt x="0" y="40"/>
                  </a:lnTo>
                  <a:lnTo>
                    <a:pt x="0" y="42"/>
                  </a:lnTo>
                  <a:lnTo>
                    <a:pt x="1" y="42"/>
                  </a:lnTo>
                  <a:lnTo>
                    <a:pt x="3" y="42"/>
                  </a:lnTo>
                  <a:lnTo>
                    <a:pt x="5" y="40"/>
                  </a:lnTo>
                  <a:lnTo>
                    <a:pt x="13" y="45"/>
                  </a:lnTo>
                  <a:lnTo>
                    <a:pt x="14" y="45"/>
                  </a:lnTo>
                  <a:lnTo>
                    <a:pt x="14" y="46"/>
                  </a:lnTo>
                  <a:lnTo>
                    <a:pt x="13" y="47"/>
                  </a:lnTo>
                  <a:lnTo>
                    <a:pt x="11" y="49"/>
                  </a:lnTo>
                  <a:lnTo>
                    <a:pt x="10" y="50"/>
                  </a:lnTo>
                  <a:lnTo>
                    <a:pt x="8" y="52"/>
                  </a:lnTo>
                  <a:lnTo>
                    <a:pt x="7" y="52"/>
                  </a:lnTo>
                  <a:lnTo>
                    <a:pt x="5" y="53"/>
                  </a:lnTo>
                  <a:lnTo>
                    <a:pt x="4" y="55"/>
                  </a:lnTo>
                  <a:lnTo>
                    <a:pt x="3" y="58"/>
                  </a:lnTo>
                  <a:lnTo>
                    <a:pt x="4" y="59"/>
                  </a:lnTo>
                  <a:lnTo>
                    <a:pt x="4" y="60"/>
                  </a:lnTo>
                  <a:lnTo>
                    <a:pt x="5" y="62"/>
                  </a:lnTo>
                  <a:lnTo>
                    <a:pt x="7" y="60"/>
                  </a:lnTo>
                  <a:lnTo>
                    <a:pt x="8" y="59"/>
                  </a:lnTo>
                  <a:lnTo>
                    <a:pt x="10" y="59"/>
                  </a:lnTo>
                  <a:lnTo>
                    <a:pt x="11" y="59"/>
                  </a:lnTo>
                  <a:lnTo>
                    <a:pt x="11" y="60"/>
                  </a:lnTo>
                  <a:lnTo>
                    <a:pt x="11" y="63"/>
                  </a:lnTo>
                  <a:lnTo>
                    <a:pt x="10" y="66"/>
                  </a:lnTo>
                  <a:lnTo>
                    <a:pt x="8" y="68"/>
                  </a:lnTo>
                  <a:lnTo>
                    <a:pt x="7" y="68"/>
                  </a:lnTo>
                  <a:lnTo>
                    <a:pt x="7" y="69"/>
                  </a:lnTo>
                  <a:lnTo>
                    <a:pt x="7" y="70"/>
                  </a:lnTo>
                  <a:lnTo>
                    <a:pt x="7" y="73"/>
                  </a:lnTo>
                  <a:lnTo>
                    <a:pt x="8" y="75"/>
                  </a:lnTo>
                  <a:lnTo>
                    <a:pt x="13" y="76"/>
                  </a:lnTo>
                  <a:lnTo>
                    <a:pt x="18" y="79"/>
                  </a:lnTo>
                  <a:lnTo>
                    <a:pt x="20" y="82"/>
                  </a:lnTo>
                  <a:lnTo>
                    <a:pt x="24" y="89"/>
                  </a:lnTo>
                  <a:lnTo>
                    <a:pt x="21" y="92"/>
                  </a:lnTo>
                  <a:lnTo>
                    <a:pt x="20" y="92"/>
                  </a:lnTo>
                  <a:lnTo>
                    <a:pt x="18" y="92"/>
                  </a:lnTo>
                  <a:lnTo>
                    <a:pt x="17" y="92"/>
                  </a:lnTo>
                  <a:lnTo>
                    <a:pt x="14" y="91"/>
                  </a:lnTo>
                  <a:lnTo>
                    <a:pt x="13" y="92"/>
                  </a:lnTo>
                  <a:lnTo>
                    <a:pt x="14" y="95"/>
                  </a:lnTo>
                  <a:lnTo>
                    <a:pt x="4" y="95"/>
                  </a:lnTo>
                  <a:lnTo>
                    <a:pt x="5" y="99"/>
                  </a:lnTo>
                  <a:lnTo>
                    <a:pt x="7" y="102"/>
                  </a:lnTo>
                  <a:close/>
                </a:path>
              </a:pathLst>
            </a:custGeom>
            <a:solidFill>
              <a:srgbClr val="0A4594"/>
            </a:solidFill>
            <a:ln w="12700">
              <a:solidFill>
                <a:srgbClr val="1572EF"/>
              </a:solidFill>
              <a:round/>
              <a:headEnd/>
              <a:tailEnd/>
            </a:ln>
          </p:spPr>
          <p:txBody>
            <a:bodyPr/>
            <a:lstStyle/>
            <a:p>
              <a:endParaRPr lang="hr-HR"/>
            </a:p>
          </p:txBody>
        </p:sp>
        <p:sp>
          <p:nvSpPr>
            <p:cNvPr id="10" name="Freeform 95"/>
            <p:cNvSpPr>
              <a:spLocks/>
            </p:cNvSpPr>
            <p:nvPr/>
          </p:nvSpPr>
          <p:spPr bwMode="auto">
            <a:xfrm>
              <a:off x="1129" y="1743"/>
              <a:ext cx="1065" cy="683"/>
            </a:xfrm>
            <a:custGeom>
              <a:avLst/>
              <a:gdLst>
                <a:gd name="T0" fmla="*/ 89 w 338"/>
                <a:gd name="T1" fmla="*/ 191 h 199"/>
                <a:gd name="T2" fmla="*/ 100 w 338"/>
                <a:gd name="T3" fmla="*/ 195 h 199"/>
                <a:gd name="T4" fmla="*/ 116 w 338"/>
                <a:gd name="T5" fmla="*/ 192 h 199"/>
                <a:gd name="T6" fmla="*/ 130 w 338"/>
                <a:gd name="T7" fmla="*/ 181 h 199"/>
                <a:gd name="T8" fmla="*/ 136 w 338"/>
                <a:gd name="T9" fmla="*/ 165 h 199"/>
                <a:gd name="T10" fmla="*/ 162 w 338"/>
                <a:gd name="T11" fmla="*/ 169 h 199"/>
                <a:gd name="T12" fmla="*/ 186 w 338"/>
                <a:gd name="T13" fmla="*/ 182 h 199"/>
                <a:gd name="T14" fmla="*/ 208 w 338"/>
                <a:gd name="T15" fmla="*/ 188 h 199"/>
                <a:gd name="T16" fmla="*/ 211 w 338"/>
                <a:gd name="T17" fmla="*/ 185 h 199"/>
                <a:gd name="T18" fmla="*/ 224 w 338"/>
                <a:gd name="T19" fmla="*/ 186 h 199"/>
                <a:gd name="T20" fmla="*/ 234 w 338"/>
                <a:gd name="T21" fmla="*/ 191 h 199"/>
                <a:gd name="T22" fmla="*/ 242 w 338"/>
                <a:gd name="T23" fmla="*/ 188 h 199"/>
                <a:gd name="T24" fmla="*/ 257 w 338"/>
                <a:gd name="T25" fmla="*/ 185 h 199"/>
                <a:gd name="T26" fmla="*/ 285 w 338"/>
                <a:gd name="T27" fmla="*/ 175 h 199"/>
                <a:gd name="T28" fmla="*/ 307 w 338"/>
                <a:gd name="T29" fmla="*/ 155 h 199"/>
                <a:gd name="T30" fmla="*/ 327 w 338"/>
                <a:gd name="T31" fmla="*/ 132 h 199"/>
                <a:gd name="T32" fmla="*/ 331 w 338"/>
                <a:gd name="T33" fmla="*/ 118 h 199"/>
                <a:gd name="T34" fmla="*/ 324 w 338"/>
                <a:gd name="T35" fmla="*/ 102 h 199"/>
                <a:gd name="T36" fmla="*/ 300 w 338"/>
                <a:gd name="T37" fmla="*/ 90 h 199"/>
                <a:gd name="T38" fmla="*/ 287 w 338"/>
                <a:gd name="T39" fmla="*/ 93 h 199"/>
                <a:gd name="T40" fmla="*/ 279 w 338"/>
                <a:gd name="T41" fmla="*/ 83 h 199"/>
                <a:gd name="T42" fmla="*/ 275 w 338"/>
                <a:gd name="T43" fmla="*/ 79 h 199"/>
                <a:gd name="T44" fmla="*/ 282 w 338"/>
                <a:gd name="T45" fmla="*/ 67 h 199"/>
                <a:gd name="T46" fmla="*/ 279 w 338"/>
                <a:gd name="T47" fmla="*/ 70 h 199"/>
                <a:gd name="T48" fmla="*/ 257 w 338"/>
                <a:gd name="T49" fmla="*/ 64 h 199"/>
                <a:gd name="T50" fmla="*/ 242 w 338"/>
                <a:gd name="T51" fmla="*/ 56 h 199"/>
                <a:gd name="T52" fmla="*/ 239 w 338"/>
                <a:gd name="T53" fmla="*/ 59 h 199"/>
                <a:gd name="T54" fmla="*/ 247 w 338"/>
                <a:gd name="T55" fmla="*/ 73 h 199"/>
                <a:gd name="T56" fmla="*/ 235 w 338"/>
                <a:gd name="T57" fmla="*/ 76 h 199"/>
                <a:gd name="T58" fmla="*/ 229 w 338"/>
                <a:gd name="T59" fmla="*/ 83 h 199"/>
                <a:gd name="T60" fmla="*/ 224 w 338"/>
                <a:gd name="T61" fmla="*/ 73 h 199"/>
                <a:gd name="T62" fmla="*/ 209 w 338"/>
                <a:gd name="T63" fmla="*/ 59 h 199"/>
                <a:gd name="T64" fmla="*/ 214 w 338"/>
                <a:gd name="T65" fmla="*/ 50 h 199"/>
                <a:gd name="T66" fmla="*/ 218 w 338"/>
                <a:gd name="T67" fmla="*/ 41 h 199"/>
                <a:gd name="T68" fmla="*/ 196 w 338"/>
                <a:gd name="T69" fmla="*/ 34 h 199"/>
                <a:gd name="T70" fmla="*/ 170 w 338"/>
                <a:gd name="T71" fmla="*/ 24 h 199"/>
                <a:gd name="T72" fmla="*/ 162 w 338"/>
                <a:gd name="T73" fmla="*/ 14 h 199"/>
                <a:gd name="T74" fmla="*/ 148 w 338"/>
                <a:gd name="T75" fmla="*/ 7 h 199"/>
                <a:gd name="T76" fmla="*/ 139 w 338"/>
                <a:gd name="T77" fmla="*/ 16 h 199"/>
                <a:gd name="T78" fmla="*/ 129 w 338"/>
                <a:gd name="T79" fmla="*/ 16 h 199"/>
                <a:gd name="T80" fmla="*/ 120 w 338"/>
                <a:gd name="T81" fmla="*/ 1 h 199"/>
                <a:gd name="T82" fmla="*/ 112 w 338"/>
                <a:gd name="T83" fmla="*/ 4 h 199"/>
                <a:gd name="T84" fmla="*/ 117 w 338"/>
                <a:gd name="T85" fmla="*/ 13 h 199"/>
                <a:gd name="T86" fmla="*/ 74 w 338"/>
                <a:gd name="T87" fmla="*/ 24 h 199"/>
                <a:gd name="T88" fmla="*/ 40 w 338"/>
                <a:gd name="T89" fmla="*/ 41 h 199"/>
                <a:gd name="T90" fmla="*/ 10 w 338"/>
                <a:gd name="T91" fmla="*/ 54 h 199"/>
                <a:gd name="T92" fmla="*/ 3 w 338"/>
                <a:gd name="T93" fmla="*/ 62 h 199"/>
                <a:gd name="T94" fmla="*/ 16 w 338"/>
                <a:gd name="T95" fmla="*/ 74 h 199"/>
                <a:gd name="T96" fmla="*/ 13 w 338"/>
                <a:gd name="T97" fmla="*/ 97 h 199"/>
                <a:gd name="T98" fmla="*/ 26 w 338"/>
                <a:gd name="T99" fmla="*/ 128 h 199"/>
                <a:gd name="T100" fmla="*/ 34 w 338"/>
                <a:gd name="T101" fmla="*/ 129 h 199"/>
                <a:gd name="T102" fmla="*/ 46 w 338"/>
                <a:gd name="T103" fmla="*/ 146 h 199"/>
                <a:gd name="T104" fmla="*/ 51 w 338"/>
                <a:gd name="T105" fmla="*/ 148 h 199"/>
                <a:gd name="T106" fmla="*/ 56 w 338"/>
                <a:gd name="T107" fmla="*/ 158 h 199"/>
                <a:gd name="T108" fmla="*/ 61 w 338"/>
                <a:gd name="T109" fmla="*/ 159 h 199"/>
                <a:gd name="T110" fmla="*/ 77 w 338"/>
                <a:gd name="T111" fmla="*/ 176 h 199"/>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338" h="199">
                  <a:moveTo>
                    <a:pt x="79" y="178"/>
                  </a:moveTo>
                  <a:lnTo>
                    <a:pt x="84" y="182"/>
                  </a:lnTo>
                  <a:lnTo>
                    <a:pt x="86" y="185"/>
                  </a:lnTo>
                  <a:lnTo>
                    <a:pt x="86" y="186"/>
                  </a:lnTo>
                  <a:lnTo>
                    <a:pt x="89" y="191"/>
                  </a:lnTo>
                  <a:lnTo>
                    <a:pt x="90" y="192"/>
                  </a:lnTo>
                  <a:lnTo>
                    <a:pt x="93" y="192"/>
                  </a:lnTo>
                  <a:lnTo>
                    <a:pt x="94" y="192"/>
                  </a:lnTo>
                  <a:lnTo>
                    <a:pt x="97" y="194"/>
                  </a:lnTo>
                  <a:lnTo>
                    <a:pt x="99" y="194"/>
                  </a:lnTo>
                  <a:lnTo>
                    <a:pt x="99" y="195"/>
                  </a:lnTo>
                  <a:lnTo>
                    <a:pt x="100" y="195"/>
                  </a:lnTo>
                  <a:lnTo>
                    <a:pt x="102" y="195"/>
                  </a:lnTo>
                  <a:lnTo>
                    <a:pt x="106" y="194"/>
                  </a:lnTo>
                  <a:lnTo>
                    <a:pt x="106" y="192"/>
                  </a:lnTo>
                  <a:lnTo>
                    <a:pt x="107" y="191"/>
                  </a:lnTo>
                  <a:lnTo>
                    <a:pt x="110" y="191"/>
                  </a:lnTo>
                  <a:lnTo>
                    <a:pt x="116" y="191"/>
                  </a:lnTo>
                  <a:lnTo>
                    <a:pt x="116" y="192"/>
                  </a:lnTo>
                  <a:lnTo>
                    <a:pt x="117" y="194"/>
                  </a:lnTo>
                  <a:lnTo>
                    <a:pt x="122" y="186"/>
                  </a:lnTo>
                  <a:lnTo>
                    <a:pt x="127" y="179"/>
                  </a:lnTo>
                  <a:lnTo>
                    <a:pt x="129" y="179"/>
                  </a:lnTo>
                  <a:lnTo>
                    <a:pt x="130" y="181"/>
                  </a:lnTo>
                  <a:lnTo>
                    <a:pt x="135" y="179"/>
                  </a:lnTo>
                  <a:lnTo>
                    <a:pt x="137" y="171"/>
                  </a:lnTo>
                  <a:lnTo>
                    <a:pt x="137" y="169"/>
                  </a:lnTo>
                  <a:lnTo>
                    <a:pt x="136" y="168"/>
                  </a:lnTo>
                  <a:lnTo>
                    <a:pt x="136" y="166"/>
                  </a:lnTo>
                  <a:lnTo>
                    <a:pt x="136" y="165"/>
                  </a:lnTo>
                  <a:lnTo>
                    <a:pt x="137" y="162"/>
                  </a:lnTo>
                  <a:lnTo>
                    <a:pt x="139" y="162"/>
                  </a:lnTo>
                  <a:lnTo>
                    <a:pt x="156" y="166"/>
                  </a:lnTo>
                  <a:lnTo>
                    <a:pt x="162" y="169"/>
                  </a:lnTo>
                  <a:lnTo>
                    <a:pt x="163" y="171"/>
                  </a:lnTo>
                  <a:lnTo>
                    <a:pt x="170" y="175"/>
                  </a:lnTo>
                  <a:lnTo>
                    <a:pt x="178" y="176"/>
                  </a:lnTo>
                  <a:lnTo>
                    <a:pt x="181" y="176"/>
                  </a:lnTo>
                  <a:lnTo>
                    <a:pt x="186" y="181"/>
                  </a:lnTo>
                  <a:lnTo>
                    <a:pt x="186" y="182"/>
                  </a:lnTo>
                  <a:lnTo>
                    <a:pt x="188" y="182"/>
                  </a:lnTo>
                  <a:lnTo>
                    <a:pt x="188" y="184"/>
                  </a:lnTo>
                  <a:lnTo>
                    <a:pt x="189" y="184"/>
                  </a:lnTo>
                  <a:lnTo>
                    <a:pt x="192" y="186"/>
                  </a:lnTo>
                  <a:lnTo>
                    <a:pt x="193" y="186"/>
                  </a:lnTo>
                  <a:lnTo>
                    <a:pt x="208" y="188"/>
                  </a:lnTo>
                  <a:lnTo>
                    <a:pt x="209" y="188"/>
                  </a:lnTo>
                  <a:lnTo>
                    <a:pt x="211" y="186"/>
                  </a:lnTo>
                  <a:lnTo>
                    <a:pt x="211" y="185"/>
                  </a:lnTo>
                  <a:lnTo>
                    <a:pt x="212" y="184"/>
                  </a:lnTo>
                  <a:lnTo>
                    <a:pt x="212" y="182"/>
                  </a:lnTo>
                  <a:lnTo>
                    <a:pt x="214" y="182"/>
                  </a:lnTo>
                  <a:lnTo>
                    <a:pt x="216" y="184"/>
                  </a:lnTo>
                  <a:lnTo>
                    <a:pt x="222" y="185"/>
                  </a:lnTo>
                  <a:lnTo>
                    <a:pt x="224" y="186"/>
                  </a:lnTo>
                  <a:lnTo>
                    <a:pt x="225" y="188"/>
                  </a:lnTo>
                  <a:lnTo>
                    <a:pt x="228" y="191"/>
                  </a:lnTo>
                  <a:lnTo>
                    <a:pt x="229" y="191"/>
                  </a:lnTo>
                  <a:lnTo>
                    <a:pt x="232" y="191"/>
                  </a:lnTo>
                  <a:lnTo>
                    <a:pt x="232" y="192"/>
                  </a:lnTo>
                  <a:lnTo>
                    <a:pt x="234" y="191"/>
                  </a:lnTo>
                  <a:lnTo>
                    <a:pt x="235" y="191"/>
                  </a:lnTo>
                  <a:lnTo>
                    <a:pt x="236" y="199"/>
                  </a:lnTo>
                  <a:lnTo>
                    <a:pt x="239" y="195"/>
                  </a:lnTo>
                  <a:lnTo>
                    <a:pt x="241" y="192"/>
                  </a:lnTo>
                  <a:lnTo>
                    <a:pt x="241" y="189"/>
                  </a:lnTo>
                  <a:lnTo>
                    <a:pt x="242" y="188"/>
                  </a:lnTo>
                  <a:lnTo>
                    <a:pt x="244" y="186"/>
                  </a:lnTo>
                  <a:lnTo>
                    <a:pt x="249" y="181"/>
                  </a:lnTo>
                  <a:lnTo>
                    <a:pt x="252" y="181"/>
                  </a:lnTo>
                  <a:lnTo>
                    <a:pt x="254" y="181"/>
                  </a:lnTo>
                  <a:lnTo>
                    <a:pt x="257" y="182"/>
                  </a:lnTo>
                  <a:lnTo>
                    <a:pt x="257" y="185"/>
                  </a:lnTo>
                  <a:lnTo>
                    <a:pt x="259" y="186"/>
                  </a:lnTo>
                  <a:lnTo>
                    <a:pt x="262" y="189"/>
                  </a:lnTo>
                  <a:lnTo>
                    <a:pt x="268" y="189"/>
                  </a:lnTo>
                  <a:lnTo>
                    <a:pt x="272" y="188"/>
                  </a:lnTo>
                  <a:lnTo>
                    <a:pt x="279" y="182"/>
                  </a:lnTo>
                  <a:lnTo>
                    <a:pt x="282" y="179"/>
                  </a:lnTo>
                  <a:lnTo>
                    <a:pt x="285" y="175"/>
                  </a:lnTo>
                  <a:lnTo>
                    <a:pt x="288" y="172"/>
                  </a:lnTo>
                  <a:lnTo>
                    <a:pt x="294" y="171"/>
                  </a:lnTo>
                  <a:lnTo>
                    <a:pt x="298" y="171"/>
                  </a:lnTo>
                  <a:lnTo>
                    <a:pt x="302" y="169"/>
                  </a:lnTo>
                  <a:lnTo>
                    <a:pt x="305" y="165"/>
                  </a:lnTo>
                  <a:lnTo>
                    <a:pt x="305" y="161"/>
                  </a:lnTo>
                  <a:lnTo>
                    <a:pt x="307" y="155"/>
                  </a:lnTo>
                  <a:lnTo>
                    <a:pt x="308" y="151"/>
                  </a:lnTo>
                  <a:lnTo>
                    <a:pt x="311" y="148"/>
                  </a:lnTo>
                  <a:lnTo>
                    <a:pt x="315" y="145"/>
                  </a:lnTo>
                  <a:lnTo>
                    <a:pt x="320" y="143"/>
                  </a:lnTo>
                  <a:lnTo>
                    <a:pt x="323" y="140"/>
                  </a:lnTo>
                  <a:lnTo>
                    <a:pt x="324" y="136"/>
                  </a:lnTo>
                  <a:lnTo>
                    <a:pt x="327" y="132"/>
                  </a:lnTo>
                  <a:lnTo>
                    <a:pt x="331" y="130"/>
                  </a:lnTo>
                  <a:lnTo>
                    <a:pt x="338" y="132"/>
                  </a:lnTo>
                  <a:lnTo>
                    <a:pt x="338" y="130"/>
                  </a:lnTo>
                  <a:lnTo>
                    <a:pt x="338" y="129"/>
                  </a:lnTo>
                  <a:lnTo>
                    <a:pt x="337" y="125"/>
                  </a:lnTo>
                  <a:lnTo>
                    <a:pt x="335" y="119"/>
                  </a:lnTo>
                  <a:lnTo>
                    <a:pt x="331" y="118"/>
                  </a:lnTo>
                  <a:lnTo>
                    <a:pt x="330" y="116"/>
                  </a:lnTo>
                  <a:lnTo>
                    <a:pt x="328" y="116"/>
                  </a:lnTo>
                  <a:lnTo>
                    <a:pt x="327" y="116"/>
                  </a:lnTo>
                  <a:lnTo>
                    <a:pt x="325" y="109"/>
                  </a:lnTo>
                  <a:lnTo>
                    <a:pt x="325" y="105"/>
                  </a:lnTo>
                  <a:lnTo>
                    <a:pt x="325" y="103"/>
                  </a:lnTo>
                  <a:lnTo>
                    <a:pt x="324" y="102"/>
                  </a:lnTo>
                  <a:lnTo>
                    <a:pt x="323" y="100"/>
                  </a:lnTo>
                  <a:lnTo>
                    <a:pt x="314" y="99"/>
                  </a:lnTo>
                  <a:lnTo>
                    <a:pt x="312" y="97"/>
                  </a:lnTo>
                  <a:lnTo>
                    <a:pt x="311" y="100"/>
                  </a:lnTo>
                  <a:lnTo>
                    <a:pt x="310" y="96"/>
                  </a:lnTo>
                  <a:lnTo>
                    <a:pt x="308" y="96"/>
                  </a:lnTo>
                  <a:lnTo>
                    <a:pt x="300" y="90"/>
                  </a:lnTo>
                  <a:lnTo>
                    <a:pt x="297" y="90"/>
                  </a:lnTo>
                  <a:lnTo>
                    <a:pt x="292" y="93"/>
                  </a:lnTo>
                  <a:lnTo>
                    <a:pt x="291" y="93"/>
                  </a:lnTo>
                  <a:lnTo>
                    <a:pt x="291" y="95"/>
                  </a:lnTo>
                  <a:lnTo>
                    <a:pt x="290" y="93"/>
                  </a:lnTo>
                  <a:lnTo>
                    <a:pt x="288" y="93"/>
                  </a:lnTo>
                  <a:lnTo>
                    <a:pt x="287" y="93"/>
                  </a:lnTo>
                  <a:lnTo>
                    <a:pt x="285" y="92"/>
                  </a:lnTo>
                  <a:lnTo>
                    <a:pt x="284" y="86"/>
                  </a:lnTo>
                  <a:lnTo>
                    <a:pt x="281" y="85"/>
                  </a:lnTo>
                  <a:lnTo>
                    <a:pt x="279" y="83"/>
                  </a:lnTo>
                  <a:lnTo>
                    <a:pt x="278" y="83"/>
                  </a:lnTo>
                  <a:lnTo>
                    <a:pt x="275" y="80"/>
                  </a:lnTo>
                  <a:lnTo>
                    <a:pt x="275" y="79"/>
                  </a:lnTo>
                  <a:lnTo>
                    <a:pt x="278" y="79"/>
                  </a:lnTo>
                  <a:lnTo>
                    <a:pt x="279" y="77"/>
                  </a:lnTo>
                  <a:lnTo>
                    <a:pt x="284" y="76"/>
                  </a:lnTo>
                  <a:lnTo>
                    <a:pt x="284" y="73"/>
                  </a:lnTo>
                  <a:lnTo>
                    <a:pt x="284" y="69"/>
                  </a:lnTo>
                  <a:lnTo>
                    <a:pt x="282" y="67"/>
                  </a:lnTo>
                  <a:lnTo>
                    <a:pt x="281" y="66"/>
                  </a:lnTo>
                  <a:lnTo>
                    <a:pt x="281" y="67"/>
                  </a:lnTo>
                  <a:lnTo>
                    <a:pt x="281" y="69"/>
                  </a:lnTo>
                  <a:lnTo>
                    <a:pt x="279" y="69"/>
                  </a:lnTo>
                  <a:lnTo>
                    <a:pt x="279" y="70"/>
                  </a:lnTo>
                  <a:lnTo>
                    <a:pt x="278" y="70"/>
                  </a:lnTo>
                  <a:lnTo>
                    <a:pt x="278" y="72"/>
                  </a:lnTo>
                  <a:lnTo>
                    <a:pt x="277" y="72"/>
                  </a:lnTo>
                  <a:lnTo>
                    <a:pt x="267" y="70"/>
                  </a:lnTo>
                  <a:lnTo>
                    <a:pt x="265" y="70"/>
                  </a:lnTo>
                  <a:lnTo>
                    <a:pt x="262" y="69"/>
                  </a:lnTo>
                  <a:lnTo>
                    <a:pt x="257" y="64"/>
                  </a:lnTo>
                  <a:lnTo>
                    <a:pt x="257" y="63"/>
                  </a:lnTo>
                  <a:lnTo>
                    <a:pt x="255" y="63"/>
                  </a:lnTo>
                  <a:lnTo>
                    <a:pt x="255" y="62"/>
                  </a:lnTo>
                  <a:lnTo>
                    <a:pt x="254" y="60"/>
                  </a:lnTo>
                  <a:lnTo>
                    <a:pt x="248" y="57"/>
                  </a:lnTo>
                  <a:lnTo>
                    <a:pt x="247" y="57"/>
                  </a:lnTo>
                  <a:lnTo>
                    <a:pt x="242" y="56"/>
                  </a:lnTo>
                  <a:lnTo>
                    <a:pt x="241" y="56"/>
                  </a:lnTo>
                  <a:lnTo>
                    <a:pt x="239" y="57"/>
                  </a:lnTo>
                  <a:lnTo>
                    <a:pt x="239" y="59"/>
                  </a:lnTo>
                  <a:lnTo>
                    <a:pt x="241" y="60"/>
                  </a:lnTo>
                  <a:lnTo>
                    <a:pt x="247" y="67"/>
                  </a:lnTo>
                  <a:lnTo>
                    <a:pt x="247" y="69"/>
                  </a:lnTo>
                  <a:lnTo>
                    <a:pt x="247" y="73"/>
                  </a:lnTo>
                  <a:lnTo>
                    <a:pt x="245" y="73"/>
                  </a:lnTo>
                  <a:lnTo>
                    <a:pt x="244" y="73"/>
                  </a:lnTo>
                  <a:lnTo>
                    <a:pt x="241" y="73"/>
                  </a:lnTo>
                  <a:lnTo>
                    <a:pt x="238" y="74"/>
                  </a:lnTo>
                  <a:lnTo>
                    <a:pt x="236" y="74"/>
                  </a:lnTo>
                  <a:lnTo>
                    <a:pt x="235" y="76"/>
                  </a:lnTo>
                  <a:lnTo>
                    <a:pt x="232" y="80"/>
                  </a:lnTo>
                  <a:lnTo>
                    <a:pt x="232" y="82"/>
                  </a:lnTo>
                  <a:lnTo>
                    <a:pt x="231" y="82"/>
                  </a:lnTo>
                  <a:lnTo>
                    <a:pt x="231" y="83"/>
                  </a:lnTo>
                  <a:lnTo>
                    <a:pt x="229" y="83"/>
                  </a:lnTo>
                  <a:lnTo>
                    <a:pt x="226" y="82"/>
                  </a:lnTo>
                  <a:lnTo>
                    <a:pt x="225" y="80"/>
                  </a:lnTo>
                  <a:lnTo>
                    <a:pt x="224" y="79"/>
                  </a:lnTo>
                  <a:lnTo>
                    <a:pt x="224" y="77"/>
                  </a:lnTo>
                  <a:lnTo>
                    <a:pt x="222" y="77"/>
                  </a:lnTo>
                  <a:lnTo>
                    <a:pt x="224" y="76"/>
                  </a:lnTo>
                  <a:lnTo>
                    <a:pt x="224" y="73"/>
                  </a:lnTo>
                  <a:lnTo>
                    <a:pt x="222" y="73"/>
                  </a:lnTo>
                  <a:lnTo>
                    <a:pt x="222" y="72"/>
                  </a:lnTo>
                  <a:lnTo>
                    <a:pt x="218" y="66"/>
                  </a:lnTo>
                  <a:lnTo>
                    <a:pt x="218" y="64"/>
                  </a:lnTo>
                  <a:lnTo>
                    <a:pt x="214" y="60"/>
                  </a:lnTo>
                  <a:lnTo>
                    <a:pt x="211" y="59"/>
                  </a:lnTo>
                  <a:lnTo>
                    <a:pt x="209" y="59"/>
                  </a:lnTo>
                  <a:lnTo>
                    <a:pt x="206" y="57"/>
                  </a:lnTo>
                  <a:lnTo>
                    <a:pt x="206" y="54"/>
                  </a:lnTo>
                  <a:lnTo>
                    <a:pt x="206" y="53"/>
                  </a:lnTo>
                  <a:lnTo>
                    <a:pt x="211" y="50"/>
                  </a:lnTo>
                  <a:lnTo>
                    <a:pt x="212" y="50"/>
                  </a:lnTo>
                  <a:lnTo>
                    <a:pt x="214" y="50"/>
                  </a:lnTo>
                  <a:lnTo>
                    <a:pt x="215" y="50"/>
                  </a:lnTo>
                  <a:lnTo>
                    <a:pt x="216" y="49"/>
                  </a:lnTo>
                  <a:lnTo>
                    <a:pt x="219" y="44"/>
                  </a:lnTo>
                  <a:lnTo>
                    <a:pt x="218" y="41"/>
                  </a:lnTo>
                  <a:lnTo>
                    <a:pt x="215" y="39"/>
                  </a:lnTo>
                  <a:lnTo>
                    <a:pt x="214" y="37"/>
                  </a:lnTo>
                  <a:lnTo>
                    <a:pt x="209" y="36"/>
                  </a:lnTo>
                  <a:lnTo>
                    <a:pt x="208" y="36"/>
                  </a:lnTo>
                  <a:lnTo>
                    <a:pt x="202" y="37"/>
                  </a:lnTo>
                  <a:lnTo>
                    <a:pt x="196" y="34"/>
                  </a:lnTo>
                  <a:lnTo>
                    <a:pt x="189" y="34"/>
                  </a:lnTo>
                  <a:lnTo>
                    <a:pt x="189" y="33"/>
                  </a:lnTo>
                  <a:lnTo>
                    <a:pt x="188" y="29"/>
                  </a:lnTo>
                  <a:lnTo>
                    <a:pt x="178" y="26"/>
                  </a:lnTo>
                  <a:lnTo>
                    <a:pt x="170" y="24"/>
                  </a:lnTo>
                  <a:lnTo>
                    <a:pt x="168" y="26"/>
                  </a:lnTo>
                  <a:lnTo>
                    <a:pt x="166" y="26"/>
                  </a:lnTo>
                  <a:lnTo>
                    <a:pt x="166" y="24"/>
                  </a:lnTo>
                  <a:lnTo>
                    <a:pt x="163" y="19"/>
                  </a:lnTo>
                  <a:lnTo>
                    <a:pt x="162" y="16"/>
                  </a:lnTo>
                  <a:lnTo>
                    <a:pt x="162" y="14"/>
                  </a:lnTo>
                  <a:lnTo>
                    <a:pt x="162" y="13"/>
                  </a:lnTo>
                  <a:lnTo>
                    <a:pt x="158" y="9"/>
                  </a:lnTo>
                  <a:lnTo>
                    <a:pt x="152" y="6"/>
                  </a:lnTo>
                  <a:lnTo>
                    <a:pt x="150" y="6"/>
                  </a:lnTo>
                  <a:lnTo>
                    <a:pt x="148" y="6"/>
                  </a:lnTo>
                  <a:lnTo>
                    <a:pt x="148" y="7"/>
                  </a:lnTo>
                  <a:lnTo>
                    <a:pt x="149" y="10"/>
                  </a:lnTo>
                  <a:lnTo>
                    <a:pt x="148" y="17"/>
                  </a:lnTo>
                  <a:lnTo>
                    <a:pt x="146" y="17"/>
                  </a:lnTo>
                  <a:lnTo>
                    <a:pt x="140" y="16"/>
                  </a:lnTo>
                  <a:lnTo>
                    <a:pt x="139" y="16"/>
                  </a:lnTo>
                  <a:lnTo>
                    <a:pt x="139" y="17"/>
                  </a:lnTo>
                  <a:lnTo>
                    <a:pt x="137" y="20"/>
                  </a:lnTo>
                  <a:lnTo>
                    <a:pt x="136" y="20"/>
                  </a:lnTo>
                  <a:lnTo>
                    <a:pt x="133" y="20"/>
                  </a:lnTo>
                  <a:lnTo>
                    <a:pt x="129" y="16"/>
                  </a:lnTo>
                  <a:lnTo>
                    <a:pt x="130" y="13"/>
                  </a:lnTo>
                  <a:lnTo>
                    <a:pt x="130" y="11"/>
                  </a:lnTo>
                  <a:lnTo>
                    <a:pt x="129" y="7"/>
                  </a:lnTo>
                  <a:lnTo>
                    <a:pt x="127" y="4"/>
                  </a:lnTo>
                  <a:lnTo>
                    <a:pt x="120" y="1"/>
                  </a:lnTo>
                  <a:lnTo>
                    <a:pt x="116" y="0"/>
                  </a:lnTo>
                  <a:lnTo>
                    <a:pt x="115" y="0"/>
                  </a:lnTo>
                  <a:lnTo>
                    <a:pt x="113" y="0"/>
                  </a:lnTo>
                  <a:lnTo>
                    <a:pt x="113" y="1"/>
                  </a:lnTo>
                  <a:lnTo>
                    <a:pt x="112" y="3"/>
                  </a:lnTo>
                  <a:lnTo>
                    <a:pt x="112" y="4"/>
                  </a:lnTo>
                  <a:lnTo>
                    <a:pt x="115" y="9"/>
                  </a:lnTo>
                  <a:lnTo>
                    <a:pt x="117" y="9"/>
                  </a:lnTo>
                  <a:lnTo>
                    <a:pt x="119" y="9"/>
                  </a:lnTo>
                  <a:lnTo>
                    <a:pt x="119" y="10"/>
                  </a:lnTo>
                  <a:lnTo>
                    <a:pt x="117" y="13"/>
                  </a:lnTo>
                  <a:lnTo>
                    <a:pt x="102" y="19"/>
                  </a:lnTo>
                  <a:lnTo>
                    <a:pt x="86" y="23"/>
                  </a:lnTo>
                  <a:lnTo>
                    <a:pt x="80" y="23"/>
                  </a:lnTo>
                  <a:lnTo>
                    <a:pt x="79" y="23"/>
                  </a:lnTo>
                  <a:lnTo>
                    <a:pt x="76" y="23"/>
                  </a:lnTo>
                  <a:lnTo>
                    <a:pt x="74" y="24"/>
                  </a:lnTo>
                  <a:lnTo>
                    <a:pt x="59" y="31"/>
                  </a:lnTo>
                  <a:lnTo>
                    <a:pt x="57" y="33"/>
                  </a:lnTo>
                  <a:lnTo>
                    <a:pt x="57" y="34"/>
                  </a:lnTo>
                  <a:lnTo>
                    <a:pt x="40" y="43"/>
                  </a:lnTo>
                  <a:lnTo>
                    <a:pt x="40" y="41"/>
                  </a:lnTo>
                  <a:lnTo>
                    <a:pt x="37" y="40"/>
                  </a:lnTo>
                  <a:lnTo>
                    <a:pt x="36" y="40"/>
                  </a:lnTo>
                  <a:lnTo>
                    <a:pt x="21" y="43"/>
                  </a:lnTo>
                  <a:lnTo>
                    <a:pt x="20" y="43"/>
                  </a:lnTo>
                  <a:lnTo>
                    <a:pt x="14" y="49"/>
                  </a:lnTo>
                  <a:lnTo>
                    <a:pt x="13" y="52"/>
                  </a:lnTo>
                  <a:lnTo>
                    <a:pt x="10" y="54"/>
                  </a:lnTo>
                  <a:lnTo>
                    <a:pt x="3" y="47"/>
                  </a:lnTo>
                  <a:lnTo>
                    <a:pt x="0" y="46"/>
                  </a:lnTo>
                  <a:lnTo>
                    <a:pt x="0" y="47"/>
                  </a:lnTo>
                  <a:lnTo>
                    <a:pt x="3" y="59"/>
                  </a:lnTo>
                  <a:lnTo>
                    <a:pt x="3" y="60"/>
                  </a:lnTo>
                  <a:lnTo>
                    <a:pt x="3" y="62"/>
                  </a:lnTo>
                  <a:lnTo>
                    <a:pt x="3" y="64"/>
                  </a:lnTo>
                  <a:lnTo>
                    <a:pt x="4" y="67"/>
                  </a:lnTo>
                  <a:lnTo>
                    <a:pt x="10" y="72"/>
                  </a:lnTo>
                  <a:lnTo>
                    <a:pt x="11" y="73"/>
                  </a:lnTo>
                  <a:lnTo>
                    <a:pt x="13" y="73"/>
                  </a:lnTo>
                  <a:lnTo>
                    <a:pt x="16" y="74"/>
                  </a:lnTo>
                  <a:lnTo>
                    <a:pt x="16" y="76"/>
                  </a:lnTo>
                  <a:lnTo>
                    <a:pt x="18" y="80"/>
                  </a:lnTo>
                  <a:lnTo>
                    <a:pt x="18" y="82"/>
                  </a:lnTo>
                  <a:lnTo>
                    <a:pt x="13" y="90"/>
                  </a:lnTo>
                  <a:lnTo>
                    <a:pt x="13" y="97"/>
                  </a:lnTo>
                  <a:lnTo>
                    <a:pt x="14" y="99"/>
                  </a:lnTo>
                  <a:lnTo>
                    <a:pt x="16" y="105"/>
                  </a:lnTo>
                  <a:lnTo>
                    <a:pt x="17" y="109"/>
                  </a:lnTo>
                  <a:lnTo>
                    <a:pt x="17" y="112"/>
                  </a:lnTo>
                  <a:lnTo>
                    <a:pt x="20" y="119"/>
                  </a:lnTo>
                  <a:lnTo>
                    <a:pt x="26" y="128"/>
                  </a:lnTo>
                  <a:lnTo>
                    <a:pt x="27" y="128"/>
                  </a:lnTo>
                  <a:lnTo>
                    <a:pt x="30" y="129"/>
                  </a:lnTo>
                  <a:lnTo>
                    <a:pt x="31" y="128"/>
                  </a:lnTo>
                  <a:lnTo>
                    <a:pt x="34" y="128"/>
                  </a:lnTo>
                  <a:lnTo>
                    <a:pt x="34" y="129"/>
                  </a:lnTo>
                  <a:lnTo>
                    <a:pt x="36" y="129"/>
                  </a:lnTo>
                  <a:lnTo>
                    <a:pt x="39" y="132"/>
                  </a:lnTo>
                  <a:lnTo>
                    <a:pt x="41" y="139"/>
                  </a:lnTo>
                  <a:lnTo>
                    <a:pt x="44" y="145"/>
                  </a:lnTo>
                  <a:lnTo>
                    <a:pt x="46" y="145"/>
                  </a:lnTo>
                  <a:lnTo>
                    <a:pt x="46" y="146"/>
                  </a:lnTo>
                  <a:lnTo>
                    <a:pt x="47" y="148"/>
                  </a:lnTo>
                  <a:lnTo>
                    <a:pt x="49" y="148"/>
                  </a:lnTo>
                  <a:lnTo>
                    <a:pt x="50" y="148"/>
                  </a:lnTo>
                  <a:lnTo>
                    <a:pt x="51" y="148"/>
                  </a:lnTo>
                  <a:lnTo>
                    <a:pt x="51" y="149"/>
                  </a:lnTo>
                  <a:lnTo>
                    <a:pt x="54" y="153"/>
                  </a:lnTo>
                  <a:lnTo>
                    <a:pt x="56" y="153"/>
                  </a:lnTo>
                  <a:lnTo>
                    <a:pt x="56" y="155"/>
                  </a:lnTo>
                  <a:lnTo>
                    <a:pt x="56" y="156"/>
                  </a:lnTo>
                  <a:lnTo>
                    <a:pt x="54" y="158"/>
                  </a:lnTo>
                  <a:lnTo>
                    <a:pt x="56" y="158"/>
                  </a:lnTo>
                  <a:lnTo>
                    <a:pt x="59" y="161"/>
                  </a:lnTo>
                  <a:lnTo>
                    <a:pt x="60" y="162"/>
                  </a:lnTo>
                  <a:lnTo>
                    <a:pt x="60" y="161"/>
                  </a:lnTo>
                  <a:lnTo>
                    <a:pt x="60" y="159"/>
                  </a:lnTo>
                  <a:lnTo>
                    <a:pt x="61" y="159"/>
                  </a:lnTo>
                  <a:lnTo>
                    <a:pt x="64" y="161"/>
                  </a:lnTo>
                  <a:lnTo>
                    <a:pt x="72" y="169"/>
                  </a:lnTo>
                  <a:lnTo>
                    <a:pt x="74" y="172"/>
                  </a:lnTo>
                  <a:lnTo>
                    <a:pt x="74" y="175"/>
                  </a:lnTo>
                  <a:lnTo>
                    <a:pt x="76" y="176"/>
                  </a:lnTo>
                  <a:lnTo>
                    <a:pt x="77" y="176"/>
                  </a:lnTo>
                  <a:lnTo>
                    <a:pt x="79" y="178"/>
                  </a:lnTo>
                  <a:close/>
                </a:path>
              </a:pathLst>
            </a:custGeom>
            <a:solidFill>
              <a:srgbClr val="0A4594"/>
            </a:solidFill>
            <a:ln w="12700">
              <a:solidFill>
                <a:srgbClr val="1572EF"/>
              </a:solidFill>
              <a:round/>
              <a:headEnd/>
              <a:tailEnd/>
            </a:ln>
          </p:spPr>
          <p:txBody>
            <a:bodyPr/>
            <a:lstStyle/>
            <a:p>
              <a:endParaRPr lang="hr-HR"/>
            </a:p>
          </p:txBody>
        </p:sp>
        <p:sp>
          <p:nvSpPr>
            <p:cNvPr id="11" name="Freeform 96"/>
            <p:cNvSpPr>
              <a:spLocks/>
            </p:cNvSpPr>
            <p:nvPr/>
          </p:nvSpPr>
          <p:spPr bwMode="auto">
            <a:xfrm>
              <a:off x="612" y="2299"/>
              <a:ext cx="1295" cy="694"/>
            </a:xfrm>
            <a:custGeom>
              <a:avLst/>
              <a:gdLst>
                <a:gd name="T0" fmla="*/ 400 w 411"/>
                <a:gd name="T1" fmla="*/ 37 h 202"/>
                <a:gd name="T2" fmla="*/ 388 w 411"/>
                <a:gd name="T3" fmla="*/ 24 h 202"/>
                <a:gd name="T4" fmla="*/ 375 w 411"/>
                <a:gd name="T5" fmla="*/ 23 h 202"/>
                <a:gd name="T6" fmla="*/ 357 w 411"/>
                <a:gd name="T7" fmla="*/ 24 h 202"/>
                <a:gd name="T8" fmla="*/ 350 w 411"/>
                <a:gd name="T9" fmla="*/ 19 h 202"/>
                <a:gd name="T10" fmla="*/ 320 w 411"/>
                <a:gd name="T11" fmla="*/ 4 h 202"/>
                <a:gd name="T12" fmla="*/ 301 w 411"/>
                <a:gd name="T13" fmla="*/ 9 h 202"/>
                <a:gd name="T14" fmla="*/ 286 w 411"/>
                <a:gd name="T15" fmla="*/ 24 h 202"/>
                <a:gd name="T16" fmla="*/ 266 w 411"/>
                <a:gd name="T17" fmla="*/ 33 h 202"/>
                <a:gd name="T18" fmla="*/ 253 w 411"/>
                <a:gd name="T19" fmla="*/ 29 h 202"/>
                <a:gd name="T20" fmla="*/ 240 w 411"/>
                <a:gd name="T21" fmla="*/ 14 h 202"/>
                <a:gd name="T22" fmla="*/ 223 w 411"/>
                <a:gd name="T23" fmla="*/ 27 h 202"/>
                <a:gd name="T24" fmla="*/ 215 w 411"/>
                <a:gd name="T25" fmla="*/ 43 h 202"/>
                <a:gd name="T26" fmla="*/ 194 w 411"/>
                <a:gd name="T27" fmla="*/ 50 h 202"/>
                <a:gd name="T28" fmla="*/ 187 w 411"/>
                <a:gd name="T29" fmla="*/ 55 h 202"/>
                <a:gd name="T30" fmla="*/ 181 w 411"/>
                <a:gd name="T31" fmla="*/ 66 h 202"/>
                <a:gd name="T32" fmla="*/ 184 w 411"/>
                <a:gd name="T33" fmla="*/ 92 h 202"/>
                <a:gd name="T34" fmla="*/ 192 w 411"/>
                <a:gd name="T35" fmla="*/ 96 h 202"/>
                <a:gd name="T36" fmla="*/ 185 w 411"/>
                <a:gd name="T37" fmla="*/ 112 h 202"/>
                <a:gd name="T38" fmla="*/ 180 w 411"/>
                <a:gd name="T39" fmla="*/ 99 h 202"/>
                <a:gd name="T40" fmla="*/ 168 w 411"/>
                <a:gd name="T41" fmla="*/ 95 h 202"/>
                <a:gd name="T42" fmla="*/ 159 w 411"/>
                <a:gd name="T43" fmla="*/ 95 h 202"/>
                <a:gd name="T44" fmla="*/ 115 w 411"/>
                <a:gd name="T45" fmla="*/ 95 h 202"/>
                <a:gd name="T46" fmla="*/ 76 w 411"/>
                <a:gd name="T47" fmla="*/ 96 h 202"/>
                <a:gd name="T48" fmla="*/ 45 w 411"/>
                <a:gd name="T49" fmla="*/ 108 h 202"/>
                <a:gd name="T50" fmla="*/ 36 w 411"/>
                <a:gd name="T51" fmla="*/ 109 h 202"/>
                <a:gd name="T52" fmla="*/ 19 w 411"/>
                <a:gd name="T53" fmla="*/ 83 h 202"/>
                <a:gd name="T54" fmla="*/ 6 w 411"/>
                <a:gd name="T55" fmla="*/ 85 h 202"/>
                <a:gd name="T56" fmla="*/ 9 w 411"/>
                <a:gd name="T57" fmla="*/ 98 h 202"/>
                <a:gd name="T58" fmla="*/ 0 w 411"/>
                <a:gd name="T59" fmla="*/ 105 h 202"/>
                <a:gd name="T60" fmla="*/ 13 w 411"/>
                <a:gd name="T61" fmla="*/ 128 h 202"/>
                <a:gd name="T62" fmla="*/ 26 w 411"/>
                <a:gd name="T63" fmla="*/ 143 h 202"/>
                <a:gd name="T64" fmla="*/ 43 w 411"/>
                <a:gd name="T65" fmla="*/ 133 h 202"/>
                <a:gd name="T66" fmla="*/ 48 w 411"/>
                <a:gd name="T67" fmla="*/ 146 h 202"/>
                <a:gd name="T68" fmla="*/ 59 w 411"/>
                <a:gd name="T69" fmla="*/ 146 h 202"/>
                <a:gd name="T70" fmla="*/ 78 w 411"/>
                <a:gd name="T71" fmla="*/ 152 h 202"/>
                <a:gd name="T72" fmla="*/ 82 w 411"/>
                <a:gd name="T73" fmla="*/ 143 h 202"/>
                <a:gd name="T74" fmla="*/ 104 w 411"/>
                <a:gd name="T75" fmla="*/ 141 h 202"/>
                <a:gd name="T76" fmla="*/ 116 w 411"/>
                <a:gd name="T77" fmla="*/ 143 h 202"/>
                <a:gd name="T78" fmla="*/ 141 w 411"/>
                <a:gd name="T79" fmla="*/ 142 h 202"/>
                <a:gd name="T80" fmla="*/ 137 w 411"/>
                <a:gd name="T81" fmla="*/ 145 h 202"/>
                <a:gd name="T82" fmla="*/ 145 w 411"/>
                <a:gd name="T83" fmla="*/ 158 h 202"/>
                <a:gd name="T84" fmla="*/ 159 w 411"/>
                <a:gd name="T85" fmla="*/ 174 h 202"/>
                <a:gd name="T86" fmla="*/ 208 w 411"/>
                <a:gd name="T87" fmla="*/ 186 h 202"/>
                <a:gd name="T88" fmla="*/ 228 w 411"/>
                <a:gd name="T89" fmla="*/ 191 h 202"/>
                <a:gd name="T90" fmla="*/ 279 w 411"/>
                <a:gd name="T91" fmla="*/ 197 h 202"/>
                <a:gd name="T92" fmla="*/ 287 w 411"/>
                <a:gd name="T93" fmla="*/ 186 h 202"/>
                <a:gd name="T94" fmla="*/ 294 w 411"/>
                <a:gd name="T95" fmla="*/ 186 h 202"/>
                <a:gd name="T96" fmla="*/ 319 w 411"/>
                <a:gd name="T97" fmla="*/ 189 h 202"/>
                <a:gd name="T98" fmla="*/ 333 w 411"/>
                <a:gd name="T99" fmla="*/ 184 h 202"/>
                <a:gd name="T100" fmla="*/ 345 w 411"/>
                <a:gd name="T101" fmla="*/ 188 h 202"/>
                <a:gd name="T102" fmla="*/ 343 w 411"/>
                <a:gd name="T103" fmla="*/ 181 h 202"/>
                <a:gd name="T104" fmla="*/ 359 w 411"/>
                <a:gd name="T105" fmla="*/ 166 h 202"/>
                <a:gd name="T106" fmla="*/ 370 w 411"/>
                <a:gd name="T107" fmla="*/ 164 h 202"/>
                <a:gd name="T108" fmla="*/ 373 w 411"/>
                <a:gd name="T109" fmla="*/ 131 h 202"/>
                <a:gd name="T110" fmla="*/ 385 w 411"/>
                <a:gd name="T111" fmla="*/ 121 h 202"/>
                <a:gd name="T112" fmla="*/ 373 w 411"/>
                <a:gd name="T113" fmla="*/ 112 h 202"/>
                <a:gd name="T114" fmla="*/ 382 w 411"/>
                <a:gd name="T115" fmla="*/ 103 h 202"/>
                <a:gd name="T116" fmla="*/ 392 w 411"/>
                <a:gd name="T117" fmla="*/ 110 h 202"/>
                <a:gd name="T118" fmla="*/ 408 w 411"/>
                <a:gd name="T119" fmla="*/ 89 h 202"/>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411" h="202">
                  <a:moveTo>
                    <a:pt x="400" y="72"/>
                  </a:moveTo>
                  <a:lnTo>
                    <a:pt x="400" y="72"/>
                  </a:lnTo>
                  <a:lnTo>
                    <a:pt x="400" y="70"/>
                  </a:lnTo>
                  <a:lnTo>
                    <a:pt x="400" y="69"/>
                  </a:lnTo>
                  <a:lnTo>
                    <a:pt x="399" y="65"/>
                  </a:lnTo>
                  <a:lnTo>
                    <a:pt x="398" y="59"/>
                  </a:lnTo>
                  <a:lnTo>
                    <a:pt x="400" y="44"/>
                  </a:lnTo>
                  <a:lnTo>
                    <a:pt x="400" y="37"/>
                  </a:lnTo>
                  <a:lnTo>
                    <a:pt x="399" y="29"/>
                  </a:lnTo>
                  <a:lnTo>
                    <a:pt x="398" y="29"/>
                  </a:lnTo>
                  <a:lnTo>
                    <a:pt x="396" y="30"/>
                  </a:lnTo>
                  <a:lnTo>
                    <a:pt x="396" y="29"/>
                  </a:lnTo>
                  <a:lnTo>
                    <a:pt x="393" y="29"/>
                  </a:lnTo>
                  <a:lnTo>
                    <a:pt x="392" y="29"/>
                  </a:lnTo>
                  <a:lnTo>
                    <a:pt x="389" y="26"/>
                  </a:lnTo>
                  <a:lnTo>
                    <a:pt x="388" y="24"/>
                  </a:lnTo>
                  <a:lnTo>
                    <a:pt x="386" y="23"/>
                  </a:lnTo>
                  <a:lnTo>
                    <a:pt x="380" y="22"/>
                  </a:lnTo>
                  <a:lnTo>
                    <a:pt x="378" y="20"/>
                  </a:lnTo>
                  <a:lnTo>
                    <a:pt x="376" y="20"/>
                  </a:lnTo>
                  <a:lnTo>
                    <a:pt x="376" y="22"/>
                  </a:lnTo>
                  <a:lnTo>
                    <a:pt x="375" y="23"/>
                  </a:lnTo>
                  <a:lnTo>
                    <a:pt x="375" y="24"/>
                  </a:lnTo>
                  <a:lnTo>
                    <a:pt x="373" y="26"/>
                  </a:lnTo>
                  <a:lnTo>
                    <a:pt x="372" y="26"/>
                  </a:lnTo>
                  <a:lnTo>
                    <a:pt x="357" y="24"/>
                  </a:lnTo>
                  <a:lnTo>
                    <a:pt x="356" y="24"/>
                  </a:lnTo>
                  <a:lnTo>
                    <a:pt x="353" y="22"/>
                  </a:lnTo>
                  <a:lnTo>
                    <a:pt x="352" y="22"/>
                  </a:lnTo>
                  <a:lnTo>
                    <a:pt x="352" y="20"/>
                  </a:lnTo>
                  <a:lnTo>
                    <a:pt x="350" y="20"/>
                  </a:lnTo>
                  <a:lnTo>
                    <a:pt x="350" y="19"/>
                  </a:lnTo>
                  <a:lnTo>
                    <a:pt x="345" y="14"/>
                  </a:lnTo>
                  <a:lnTo>
                    <a:pt x="342" y="14"/>
                  </a:lnTo>
                  <a:lnTo>
                    <a:pt x="334" y="13"/>
                  </a:lnTo>
                  <a:lnTo>
                    <a:pt x="327" y="9"/>
                  </a:lnTo>
                  <a:lnTo>
                    <a:pt x="326" y="7"/>
                  </a:lnTo>
                  <a:lnTo>
                    <a:pt x="320" y="4"/>
                  </a:lnTo>
                  <a:lnTo>
                    <a:pt x="303" y="0"/>
                  </a:lnTo>
                  <a:lnTo>
                    <a:pt x="301" y="0"/>
                  </a:lnTo>
                  <a:lnTo>
                    <a:pt x="300" y="3"/>
                  </a:lnTo>
                  <a:lnTo>
                    <a:pt x="300" y="4"/>
                  </a:lnTo>
                  <a:lnTo>
                    <a:pt x="300" y="6"/>
                  </a:lnTo>
                  <a:lnTo>
                    <a:pt x="301" y="7"/>
                  </a:lnTo>
                  <a:lnTo>
                    <a:pt x="301" y="9"/>
                  </a:lnTo>
                  <a:lnTo>
                    <a:pt x="299" y="17"/>
                  </a:lnTo>
                  <a:lnTo>
                    <a:pt x="294" y="19"/>
                  </a:lnTo>
                  <a:lnTo>
                    <a:pt x="293" y="17"/>
                  </a:lnTo>
                  <a:lnTo>
                    <a:pt x="291" y="17"/>
                  </a:lnTo>
                  <a:lnTo>
                    <a:pt x="286" y="24"/>
                  </a:lnTo>
                  <a:lnTo>
                    <a:pt x="281" y="32"/>
                  </a:lnTo>
                  <a:lnTo>
                    <a:pt x="280" y="30"/>
                  </a:lnTo>
                  <a:lnTo>
                    <a:pt x="280" y="29"/>
                  </a:lnTo>
                  <a:lnTo>
                    <a:pt x="274" y="29"/>
                  </a:lnTo>
                  <a:lnTo>
                    <a:pt x="271" y="29"/>
                  </a:lnTo>
                  <a:lnTo>
                    <a:pt x="270" y="30"/>
                  </a:lnTo>
                  <a:lnTo>
                    <a:pt x="270" y="32"/>
                  </a:lnTo>
                  <a:lnTo>
                    <a:pt x="266" y="33"/>
                  </a:lnTo>
                  <a:lnTo>
                    <a:pt x="264" y="33"/>
                  </a:lnTo>
                  <a:lnTo>
                    <a:pt x="263" y="33"/>
                  </a:lnTo>
                  <a:lnTo>
                    <a:pt x="263" y="32"/>
                  </a:lnTo>
                  <a:lnTo>
                    <a:pt x="261" y="32"/>
                  </a:lnTo>
                  <a:lnTo>
                    <a:pt x="258" y="30"/>
                  </a:lnTo>
                  <a:lnTo>
                    <a:pt x="257" y="30"/>
                  </a:lnTo>
                  <a:lnTo>
                    <a:pt x="254" y="30"/>
                  </a:lnTo>
                  <a:lnTo>
                    <a:pt x="253" y="29"/>
                  </a:lnTo>
                  <a:lnTo>
                    <a:pt x="250" y="24"/>
                  </a:lnTo>
                  <a:lnTo>
                    <a:pt x="250" y="23"/>
                  </a:lnTo>
                  <a:lnTo>
                    <a:pt x="248" y="20"/>
                  </a:lnTo>
                  <a:lnTo>
                    <a:pt x="243" y="16"/>
                  </a:lnTo>
                  <a:lnTo>
                    <a:pt x="241" y="14"/>
                  </a:lnTo>
                  <a:lnTo>
                    <a:pt x="240" y="14"/>
                  </a:lnTo>
                  <a:lnTo>
                    <a:pt x="238" y="17"/>
                  </a:lnTo>
                  <a:lnTo>
                    <a:pt x="238" y="23"/>
                  </a:lnTo>
                  <a:lnTo>
                    <a:pt x="236" y="32"/>
                  </a:lnTo>
                  <a:lnTo>
                    <a:pt x="233" y="34"/>
                  </a:lnTo>
                  <a:lnTo>
                    <a:pt x="230" y="32"/>
                  </a:lnTo>
                  <a:lnTo>
                    <a:pt x="227" y="30"/>
                  </a:lnTo>
                  <a:lnTo>
                    <a:pt x="223" y="27"/>
                  </a:lnTo>
                  <a:lnTo>
                    <a:pt x="221" y="27"/>
                  </a:lnTo>
                  <a:lnTo>
                    <a:pt x="220" y="29"/>
                  </a:lnTo>
                  <a:lnTo>
                    <a:pt x="218" y="29"/>
                  </a:lnTo>
                  <a:lnTo>
                    <a:pt x="218" y="33"/>
                  </a:lnTo>
                  <a:lnTo>
                    <a:pt x="217" y="39"/>
                  </a:lnTo>
                  <a:lnTo>
                    <a:pt x="217" y="40"/>
                  </a:lnTo>
                  <a:lnTo>
                    <a:pt x="215" y="43"/>
                  </a:lnTo>
                  <a:lnTo>
                    <a:pt x="214" y="44"/>
                  </a:lnTo>
                  <a:lnTo>
                    <a:pt x="211" y="46"/>
                  </a:lnTo>
                  <a:lnTo>
                    <a:pt x="210" y="47"/>
                  </a:lnTo>
                  <a:lnTo>
                    <a:pt x="208" y="49"/>
                  </a:lnTo>
                  <a:lnTo>
                    <a:pt x="207" y="49"/>
                  </a:lnTo>
                  <a:lnTo>
                    <a:pt x="201" y="49"/>
                  </a:lnTo>
                  <a:lnTo>
                    <a:pt x="194" y="50"/>
                  </a:lnTo>
                  <a:lnTo>
                    <a:pt x="194" y="52"/>
                  </a:lnTo>
                  <a:lnTo>
                    <a:pt x="192" y="53"/>
                  </a:lnTo>
                  <a:lnTo>
                    <a:pt x="191" y="53"/>
                  </a:lnTo>
                  <a:lnTo>
                    <a:pt x="191" y="55"/>
                  </a:lnTo>
                  <a:lnTo>
                    <a:pt x="190" y="55"/>
                  </a:lnTo>
                  <a:lnTo>
                    <a:pt x="187" y="55"/>
                  </a:lnTo>
                  <a:lnTo>
                    <a:pt x="185" y="55"/>
                  </a:lnTo>
                  <a:lnTo>
                    <a:pt x="180" y="60"/>
                  </a:lnTo>
                  <a:lnTo>
                    <a:pt x="178" y="62"/>
                  </a:lnTo>
                  <a:lnTo>
                    <a:pt x="180" y="63"/>
                  </a:lnTo>
                  <a:lnTo>
                    <a:pt x="180" y="65"/>
                  </a:lnTo>
                  <a:lnTo>
                    <a:pt x="181" y="66"/>
                  </a:lnTo>
                  <a:lnTo>
                    <a:pt x="187" y="73"/>
                  </a:lnTo>
                  <a:lnTo>
                    <a:pt x="187" y="76"/>
                  </a:lnTo>
                  <a:lnTo>
                    <a:pt x="191" y="83"/>
                  </a:lnTo>
                  <a:lnTo>
                    <a:pt x="190" y="83"/>
                  </a:lnTo>
                  <a:lnTo>
                    <a:pt x="185" y="89"/>
                  </a:lnTo>
                  <a:lnTo>
                    <a:pt x="184" y="92"/>
                  </a:lnTo>
                  <a:lnTo>
                    <a:pt x="184" y="93"/>
                  </a:lnTo>
                  <a:lnTo>
                    <a:pt x="188" y="93"/>
                  </a:lnTo>
                  <a:lnTo>
                    <a:pt x="190" y="93"/>
                  </a:lnTo>
                  <a:lnTo>
                    <a:pt x="191" y="93"/>
                  </a:lnTo>
                  <a:lnTo>
                    <a:pt x="192" y="95"/>
                  </a:lnTo>
                  <a:lnTo>
                    <a:pt x="192" y="96"/>
                  </a:lnTo>
                  <a:lnTo>
                    <a:pt x="194" y="99"/>
                  </a:lnTo>
                  <a:lnTo>
                    <a:pt x="190" y="110"/>
                  </a:lnTo>
                  <a:lnTo>
                    <a:pt x="188" y="112"/>
                  </a:lnTo>
                  <a:lnTo>
                    <a:pt x="187" y="112"/>
                  </a:lnTo>
                  <a:lnTo>
                    <a:pt x="185" y="112"/>
                  </a:lnTo>
                  <a:lnTo>
                    <a:pt x="178" y="105"/>
                  </a:lnTo>
                  <a:lnTo>
                    <a:pt x="177" y="105"/>
                  </a:lnTo>
                  <a:lnTo>
                    <a:pt x="177" y="103"/>
                  </a:lnTo>
                  <a:lnTo>
                    <a:pt x="177" y="102"/>
                  </a:lnTo>
                  <a:lnTo>
                    <a:pt x="178" y="100"/>
                  </a:lnTo>
                  <a:lnTo>
                    <a:pt x="180" y="100"/>
                  </a:lnTo>
                  <a:lnTo>
                    <a:pt x="180" y="99"/>
                  </a:lnTo>
                  <a:lnTo>
                    <a:pt x="178" y="99"/>
                  </a:lnTo>
                  <a:lnTo>
                    <a:pt x="175" y="96"/>
                  </a:lnTo>
                  <a:lnTo>
                    <a:pt x="175" y="95"/>
                  </a:lnTo>
                  <a:lnTo>
                    <a:pt x="174" y="95"/>
                  </a:lnTo>
                  <a:lnTo>
                    <a:pt x="172" y="95"/>
                  </a:lnTo>
                  <a:lnTo>
                    <a:pt x="171" y="95"/>
                  </a:lnTo>
                  <a:lnTo>
                    <a:pt x="168" y="95"/>
                  </a:lnTo>
                  <a:lnTo>
                    <a:pt x="167" y="95"/>
                  </a:lnTo>
                  <a:lnTo>
                    <a:pt x="167" y="96"/>
                  </a:lnTo>
                  <a:lnTo>
                    <a:pt x="165" y="96"/>
                  </a:lnTo>
                  <a:lnTo>
                    <a:pt x="165" y="98"/>
                  </a:lnTo>
                  <a:lnTo>
                    <a:pt x="162" y="98"/>
                  </a:lnTo>
                  <a:lnTo>
                    <a:pt x="159" y="95"/>
                  </a:lnTo>
                  <a:lnTo>
                    <a:pt x="159" y="93"/>
                  </a:lnTo>
                  <a:lnTo>
                    <a:pt x="148" y="89"/>
                  </a:lnTo>
                  <a:lnTo>
                    <a:pt x="145" y="90"/>
                  </a:lnTo>
                  <a:lnTo>
                    <a:pt x="145" y="98"/>
                  </a:lnTo>
                  <a:lnTo>
                    <a:pt x="141" y="96"/>
                  </a:lnTo>
                  <a:lnTo>
                    <a:pt x="131" y="96"/>
                  </a:lnTo>
                  <a:lnTo>
                    <a:pt x="115" y="95"/>
                  </a:lnTo>
                  <a:lnTo>
                    <a:pt x="114" y="96"/>
                  </a:lnTo>
                  <a:lnTo>
                    <a:pt x="95" y="108"/>
                  </a:lnTo>
                  <a:lnTo>
                    <a:pt x="86" y="108"/>
                  </a:lnTo>
                  <a:lnTo>
                    <a:pt x="82" y="108"/>
                  </a:lnTo>
                  <a:lnTo>
                    <a:pt x="81" y="108"/>
                  </a:lnTo>
                  <a:lnTo>
                    <a:pt x="79" y="106"/>
                  </a:lnTo>
                  <a:lnTo>
                    <a:pt x="78" y="106"/>
                  </a:lnTo>
                  <a:lnTo>
                    <a:pt x="76" y="96"/>
                  </a:lnTo>
                  <a:lnTo>
                    <a:pt x="72" y="95"/>
                  </a:lnTo>
                  <a:lnTo>
                    <a:pt x="61" y="90"/>
                  </a:lnTo>
                  <a:lnTo>
                    <a:pt x="55" y="88"/>
                  </a:lnTo>
                  <a:lnTo>
                    <a:pt x="52" y="96"/>
                  </a:lnTo>
                  <a:lnTo>
                    <a:pt x="52" y="99"/>
                  </a:lnTo>
                  <a:lnTo>
                    <a:pt x="49" y="103"/>
                  </a:lnTo>
                  <a:lnTo>
                    <a:pt x="45" y="108"/>
                  </a:lnTo>
                  <a:lnTo>
                    <a:pt x="43" y="109"/>
                  </a:lnTo>
                  <a:lnTo>
                    <a:pt x="40" y="110"/>
                  </a:lnTo>
                  <a:lnTo>
                    <a:pt x="38" y="110"/>
                  </a:lnTo>
                  <a:lnTo>
                    <a:pt x="35" y="110"/>
                  </a:lnTo>
                  <a:lnTo>
                    <a:pt x="35" y="109"/>
                  </a:lnTo>
                  <a:lnTo>
                    <a:pt x="36" y="109"/>
                  </a:lnTo>
                  <a:lnTo>
                    <a:pt x="38" y="106"/>
                  </a:lnTo>
                  <a:lnTo>
                    <a:pt x="39" y="103"/>
                  </a:lnTo>
                  <a:lnTo>
                    <a:pt x="39" y="102"/>
                  </a:lnTo>
                  <a:lnTo>
                    <a:pt x="30" y="92"/>
                  </a:lnTo>
                  <a:lnTo>
                    <a:pt x="26" y="89"/>
                  </a:lnTo>
                  <a:lnTo>
                    <a:pt x="19" y="83"/>
                  </a:lnTo>
                  <a:lnTo>
                    <a:pt x="17" y="83"/>
                  </a:lnTo>
                  <a:lnTo>
                    <a:pt x="16" y="83"/>
                  </a:lnTo>
                  <a:lnTo>
                    <a:pt x="16" y="85"/>
                  </a:lnTo>
                  <a:lnTo>
                    <a:pt x="15" y="85"/>
                  </a:lnTo>
                  <a:lnTo>
                    <a:pt x="13" y="86"/>
                  </a:lnTo>
                  <a:lnTo>
                    <a:pt x="6" y="85"/>
                  </a:lnTo>
                  <a:lnTo>
                    <a:pt x="5" y="88"/>
                  </a:lnTo>
                  <a:lnTo>
                    <a:pt x="7" y="90"/>
                  </a:lnTo>
                  <a:lnTo>
                    <a:pt x="9" y="92"/>
                  </a:lnTo>
                  <a:lnTo>
                    <a:pt x="10" y="98"/>
                  </a:lnTo>
                  <a:lnTo>
                    <a:pt x="9" y="98"/>
                  </a:lnTo>
                  <a:lnTo>
                    <a:pt x="9" y="99"/>
                  </a:lnTo>
                  <a:lnTo>
                    <a:pt x="7" y="99"/>
                  </a:lnTo>
                  <a:lnTo>
                    <a:pt x="6" y="99"/>
                  </a:lnTo>
                  <a:lnTo>
                    <a:pt x="2" y="103"/>
                  </a:lnTo>
                  <a:lnTo>
                    <a:pt x="2" y="105"/>
                  </a:lnTo>
                  <a:lnTo>
                    <a:pt x="0" y="105"/>
                  </a:lnTo>
                  <a:lnTo>
                    <a:pt x="3" y="108"/>
                  </a:lnTo>
                  <a:lnTo>
                    <a:pt x="5" y="118"/>
                  </a:lnTo>
                  <a:lnTo>
                    <a:pt x="5" y="121"/>
                  </a:lnTo>
                  <a:lnTo>
                    <a:pt x="3" y="122"/>
                  </a:lnTo>
                  <a:lnTo>
                    <a:pt x="2" y="122"/>
                  </a:lnTo>
                  <a:lnTo>
                    <a:pt x="6" y="123"/>
                  </a:lnTo>
                  <a:lnTo>
                    <a:pt x="13" y="128"/>
                  </a:lnTo>
                  <a:lnTo>
                    <a:pt x="16" y="131"/>
                  </a:lnTo>
                  <a:lnTo>
                    <a:pt x="16" y="132"/>
                  </a:lnTo>
                  <a:lnTo>
                    <a:pt x="16" y="133"/>
                  </a:lnTo>
                  <a:lnTo>
                    <a:pt x="16" y="135"/>
                  </a:lnTo>
                  <a:lnTo>
                    <a:pt x="25" y="142"/>
                  </a:lnTo>
                  <a:lnTo>
                    <a:pt x="26" y="143"/>
                  </a:lnTo>
                  <a:lnTo>
                    <a:pt x="28" y="143"/>
                  </a:lnTo>
                  <a:lnTo>
                    <a:pt x="29" y="143"/>
                  </a:lnTo>
                  <a:lnTo>
                    <a:pt x="30" y="143"/>
                  </a:lnTo>
                  <a:lnTo>
                    <a:pt x="33" y="142"/>
                  </a:lnTo>
                  <a:lnTo>
                    <a:pt x="35" y="142"/>
                  </a:lnTo>
                  <a:lnTo>
                    <a:pt x="35" y="141"/>
                  </a:lnTo>
                  <a:lnTo>
                    <a:pt x="42" y="133"/>
                  </a:lnTo>
                  <a:lnTo>
                    <a:pt x="43" y="133"/>
                  </a:lnTo>
                  <a:lnTo>
                    <a:pt x="45" y="133"/>
                  </a:lnTo>
                  <a:lnTo>
                    <a:pt x="45" y="135"/>
                  </a:lnTo>
                  <a:lnTo>
                    <a:pt x="48" y="138"/>
                  </a:lnTo>
                  <a:lnTo>
                    <a:pt x="48" y="139"/>
                  </a:lnTo>
                  <a:lnTo>
                    <a:pt x="46" y="143"/>
                  </a:lnTo>
                  <a:lnTo>
                    <a:pt x="46" y="145"/>
                  </a:lnTo>
                  <a:lnTo>
                    <a:pt x="48" y="146"/>
                  </a:lnTo>
                  <a:lnTo>
                    <a:pt x="50" y="146"/>
                  </a:lnTo>
                  <a:lnTo>
                    <a:pt x="52" y="146"/>
                  </a:lnTo>
                  <a:lnTo>
                    <a:pt x="56" y="146"/>
                  </a:lnTo>
                  <a:lnTo>
                    <a:pt x="56" y="145"/>
                  </a:lnTo>
                  <a:lnTo>
                    <a:pt x="58" y="145"/>
                  </a:lnTo>
                  <a:lnTo>
                    <a:pt x="58" y="146"/>
                  </a:lnTo>
                  <a:lnTo>
                    <a:pt x="59" y="146"/>
                  </a:lnTo>
                  <a:lnTo>
                    <a:pt x="61" y="148"/>
                  </a:lnTo>
                  <a:lnTo>
                    <a:pt x="61" y="151"/>
                  </a:lnTo>
                  <a:lnTo>
                    <a:pt x="63" y="152"/>
                  </a:lnTo>
                  <a:lnTo>
                    <a:pt x="66" y="153"/>
                  </a:lnTo>
                  <a:lnTo>
                    <a:pt x="69" y="155"/>
                  </a:lnTo>
                  <a:lnTo>
                    <a:pt x="75" y="155"/>
                  </a:lnTo>
                  <a:lnTo>
                    <a:pt x="78" y="152"/>
                  </a:lnTo>
                  <a:lnTo>
                    <a:pt x="78" y="151"/>
                  </a:lnTo>
                  <a:lnTo>
                    <a:pt x="81" y="148"/>
                  </a:lnTo>
                  <a:lnTo>
                    <a:pt x="81" y="146"/>
                  </a:lnTo>
                  <a:lnTo>
                    <a:pt x="81" y="145"/>
                  </a:lnTo>
                  <a:lnTo>
                    <a:pt x="82" y="143"/>
                  </a:lnTo>
                  <a:lnTo>
                    <a:pt x="85" y="142"/>
                  </a:lnTo>
                  <a:lnTo>
                    <a:pt x="86" y="141"/>
                  </a:lnTo>
                  <a:lnTo>
                    <a:pt x="93" y="141"/>
                  </a:lnTo>
                  <a:lnTo>
                    <a:pt x="95" y="141"/>
                  </a:lnTo>
                  <a:lnTo>
                    <a:pt x="101" y="142"/>
                  </a:lnTo>
                  <a:lnTo>
                    <a:pt x="104" y="141"/>
                  </a:lnTo>
                  <a:lnTo>
                    <a:pt x="109" y="141"/>
                  </a:lnTo>
                  <a:lnTo>
                    <a:pt x="114" y="142"/>
                  </a:lnTo>
                  <a:lnTo>
                    <a:pt x="115" y="142"/>
                  </a:lnTo>
                  <a:lnTo>
                    <a:pt x="115" y="143"/>
                  </a:lnTo>
                  <a:lnTo>
                    <a:pt x="116" y="143"/>
                  </a:lnTo>
                  <a:lnTo>
                    <a:pt x="121" y="143"/>
                  </a:lnTo>
                  <a:lnTo>
                    <a:pt x="124" y="142"/>
                  </a:lnTo>
                  <a:lnTo>
                    <a:pt x="141" y="138"/>
                  </a:lnTo>
                  <a:lnTo>
                    <a:pt x="142" y="138"/>
                  </a:lnTo>
                  <a:lnTo>
                    <a:pt x="142" y="139"/>
                  </a:lnTo>
                  <a:lnTo>
                    <a:pt x="142" y="141"/>
                  </a:lnTo>
                  <a:lnTo>
                    <a:pt x="141" y="142"/>
                  </a:lnTo>
                  <a:lnTo>
                    <a:pt x="139" y="142"/>
                  </a:lnTo>
                  <a:lnTo>
                    <a:pt x="138" y="143"/>
                  </a:lnTo>
                  <a:lnTo>
                    <a:pt x="137" y="143"/>
                  </a:lnTo>
                  <a:lnTo>
                    <a:pt x="137" y="145"/>
                  </a:lnTo>
                  <a:lnTo>
                    <a:pt x="137" y="148"/>
                  </a:lnTo>
                  <a:lnTo>
                    <a:pt x="138" y="151"/>
                  </a:lnTo>
                  <a:lnTo>
                    <a:pt x="139" y="153"/>
                  </a:lnTo>
                  <a:lnTo>
                    <a:pt x="139" y="155"/>
                  </a:lnTo>
                  <a:lnTo>
                    <a:pt x="141" y="155"/>
                  </a:lnTo>
                  <a:lnTo>
                    <a:pt x="145" y="158"/>
                  </a:lnTo>
                  <a:lnTo>
                    <a:pt x="148" y="168"/>
                  </a:lnTo>
                  <a:lnTo>
                    <a:pt x="148" y="169"/>
                  </a:lnTo>
                  <a:lnTo>
                    <a:pt x="149" y="169"/>
                  </a:lnTo>
                  <a:lnTo>
                    <a:pt x="151" y="171"/>
                  </a:lnTo>
                  <a:lnTo>
                    <a:pt x="158" y="174"/>
                  </a:lnTo>
                  <a:lnTo>
                    <a:pt x="159" y="174"/>
                  </a:lnTo>
                  <a:lnTo>
                    <a:pt x="161" y="174"/>
                  </a:lnTo>
                  <a:lnTo>
                    <a:pt x="164" y="175"/>
                  </a:lnTo>
                  <a:lnTo>
                    <a:pt x="168" y="175"/>
                  </a:lnTo>
                  <a:lnTo>
                    <a:pt x="171" y="178"/>
                  </a:lnTo>
                  <a:lnTo>
                    <a:pt x="172" y="178"/>
                  </a:lnTo>
                  <a:lnTo>
                    <a:pt x="192" y="184"/>
                  </a:lnTo>
                  <a:lnTo>
                    <a:pt x="198" y="185"/>
                  </a:lnTo>
                  <a:lnTo>
                    <a:pt x="208" y="186"/>
                  </a:lnTo>
                  <a:lnTo>
                    <a:pt x="218" y="189"/>
                  </a:lnTo>
                  <a:lnTo>
                    <a:pt x="221" y="191"/>
                  </a:lnTo>
                  <a:lnTo>
                    <a:pt x="223" y="192"/>
                  </a:lnTo>
                  <a:lnTo>
                    <a:pt x="224" y="192"/>
                  </a:lnTo>
                  <a:lnTo>
                    <a:pt x="225" y="192"/>
                  </a:lnTo>
                  <a:lnTo>
                    <a:pt x="225" y="191"/>
                  </a:lnTo>
                  <a:lnTo>
                    <a:pt x="228" y="191"/>
                  </a:lnTo>
                  <a:lnTo>
                    <a:pt x="230" y="192"/>
                  </a:lnTo>
                  <a:lnTo>
                    <a:pt x="238" y="195"/>
                  </a:lnTo>
                  <a:lnTo>
                    <a:pt x="240" y="195"/>
                  </a:lnTo>
                  <a:lnTo>
                    <a:pt x="241" y="195"/>
                  </a:lnTo>
                  <a:lnTo>
                    <a:pt x="244" y="199"/>
                  </a:lnTo>
                  <a:lnTo>
                    <a:pt x="263" y="202"/>
                  </a:lnTo>
                  <a:lnTo>
                    <a:pt x="266" y="202"/>
                  </a:lnTo>
                  <a:lnTo>
                    <a:pt x="279" y="197"/>
                  </a:lnTo>
                  <a:lnTo>
                    <a:pt x="279" y="195"/>
                  </a:lnTo>
                  <a:lnTo>
                    <a:pt x="280" y="192"/>
                  </a:lnTo>
                  <a:lnTo>
                    <a:pt x="280" y="191"/>
                  </a:lnTo>
                  <a:lnTo>
                    <a:pt x="281" y="188"/>
                  </a:lnTo>
                  <a:lnTo>
                    <a:pt x="287" y="186"/>
                  </a:lnTo>
                  <a:lnTo>
                    <a:pt x="289" y="189"/>
                  </a:lnTo>
                  <a:lnTo>
                    <a:pt x="289" y="188"/>
                  </a:lnTo>
                  <a:lnTo>
                    <a:pt x="290" y="186"/>
                  </a:lnTo>
                  <a:lnTo>
                    <a:pt x="291" y="186"/>
                  </a:lnTo>
                  <a:lnTo>
                    <a:pt x="293" y="186"/>
                  </a:lnTo>
                  <a:lnTo>
                    <a:pt x="294" y="186"/>
                  </a:lnTo>
                  <a:lnTo>
                    <a:pt x="297" y="186"/>
                  </a:lnTo>
                  <a:lnTo>
                    <a:pt x="307" y="186"/>
                  </a:lnTo>
                  <a:lnTo>
                    <a:pt x="312" y="188"/>
                  </a:lnTo>
                  <a:lnTo>
                    <a:pt x="313" y="188"/>
                  </a:lnTo>
                  <a:lnTo>
                    <a:pt x="314" y="188"/>
                  </a:lnTo>
                  <a:lnTo>
                    <a:pt x="316" y="189"/>
                  </a:lnTo>
                  <a:lnTo>
                    <a:pt x="319" y="189"/>
                  </a:lnTo>
                  <a:lnTo>
                    <a:pt x="324" y="185"/>
                  </a:lnTo>
                  <a:lnTo>
                    <a:pt x="324" y="184"/>
                  </a:lnTo>
                  <a:lnTo>
                    <a:pt x="327" y="185"/>
                  </a:lnTo>
                  <a:lnTo>
                    <a:pt x="329" y="185"/>
                  </a:lnTo>
                  <a:lnTo>
                    <a:pt x="332" y="185"/>
                  </a:lnTo>
                  <a:lnTo>
                    <a:pt x="333" y="184"/>
                  </a:lnTo>
                  <a:lnTo>
                    <a:pt x="334" y="184"/>
                  </a:lnTo>
                  <a:lnTo>
                    <a:pt x="336" y="182"/>
                  </a:lnTo>
                  <a:lnTo>
                    <a:pt x="336" y="184"/>
                  </a:lnTo>
                  <a:lnTo>
                    <a:pt x="339" y="185"/>
                  </a:lnTo>
                  <a:lnTo>
                    <a:pt x="343" y="186"/>
                  </a:lnTo>
                  <a:lnTo>
                    <a:pt x="345" y="186"/>
                  </a:lnTo>
                  <a:lnTo>
                    <a:pt x="345" y="188"/>
                  </a:lnTo>
                  <a:lnTo>
                    <a:pt x="346" y="188"/>
                  </a:lnTo>
                  <a:lnTo>
                    <a:pt x="346" y="186"/>
                  </a:lnTo>
                  <a:lnTo>
                    <a:pt x="345" y="184"/>
                  </a:lnTo>
                  <a:lnTo>
                    <a:pt x="343" y="181"/>
                  </a:lnTo>
                  <a:lnTo>
                    <a:pt x="343" y="175"/>
                  </a:lnTo>
                  <a:lnTo>
                    <a:pt x="345" y="175"/>
                  </a:lnTo>
                  <a:lnTo>
                    <a:pt x="350" y="172"/>
                  </a:lnTo>
                  <a:lnTo>
                    <a:pt x="355" y="168"/>
                  </a:lnTo>
                  <a:lnTo>
                    <a:pt x="359" y="166"/>
                  </a:lnTo>
                  <a:lnTo>
                    <a:pt x="359" y="165"/>
                  </a:lnTo>
                  <a:lnTo>
                    <a:pt x="360" y="162"/>
                  </a:lnTo>
                  <a:lnTo>
                    <a:pt x="360" y="161"/>
                  </a:lnTo>
                  <a:lnTo>
                    <a:pt x="362" y="161"/>
                  </a:lnTo>
                  <a:lnTo>
                    <a:pt x="366" y="162"/>
                  </a:lnTo>
                  <a:lnTo>
                    <a:pt x="369" y="162"/>
                  </a:lnTo>
                  <a:lnTo>
                    <a:pt x="370" y="164"/>
                  </a:lnTo>
                  <a:lnTo>
                    <a:pt x="372" y="162"/>
                  </a:lnTo>
                  <a:lnTo>
                    <a:pt x="373" y="153"/>
                  </a:lnTo>
                  <a:lnTo>
                    <a:pt x="370" y="151"/>
                  </a:lnTo>
                  <a:lnTo>
                    <a:pt x="370" y="143"/>
                  </a:lnTo>
                  <a:lnTo>
                    <a:pt x="370" y="131"/>
                  </a:lnTo>
                  <a:lnTo>
                    <a:pt x="372" y="131"/>
                  </a:lnTo>
                  <a:lnTo>
                    <a:pt x="373" y="131"/>
                  </a:lnTo>
                  <a:lnTo>
                    <a:pt x="375" y="131"/>
                  </a:lnTo>
                  <a:lnTo>
                    <a:pt x="378" y="131"/>
                  </a:lnTo>
                  <a:lnTo>
                    <a:pt x="379" y="129"/>
                  </a:lnTo>
                  <a:lnTo>
                    <a:pt x="382" y="128"/>
                  </a:lnTo>
                  <a:lnTo>
                    <a:pt x="383" y="128"/>
                  </a:lnTo>
                  <a:lnTo>
                    <a:pt x="385" y="123"/>
                  </a:lnTo>
                  <a:lnTo>
                    <a:pt x="385" y="121"/>
                  </a:lnTo>
                  <a:lnTo>
                    <a:pt x="383" y="116"/>
                  </a:lnTo>
                  <a:lnTo>
                    <a:pt x="383" y="115"/>
                  </a:lnTo>
                  <a:lnTo>
                    <a:pt x="382" y="115"/>
                  </a:lnTo>
                  <a:lnTo>
                    <a:pt x="380" y="113"/>
                  </a:lnTo>
                  <a:lnTo>
                    <a:pt x="379" y="115"/>
                  </a:lnTo>
                  <a:lnTo>
                    <a:pt x="375" y="112"/>
                  </a:lnTo>
                  <a:lnTo>
                    <a:pt x="373" y="112"/>
                  </a:lnTo>
                  <a:lnTo>
                    <a:pt x="372" y="110"/>
                  </a:lnTo>
                  <a:lnTo>
                    <a:pt x="370" y="110"/>
                  </a:lnTo>
                  <a:lnTo>
                    <a:pt x="372" y="109"/>
                  </a:lnTo>
                  <a:lnTo>
                    <a:pt x="378" y="103"/>
                  </a:lnTo>
                  <a:lnTo>
                    <a:pt x="380" y="103"/>
                  </a:lnTo>
                  <a:lnTo>
                    <a:pt x="382" y="103"/>
                  </a:lnTo>
                  <a:lnTo>
                    <a:pt x="386" y="106"/>
                  </a:lnTo>
                  <a:lnTo>
                    <a:pt x="386" y="108"/>
                  </a:lnTo>
                  <a:lnTo>
                    <a:pt x="386" y="109"/>
                  </a:lnTo>
                  <a:lnTo>
                    <a:pt x="388" y="110"/>
                  </a:lnTo>
                  <a:lnTo>
                    <a:pt x="392" y="110"/>
                  </a:lnTo>
                  <a:lnTo>
                    <a:pt x="399" y="110"/>
                  </a:lnTo>
                  <a:lnTo>
                    <a:pt x="403" y="109"/>
                  </a:lnTo>
                  <a:lnTo>
                    <a:pt x="405" y="108"/>
                  </a:lnTo>
                  <a:lnTo>
                    <a:pt x="405" y="105"/>
                  </a:lnTo>
                  <a:lnTo>
                    <a:pt x="405" y="100"/>
                  </a:lnTo>
                  <a:lnTo>
                    <a:pt x="405" y="98"/>
                  </a:lnTo>
                  <a:lnTo>
                    <a:pt x="405" y="96"/>
                  </a:lnTo>
                  <a:lnTo>
                    <a:pt x="408" y="89"/>
                  </a:lnTo>
                  <a:lnTo>
                    <a:pt x="411" y="86"/>
                  </a:lnTo>
                  <a:lnTo>
                    <a:pt x="411" y="85"/>
                  </a:lnTo>
                  <a:lnTo>
                    <a:pt x="406" y="75"/>
                  </a:lnTo>
                  <a:lnTo>
                    <a:pt x="400" y="72"/>
                  </a:lnTo>
                  <a:close/>
                </a:path>
              </a:pathLst>
            </a:custGeom>
            <a:solidFill>
              <a:srgbClr val="0A4594"/>
            </a:solidFill>
            <a:ln w="12700">
              <a:solidFill>
                <a:srgbClr val="1572EF"/>
              </a:solidFill>
              <a:round/>
              <a:headEnd/>
              <a:tailEnd/>
            </a:ln>
          </p:spPr>
          <p:txBody>
            <a:bodyPr/>
            <a:lstStyle/>
            <a:p>
              <a:endParaRPr lang="hr-HR"/>
            </a:p>
          </p:txBody>
        </p:sp>
        <p:sp>
          <p:nvSpPr>
            <p:cNvPr id="12" name="Freeform 97"/>
            <p:cNvSpPr>
              <a:spLocks/>
            </p:cNvSpPr>
            <p:nvPr/>
          </p:nvSpPr>
          <p:spPr bwMode="auto">
            <a:xfrm>
              <a:off x="1866" y="2172"/>
              <a:ext cx="929" cy="501"/>
            </a:xfrm>
            <a:custGeom>
              <a:avLst/>
              <a:gdLst>
                <a:gd name="T0" fmla="*/ 268 w 295"/>
                <a:gd name="T1" fmla="*/ 30 h 146"/>
                <a:gd name="T2" fmla="*/ 266 w 295"/>
                <a:gd name="T3" fmla="*/ 24 h 146"/>
                <a:gd name="T4" fmla="*/ 255 w 295"/>
                <a:gd name="T5" fmla="*/ 17 h 146"/>
                <a:gd name="T6" fmla="*/ 239 w 295"/>
                <a:gd name="T7" fmla="*/ 13 h 146"/>
                <a:gd name="T8" fmla="*/ 232 w 295"/>
                <a:gd name="T9" fmla="*/ 13 h 146"/>
                <a:gd name="T10" fmla="*/ 218 w 295"/>
                <a:gd name="T11" fmla="*/ 14 h 146"/>
                <a:gd name="T12" fmla="*/ 213 w 295"/>
                <a:gd name="T13" fmla="*/ 23 h 146"/>
                <a:gd name="T14" fmla="*/ 200 w 295"/>
                <a:gd name="T15" fmla="*/ 18 h 146"/>
                <a:gd name="T16" fmla="*/ 199 w 295"/>
                <a:gd name="T17" fmla="*/ 14 h 146"/>
                <a:gd name="T18" fmla="*/ 186 w 295"/>
                <a:gd name="T19" fmla="*/ 15 h 146"/>
                <a:gd name="T20" fmla="*/ 172 w 295"/>
                <a:gd name="T21" fmla="*/ 23 h 146"/>
                <a:gd name="T22" fmla="*/ 167 w 295"/>
                <a:gd name="T23" fmla="*/ 33 h 146"/>
                <a:gd name="T24" fmla="*/ 165 w 295"/>
                <a:gd name="T25" fmla="*/ 33 h 146"/>
                <a:gd name="T26" fmla="*/ 152 w 295"/>
                <a:gd name="T27" fmla="*/ 31 h 146"/>
                <a:gd name="T28" fmla="*/ 150 w 295"/>
                <a:gd name="T29" fmla="*/ 30 h 146"/>
                <a:gd name="T30" fmla="*/ 153 w 295"/>
                <a:gd name="T31" fmla="*/ 18 h 146"/>
                <a:gd name="T32" fmla="*/ 144 w 295"/>
                <a:gd name="T33" fmla="*/ 15 h 146"/>
                <a:gd name="T34" fmla="*/ 139 w 295"/>
                <a:gd name="T35" fmla="*/ 4 h 146"/>
                <a:gd name="T36" fmla="*/ 124 w 295"/>
                <a:gd name="T37" fmla="*/ 5 h 146"/>
                <a:gd name="T38" fmla="*/ 122 w 295"/>
                <a:gd name="T39" fmla="*/ 14 h 146"/>
                <a:gd name="T40" fmla="*/ 110 w 295"/>
                <a:gd name="T41" fmla="*/ 15 h 146"/>
                <a:gd name="T42" fmla="*/ 110 w 295"/>
                <a:gd name="T43" fmla="*/ 7 h 146"/>
                <a:gd name="T44" fmla="*/ 97 w 295"/>
                <a:gd name="T45" fmla="*/ 5 h 146"/>
                <a:gd name="T46" fmla="*/ 81 w 295"/>
                <a:gd name="T47" fmla="*/ 20 h 146"/>
                <a:gd name="T48" fmla="*/ 71 w 295"/>
                <a:gd name="T49" fmla="*/ 40 h 146"/>
                <a:gd name="T50" fmla="*/ 51 w 295"/>
                <a:gd name="T51" fmla="*/ 50 h 146"/>
                <a:gd name="T52" fmla="*/ 28 w 295"/>
                <a:gd name="T53" fmla="*/ 64 h 146"/>
                <a:gd name="T54" fmla="*/ 18 w 295"/>
                <a:gd name="T55" fmla="*/ 56 h 146"/>
                <a:gd name="T56" fmla="*/ 7 w 295"/>
                <a:gd name="T57" fmla="*/ 64 h 146"/>
                <a:gd name="T58" fmla="*/ 2 w 295"/>
                <a:gd name="T59" fmla="*/ 81 h 146"/>
                <a:gd name="T60" fmla="*/ 2 w 295"/>
                <a:gd name="T61" fmla="*/ 109 h 146"/>
                <a:gd name="T62" fmla="*/ 18 w 295"/>
                <a:gd name="T63" fmla="*/ 122 h 146"/>
                <a:gd name="T64" fmla="*/ 23 w 295"/>
                <a:gd name="T65" fmla="*/ 125 h 146"/>
                <a:gd name="T66" fmla="*/ 28 w 295"/>
                <a:gd name="T67" fmla="*/ 133 h 146"/>
                <a:gd name="T68" fmla="*/ 47 w 295"/>
                <a:gd name="T69" fmla="*/ 145 h 146"/>
                <a:gd name="T70" fmla="*/ 56 w 295"/>
                <a:gd name="T71" fmla="*/ 143 h 146"/>
                <a:gd name="T72" fmla="*/ 73 w 295"/>
                <a:gd name="T73" fmla="*/ 146 h 146"/>
                <a:gd name="T74" fmla="*/ 80 w 295"/>
                <a:gd name="T75" fmla="*/ 143 h 146"/>
                <a:gd name="T76" fmla="*/ 93 w 295"/>
                <a:gd name="T77" fmla="*/ 145 h 146"/>
                <a:gd name="T78" fmla="*/ 101 w 295"/>
                <a:gd name="T79" fmla="*/ 140 h 146"/>
                <a:gd name="T80" fmla="*/ 111 w 295"/>
                <a:gd name="T81" fmla="*/ 120 h 146"/>
                <a:gd name="T82" fmla="*/ 123 w 295"/>
                <a:gd name="T83" fmla="*/ 120 h 146"/>
                <a:gd name="T84" fmla="*/ 132 w 295"/>
                <a:gd name="T85" fmla="*/ 119 h 146"/>
                <a:gd name="T86" fmla="*/ 137 w 295"/>
                <a:gd name="T87" fmla="*/ 110 h 146"/>
                <a:gd name="T88" fmla="*/ 144 w 295"/>
                <a:gd name="T89" fmla="*/ 107 h 146"/>
                <a:gd name="T90" fmla="*/ 157 w 295"/>
                <a:gd name="T91" fmla="*/ 114 h 146"/>
                <a:gd name="T92" fmla="*/ 170 w 295"/>
                <a:gd name="T93" fmla="*/ 109 h 146"/>
                <a:gd name="T94" fmla="*/ 182 w 295"/>
                <a:gd name="T95" fmla="*/ 102 h 146"/>
                <a:gd name="T96" fmla="*/ 186 w 295"/>
                <a:gd name="T97" fmla="*/ 92 h 146"/>
                <a:gd name="T98" fmla="*/ 200 w 295"/>
                <a:gd name="T99" fmla="*/ 81 h 146"/>
                <a:gd name="T100" fmla="*/ 208 w 295"/>
                <a:gd name="T101" fmla="*/ 81 h 146"/>
                <a:gd name="T102" fmla="*/ 223 w 295"/>
                <a:gd name="T103" fmla="*/ 84 h 146"/>
                <a:gd name="T104" fmla="*/ 238 w 295"/>
                <a:gd name="T105" fmla="*/ 80 h 146"/>
                <a:gd name="T106" fmla="*/ 248 w 295"/>
                <a:gd name="T107" fmla="*/ 87 h 146"/>
                <a:gd name="T108" fmla="*/ 253 w 295"/>
                <a:gd name="T109" fmla="*/ 97 h 146"/>
                <a:gd name="T110" fmla="*/ 261 w 295"/>
                <a:gd name="T111" fmla="*/ 96 h 146"/>
                <a:gd name="T112" fmla="*/ 272 w 295"/>
                <a:gd name="T113" fmla="*/ 94 h 146"/>
                <a:gd name="T114" fmla="*/ 276 w 295"/>
                <a:gd name="T115" fmla="*/ 92 h 146"/>
                <a:gd name="T116" fmla="*/ 276 w 295"/>
                <a:gd name="T117" fmla="*/ 79 h 146"/>
                <a:gd name="T118" fmla="*/ 285 w 295"/>
                <a:gd name="T119" fmla="*/ 69 h 146"/>
                <a:gd name="T120" fmla="*/ 295 w 295"/>
                <a:gd name="T121" fmla="*/ 43 h 14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295" h="146">
                  <a:moveTo>
                    <a:pt x="294" y="38"/>
                  </a:moveTo>
                  <a:lnTo>
                    <a:pt x="285" y="36"/>
                  </a:lnTo>
                  <a:lnTo>
                    <a:pt x="278" y="33"/>
                  </a:lnTo>
                  <a:lnTo>
                    <a:pt x="269" y="30"/>
                  </a:lnTo>
                  <a:lnTo>
                    <a:pt x="268" y="30"/>
                  </a:lnTo>
                  <a:lnTo>
                    <a:pt x="266" y="28"/>
                  </a:lnTo>
                  <a:lnTo>
                    <a:pt x="266" y="27"/>
                  </a:lnTo>
                  <a:lnTo>
                    <a:pt x="266" y="24"/>
                  </a:lnTo>
                  <a:lnTo>
                    <a:pt x="264" y="20"/>
                  </a:lnTo>
                  <a:lnTo>
                    <a:pt x="264" y="18"/>
                  </a:lnTo>
                  <a:lnTo>
                    <a:pt x="255" y="17"/>
                  </a:lnTo>
                  <a:lnTo>
                    <a:pt x="249" y="14"/>
                  </a:lnTo>
                  <a:lnTo>
                    <a:pt x="246" y="13"/>
                  </a:lnTo>
                  <a:lnTo>
                    <a:pt x="245" y="13"/>
                  </a:lnTo>
                  <a:lnTo>
                    <a:pt x="242" y="13"/>
                  </a:lnTo>
                  <a:lnTo>
                    <a:pt x="239" y="13"/>
                  </a:lnTo>
                  <a:lnTo>
                    <a:pt x="239" y="14"/>
                  </a:lnTo>
                  <a:lnTo>
                    <a:pt x="238" y="14"/>
                  </a:lnTo>
                  <a:lnTo>
                    <a:pt x="236" y="14"/>
                  </a:lnTo>
                  <a:lnTo>
                    <a:pt x="232" y="13"/>
                  </a:lnTo>
                  <a:lnTo>
                    <a:pt x="231" y="11"/>
                  </a:lnTo>
                  <a:lnTo>
                    <a:pt x="229" y="11"/>
                  </a:lnTo>
                  <a:lnTo>
                    <a:pt x="228" y="11"/>
                  </a:lnTo>
                  <a:lnTo>
                    <a:pt x="219" y="14"/>
                  </a:lnTo>
                  <a:lnTo>
                    <a:pt x="218" y="14"/>
                  </a:lnTo>
                  <a:lnTo>
                    <a:pt x="218" y="15"/>
                  </a:lnTo>
                  <a:lnTo>
                    <a:pt x="216" y="15"/>
                  </a:lnTo>
                  <a:lnTo>
                    <a:pt x="216" y="18"/>
                  </a:lnTo>
                  <a:lnTo>
                    <a:pt x="213" y="23"/>
                  </a:lnTo>
                  <a:lnTo>
                    <a:pt x="212" y="24"/>
                  </a:lnTo>
                  <a:lnTo>
                    <a:pt x="209" y="24"/>
                  </a:lnTo>
                  <a:lnTo>
                    <a:pt x="205" y="21"/>
                  </a:lnTo>
                  <a:lnTo>
                    <a:pt x="202" y="18"/>
                  </a:lnTo>
                  <a:lnTo>
                    <a:pt x="200" y="18"/>
                  </a:lnTo>
                  <a:lnTo>
                    <a:pt x="200" y="17"/>
                  </a:lnTo>
                  <a:lnTo>
                    <a:pt x="200" y="15"/>
                  </a:lnTo>
                  <a:lnTo>
                    <a:pt x="199" y="14"/>
                  </a:lnTo>
                  <a:lnTo>
                    <a:pt x="195" y="15"/>
                  </a:lnTo>
                  <a:lnTo>
                    <a:pt x="189" y="17"/>
                  </a:lnTo>
                  <a:lnTo>
                    <a:pt x="187" y="15"/>
                  </a:lnTo>
                  <a:lnTo>
                    <a:pt x="186" y="15"/>
                  </a:lnTo>
                  <a:lnTo>
                    <a:pt x="182" y="17"/>
                  </a:lnTo>
                  <a:lnTo>
                    <a:pt x="179" y="17"/>
                  </a:lnTo>
                  <a:lnTo>
                    <a:pt x="173" y="21"/>
                  </a:lnTo>
                  <a:lnTo>
                    <a:pt x="172" y="23"/>
                  </a:lnTo>
                  <a:lnTo>
                    <a:pt x="170" y="23"/>
                  </a:lnTo>
                  <a:lnTo>
                    <a:pt x="170" y="24"/>
                  </a:lnTo>
                  <a:lnTo>
                    <a:pt x="167" y="28"/>
                  </a:lnTo>
                  <a:lnTo>
                    <a:pt x="167" y="30"/>
                  </a:lnTo>
                  <a:lnTo>
                    <a:pt x="167" y="33"/>
                  </a:lnTo>
                  <a:lnTo>
                    <a:pt x="167" y="34"/>
                  </a:lnTo>
                  <a:lnTo>
                    <a:pt x="166" y="34"/>
                  </a:lnTo>
                  <a:lnTo>
                    <a:pt x="166" y="33"/>
                  </a:lnTo>
                  <a:lnTo>
                    <a:pt x="165" y="33"/>
                  </a:lnTo>
                  <a:lnTo>
                    <a:pt x="163" y="31"/>
                  </a:lnTo>
                  <a:lnTo>
                    <a:pt x="156" y="31"/>
                  </a:lnTo>
                  <a:lnTo>
                    <a:pt x="155" y="33"/>
                  </a:lnTo>
                  <a:lnTo>
                    <a:pt x="152" y="31"/>
                  </a:lnTo>
                  <a:lnTo>
                    <a:pt x="150" y="31"/>
                  </a:lnTo>
                  <a:lnTo>
                    <a:pt x="150" y="30"/>
                  </a:lnTo>
                  <a:lnTo>
                    <a:pt x="152" y="28"/>
                  </a:lnTo>
                  <a:lnTo>
                    <a:pt x="153" y="26"/>
                  </a:lnTo>
                  <a:lnTo>
                    <a:pt x="155" y="26"/>
                  </a:lnTo>
                  <a:lnTo>
                    <a:pt x="153" y="18"/>
                  </a:lnTo>
                  <a:lnTo>
                    <a:pt x="152" y="15"/>
                  </a:lnTo>
                  <a:lnTo>
                    <a:pt x="147" y="17"/>
                  </a:lnTo>
                  <a:lnTo>
                    <a:pt x="144" y="15"/>
                  </a:lnTo>
                  <a:lnTo>
                    <a:pt x="142" y="11"/>
                  </a:lnTo>
                  <a:lnTo>
                    <a:pt x="139" y="7"/>
                  </a:lnTo>
                  <a:lnTo>
                    <a:pt x="139" y="5"/>
                  </a:lnTo>
                  <a:lnTo>
                    <a:pt x="139" y="4"/>
                  </a:lnTo>
                  <a:lnTo>
                    <a:pt x="139" y="3"/>
                  </a:lnTo>
                  <a:lnTo>
                    <a:pt x="137" y="3"/>
                  </a:lnTo>
                  <a:lnTo>
                    <a:pt x="136" y="0"/>
                  </a:lnTo>
                  <a:lnTo>
                    <a:pt x="134" y="0"/>
                  </a:lnTo>
                  <a:lnTo>
                    <a:pt x="124" y="5"/>
                  </a:lnTo>
                  <a:lnTo>
                    <a:pt x="124" y="7"/>
                  </a:lnTo>
                  <a:lnTo>
                    <a:pt x="123" y="7"/>
                  </a:lnTo>
                  <a:lnTo>
                    <a:pt x="122" y="13"/>
                  </a:lnTo>
                  <a:lnTo>
                    <a:pt x="122" y="14"/>
                  </a:lnTo>
                  <a:lnTo>
                    <a:pt x="122" y="15"/>
                  </a:lnTo>
                  <a:lnTo>
                    <a:pt x="120" y="15"/>
                  </a:lnTo>
                  <a:lnTo>
                    <a:pt x="113" y="17"/>
                  </a:lnTo>
                  <a:lnTo>
                    <a:pt x="111" y="15"/>
                  </a:lnTo>
                  <a:lnTo>
                    <a:pt x="110" y="15"/>
                  </a:lnTo>
                  <a:lnTo>
                    <a:pt x="110" y="10"/>
                  </a:lnTo>
                  <a:lnTo>
                    <a:pt x="110" y="8"/>
                  </a:lnTo>
                  <a:lnTo>
                    <a:pt x="110" y="7"/>
                  </a:lnTo>
                  <a:lnTo>
                    <a:pt x="109" y="7"/>
                  </a:lnTo>
                  <a:lnTo>
                    <a:pt x="104" y="7"/>
                  </a:lnTo>
                  <a:lnTo>
                    <a:pt x="97" y="5"/>
                  </a:lnTo>
                  <a:lnTo>
                    <a:pt x="93" y="7"/>
                  </a:lnTo>
                  <a:lnTo>
                    <a:pt x="90" y="11"/>
                  </a:lnTo>
                  <a:lnTo>
                    <a:pt x="89" y="15"/>
                  </a:lnTo>
                  <a:lnTo>
                    <a:pt x="86" y="18"/>
                  </a:lnTo>
                  <a:lnTo>
                    <a:pt x="81" y="20"/>
                  </a:lnTo>
                  <a:lnTo>
                    <a:pt x="77" y="23"/>
                  </a:lnTo>
                  <a:lnTo>
                    <a:pt x="74" y="26"/>
                  </a:lnTo>
                  <a:lnTo>
                    <a:pt x="73" y="30"/>
                  </a:lnTo>
                  <a:lnTo>
                    <a:pt x="71" y="36"/>
                  </a:lnTo>
                  <a:lnTo>
                    <a:pt x="71" y="40"/>
                  </a:lnTo>
                  <a:lnTo>
                    <a:pt x="68" y="44"/>
                  </a:lnTo>
                  <a:lnTo>
                    <a:pt x="64" y="46"/>
                  </a:lnTo>
                  <a:lnTo>
                    <a:pt x="60" y="46"/>
                  </a:lnTo>
                  <a:lnTo>
                    <a:pt x="54" y="47"/>
                  </a:lnTo>
                  <a:lnTo>
                    <a:pt x="51" y="50"/>
                  </a:lnTo>
                  <a:lnTo>
                    <a:pt x="48" y="54"/>
                  </a:lnTo>
                  <a:lnTo>
                    <a:pt x="45" y="57"/>
                  </a:lnTo>
                  <a:lnTo>
                    <a:pt x="38" y="63"/>
                  </a:lnTo>
                  <a:lnTo>
                    <a:pt x="34" y="64"/>
                  </a:lnTo>
                  <a:lnTo>
                    <a:pt x="28" y="64"/>
                  </a:lnTo>
                  <a:lnTo>
                    <a:pt x="25" y="61"/>
                  </a:lnTo>
                  <a:lnTo>
                    <a:pt x="23" y="60"/>
                  </a:lnTo>
                  <a:lnTo>
                    <a:pt x="23" y="57"/>
                  </a:lnTo>
                  <a:lnTo>
                    <a:pt x="20" y="56"/>
                  </a:lnTo>
                  <a:lnTo>
                    <a:pt x="18" y="56"/>
                  </a:lnTo>
                  <a:lnTo>
                    <a:pt x="15" y="56"/>
                  </a:lnTo>
                  <a:lnTo>
                    <a:pt x="10" y="61"/>
                  </a:lnTo>
                  <a:lnTo>
                    <a:pt x="8" y="63"/>
                  </a:lnTo>
                  <a:lnTo>
                    <a:pt x="7" y="64"/>
                  </a:lnTo>
                  <a:lnTo>
                    <a:pt x="7" y="67"/>
                  </a:lnTo>
                  <a:lnTo>
                    <a:pt x="5" y="70"/>
                  </a:lnTo>
                  <a:lnTo>
                    <a:pt x="2" y="74"/>
                  </a:lnTo>
                  <a:lnTo>
                    <a:pt x="2" y="81"/>
                  </a:lnTo>
                  <a:lnTo>
                    <a:pt x="0" y="96"/>
                  </a:lnTo>
                  <a:lnTo>
                    <a:pt x="1" y="102"/>
                  </a:lnTo>
                  <a:lnTo>
                    <a:pt x="2" y="106"/>
                  </a:lnTo>
                  <a:lnTo>
                    <a:pt x="2" y="107"/>
                  </a:lnTo>
                  <a:lnTo>
                    <a:pt x="2" y="109"/>
                  </a:lnTo>
                  <a:lnTo>
                    <a:pt x="8" y="112"/>
                  </a:lnTo>
                  <a:lnTo>
                    <a:pt x="13" y="122"/>
                  </a:lnTo>
                  <a:lnTo>
                    <a:pt x="18" y="122"/>
                  </a:lnTo>
                  <a:lnTo>
                    <a:pt x="18" y="123"/>
                  </a:lnTo>
                  <a:lnTo>
                    <a:pt x="21" y="123"/>
                  </a:lnTo>
                  <a:lnTo>
                    <a:pt x="23" y="123"/>
                  </a:lnTo>
                  <a:lnTo>
                    <a:pt x="23" y="125"/>
                  </a:lnTo>
                  <a:lnTo>
                    <a:pt x="25" y="127"/>
                  </a:lnTo>
                  <a:lnTo>
                    <a:pt x="27" y="129"/>
                  </a:lnTo>
                  <a:lnTo>
                    <a:pt x="27" y="132"/>
                  </a:lnTo>
                  <a:lnTo>
                    <a:pt x="28" y="132"/>
                  </a:lnTo>
                  <a:lnTo>
                    <a:pt x="28" y="133"/>
                  </a:lnTo>
                  <a:lnTo>
                    <a:pt x="30" y="133"/>
                  </a:lnTo>
                  <a:lnTo>
                    <a:pt x="41" y="142"/>
                  </a:lnTo>
                  <a:lnTo>
                    <a:pt x="41" y="143"/>
                  </a:lnTo>
                  <a:lnTo>
                    <a:pt x="45" y="145"/>
                  </a:lnTo>
                  <a:lnTo>
                    <a:pt x="47" y="145"/>
                  </a:lnTo>
                  <a:lnTo>
                    <a:pt x="51" y="145"/>
                  </a:lnTo>
                  <a:lnTo>
                    <a:pt x="53" y="145"/>
                  </a:lnTo>
                  <a:lnTo>
                    <a:pt x="54" y="143"/>
                  </a:lnTo>
                  <a:lnTo>
                    <a:pt x="56" y="143"/>
                  </a:lnTo>
                  <a:lnTo>
                    <a:pt x="61" y="145"/>
                  </a:lnTo>
                  <a:lnTo>
                    <a:pt x="64" y="145"/>
                  </a:lnTo>
                  <a:lnTo>
                    <a:pt x="66" y="145"/>
                  </a:lnTo>
                  <a:lnTo>
                    <a:pt x="73" y="146"/>
                  </a:lnTo>
                  <a:lnTo>
                    <a:pt x="74" y="146"/>
                  </a:lnTo>
                  <a:lnTo>
                    <a:pt x="77" y="145"/>
                  </a:lnTo>
                  <a:lnTo>
                    <a:pt x="78" y="145"/>
                  </a:lnTo>
                  <a:lnTo>
                    <a:pt x="80" y="143"/>
                  </a:lnTo>
                  <a:lnTo>
                    <a:pt x="86" y="145"/>
                  </a:lnTo>
                  <a:lnTo>
                    <a:pt x="89" y="145"/>
                  </a:lnTo>
                  <a:lnTo>
                    <a:pt x="91" y="145"/>
                  </a:lnTo>
                  <a:lnTo>
                    <a:pt x="93" y="145"/>
                  </a:lnTo>
                  <a:lnTo>
                    <a:pt x="94" y="142"/>
                  </a:lnTo>
                  <a:lnTo>
                    <a:pt x="96" y="142"/>
                  </a:lnTo>
                  <a:lnTo>
                    <a:pt x="96" y="140"/>
                  </a:lnTo>
                  <a:lnTo>
                    <a:pt x="101" y="140"/>
                  </a:lnTo>
                  <a:lnTo>
                    <a:pt x="99" y="136"/>
                  </a:lnTo>
                  <a:lnTo>
                    <a:pt x="99" y="126"/>
                  </a:lnTo>
                  <a:lnTo>
                    <a:pt x="101" y="123"/>
                  </a:lnTo>
                  <a:lnTo>
                    <a:pt x="110" y="120"/>
                  </a:lnTo>
                  <a:lnTo>
                    <a:pt x="111" y="120"/>
                  </a:lnTo>
                  <a:lnTo>
                    <a:pt x="116" y="122"/>
                  </a:lnTo>
                  <a:lnTo>
                    <a:pt x="123" y="122"/>
                  </a:lnTo>
                  <a:lnTo>
                    <a:pt x="123" y="120"/>
                  </a:lnTo>
                  <a:lnTo>
                    <a:pt x="124" y="120"/>
                  </a:lnTo>
                  <a:lnTo>
                    <a:pt x="129" y="119"/>
                  </a:lnTo>
                  <a:lnTo>
                    <a:pt x="130" y="119"/>
                  </a:lnTo>
                  <a:lnTo>
                    <a:pt x="132" y="119"/>
                  </a:lnTo>
                  <a:lnTo>
                    <a:pt x="134" y="119"/>
                  </a:lnTo>
                  <a:lnTo>
                    <a:pt x="136" y="119"/>
                  </a:lnTo>
                  <a:lnTo>
                    <a:pt x="136" y="114"/>
                  </a:lnTo>
                  <a:lnTo>
                    <a:pt x="137" y="110"/>
                  </a:lnTo>
                  <a:lnTo>
                    <a:pt x="137" y="109"/>
                  </a:lnTo>
                  <a:lnTo>
                    <a:pt x="139" y="109"/>
                  </a:lnTo>
                  <a:lnTo>
                    <a:pt x="143" y="107"/>
                  </a:lnTo>
                  <a:lnTo>
                    <a:pt x="144" y="107"/>
                  </a:lnTo>
                  <a:lnTo>
                    <a:pt x="150" y="110"/>
                  </a:lnTo>
                  <a:lnTo>
                    <a:pt x="152" y="110"/>
                  </a:lnTo>
                  <a:lnTo>
                    <a:pt x="152" y="112"/>
                  </a:lnTo>
                  <a:lnTo>
                    <a:pt x="157" y="114"/>
                  </a:lnTo>
                  <a:lnTo>
                    <a:pt x="162" y="114"/>
                  </a:lnTo>
                  <a:lnTo>
                    <a:pt x="166" y="113"/>
                  </a:lnTo>
                  <a:lnTo>
                    <a:pt x="169" y="109"/>
                  </a:lnTo>
                  <a:lnTo>
                    <a:pt x="170" y="109"/>
                  </a:lnTo>
                  <a:lnTo>
                    <a:pt x="177" y="106"/>
                  </a:lnTo>
                  <a:lnTo>
                    <a:pt x="179" y="106"/>
                  </a:lnTo>
                  <a:lnTo>
                    <a:pt x="180" y="104"/>
                  </a:lnTo>
                  <a:lnTo>
                    <a:pt x="182" y="103"/>
                  </a:lnTo>
                  <a:lnTo>
                    <a:pt x="182" y="102"/>
                  </a:lnTo>
                  <a:lnTo>
                    <a:pt x="183" y="97"/>
                  </a:lnTo>
                  <a:lnTo>
                    <a:pt x="185" y="94"/>
                  </a:lnTo>
                  <a:lnTo>
                    <a:pt x="186" y="92"/>
                  </a:lnTo>
                  <a:lnTo>
                    <a:pt x="189" y="87"/>
                  </a:lnTo>
                  <a:lnTo>
                    <a:pt x="192" y="84"/>
                  </a:lnTo>
                  <a:lnTo>
                    <a:pt x="196" y="81"/>
                  </a:lnTo>
                  <a:lnTo>
                    <a:pt x="198" y="81"/>
                  </a:lnTo>
                  <a:lnTo>
                    <a:pt x="200" y="81"/>
                  </a:lnTo>
                  <a:lnTo>
                    <a:pt x="205" y="80"/>
                  </a:lnTo>
                  <a:lnTo>
                    <a:pt x="206" y="81"/>
                  </a:lnTo>
                  <a:lnTo>
                    <a:pt x="208" y="81"/>
                  </a:lnTo>
                  <a:lnTo>
                    <a:pt x="208" y="83"/>
                  </a:lnTo>
                  <a:lnTo>
                    <a:pt x="212" y="84"/>
                  </a:lnTo>
                  <a:lnTo>
                    <a:pt x="213" y="84"/>
                  </a:lnTo>
                  <a:lnTo>
                    <a:pt x="220" y="86"/>
                  </a:lnTo>
                  <a:lnTo>
                    <a:pt x="223" y="84"/>
                  </a:lnTo>
                  <a:lnTo>
                    <a:pt x="228" y="84"/>
                  </a:lnTo>
                  <a:lnTo>
                    <a:pt x="231" y="83"/>
                  </a:lnTo>
                  <a:lnTo>
                    <a:pt x="232" y="83"/>
                  </a:lnTo>
                  <a:lnTo>
                    <a:pt x="238" y="80"/>
                  </a:lnTo>
                  <a:lnTo>
                    <a:pt x="239" y="80"/>
                  </a:lnTo>
                  <a:lnTo>
                    <a:pt x="242" y="83"/>
                  </a:lnTo>
                  <a:lnTo>
                    <a:pt x="248" y="86"/>
                  </a:lnTo>
                  <a:lnTo>
                    <a:pt x="248" y="87"/>
                  </a:lnTo>
                  <a:lnTo>
                    <a:pt x="248" y="89"/>
                  </a:lnTo>
                  <a:lnTo>
                    <a:pt x="248" y="90"/>
                  </a:lnTo>
                  <a:lnTo>
                    <a:pt x="252" y="97"/>
                  </a:lnTo>
                  <a:lnTo>
                    <a:pt x="253" y="97"/>
                  </a:lnTo>
                  <a:lnTo>
                    <a:pt x="256" y="99"/>
                  </a:lnTo>
                  <a:lnTo>
                    <a:pt x="259" y="97"/>
                  </a:lnTo>
                  <a:lnTo>
                    <a:pt x="259" y="96"/>
                  </a:lnTo>
                  <a:lnTo>
                    <a:pt x="261" y="96"/>
                  </a:lnTo>
                  <a:lnTo>
                    <a:pt x="265" y="94"/>
                  </a:lnTo>
                  <a:lnTo>
                    <a:pt x="269" y="94"/>
                  </a:lnTo>
                  <a:lnTo>
                    <a:pt x="271" y="94"/>
                  </a:lnTo>
                  <a:lnTo>
                    <a:pt x="272" y="94"/>
                  </a:lnTo>
                  <a:lnTo>
                    <a:pt x="274" y="94"/>
                  </a:lnTo>
                  <a:lnTo>
                    <a:pt x="275" y="93"/>
                  </a:lnTo>
                  <a:lnTo>
                    <a:pt x="276" y="92"/>
                  </a:lnTo>
                  <a:lnTo>
                    <a:pt x="276" y="83"/>
                  </a:lnTo>
                  <a:lnTo>
                    <a:pt x="275" y="80"/>
                  </a:lnTo>
                  <a:lnTo>
                    <a:pt x="275" y="79"/>
                  </a:lnTo>
                  <a:lnTo>
                    <a:pt x="276" y="79"/>
                  </a:lnTo>
                  <a:lnTo>
                    <a:pt x="276" y="77"/>
                  </a:lnTo>
                  <a:lnTo>
                    <a:pt x="279" y="76"/>
                  </a:lnTo>
                  <a:lnTo>
                    <a:pt x="284" y="70"/>
                  </a:lnTo>
                  <a:lnTo>
                    <a:pt x="285" y="69"/>
                  </a:lnTo>
                  <a:lnTo>
                    <a:pt x="286" y="61"/>
                  </a:lnTo>
                  <a:lnTo>
                    <a:pt x="289" y="54"/>
                  </a:lnTo>
                  <a:lnTo>
                    <a:pt x="291" y="50"/>
                  </a:lnTo>
                  <a:lnTo>
                    <a:pt x="292" y="46"/>
                  </a:lnTo>
                  <a:lnTo>
                    <a:pt x="295" y="43"/>
                  </a:lnTo>
                  <a:lnTo>
                    <a:pt x="295" y="38"/>
                  </a:lnTo>
                  <a:lnTo>
                    <a:pt x="294" y="38"/>
                  </a:lnTo>
                  <a:close/>
                </a:path>
              </a:pathLst>
            </a:custGeom>
            <a:solidFill>
              <a:srgbClr val="0A4594"/>
            </a:solidFill>
            <a:ln w="12700">
              <a:solidFill>
                <a:srgbClr val="1572EF"/>
              </a:solidFill>
              <a:round/>
              <a:headEnd/>
              <a:tailEnd/>
            </a:ln>
          </p:spPr>
          <p:txBody>
            <a:bodyPr/>
            <a:lstStyle/>
            <a:p>
              <a:endParaRPr lang="hr-HR"/>
            </a:p>
          </p:txBody>
        </p:sp>
        <p:sp>
          <p:nvSpPr>
            <p:cNvPr id="13" name="Freeform 98"/>
            <p:cNvSpPr>
              <a:spLocks/>
            </p:cNvSpPr>
            <p:nvPr/>
          </p:nvSpPr>
          <p:spPr bwMode="auto">
            <a:xfrm>
              <a:off x="1444" y="3456"/>
              <a:ext cx="0" cy="7"/>
            </a:xfrm>
            <a:custGeom>
              <a:avLst/>
              <a:gdLst>
                <a:gd name="T0" fmla="*/ 2 h 2"/>
                <a:gd name="T1" fmla="*/ 0 h 2"/>
                <a:gd name="T2" fmla="*/ 2 h 2"/>
                <a:gd name="T3" fmla="*/ 0 60000 65536"/>
                <a:gd name="T4" fmla="*/ 0 60000 65536"/>
                <a:gd name="T5" fmla="*/ 0 60000 65536"/>
              </a:gdLst>
              <a:ahLst/>
              <a:cxnLst>
                <a:cxn ang="T3">
                  <a:pos x="0" y="T0"/>
                </a:cxn>
                <a:cxn ang="T4">
                  <a:pos x="0" y="T1"/>
                </a:cxn>
                <a:cxn ang="T5">
                  <a:pos x="0" y="T2"/>
                </a:cxn>
              </a:cxnLst>
              <a:rect l="0" t="0" r="r" b="b"/>
              <a:pathLst>
                <a:path h="2">
                  <a:moveTo>
                    <a:pt x="0" y="2"/>
                  </a:moveTo>
                  <a:lnTo>
                    <a:pt x="0" y="0"/>
                  </a:lnTo>
                  <a:lnTo>
                    <a:pt x="0" y="2"/>
                  </a:lnTo>
                  <a:close/>
                </a:path>
              </a:pathLst>
            </a:custGeom>
            <a:solidFill>
              <a:srgbClr val="0A4594"/>
            </a:solidFill>
            <a:ln w="12700">
              <a:solidFill>
                <a:srgbClr val="1572EF"/>
              </a:solidFill>
              <a:round/>
              <a:headEnd/>
              <a:tailEnd/>
            </a:ln>
          </p:spPr>
          <p:txBody>
            <a:bodyPr/>
            <a:lstStyle/>
            <a:p>
              <a:endParaRPr lang="hr-HR"/>
            </a:p>
          </p:txBody>
        </p:sp>
        <p:sp>
          <p:nvSpPr>
            <p:cNvPr id="14" name="Line 99"/>
            <p:cNvSpPr>
              <a:spLocks noChangeShapeType="1"/>
            </p:cNvSpPr>
            <p:nvPr/>
          </p:nvSpPr>
          <p:spPr bwMode="auto">
            <a:xfrm flipV="1">
              <a:off x="1444" y="3456"/>
              <a:ext cx="0" cy="7"/>
            </a:xfrm>
            <a:prstGeom prst="line">
              <a:avLst/>
            </a:prstGeom>
            <a:noFill/>
            <a:ln w="12700">
              <a:solidFill>
                <a:srgbClr val="1572EF"/>
              </a:solidFill>
              <a:round/>
              <a:headEnd/>
              <a:tailEnd/>
            </a:ln>
            <a:extLst>
              <a:ext uri="{909E8E84-426E-40DD-AFC4-6F175D3DCCD1}">
                <a14:hiddenFill xmlns:a14="http://schemas.microsoft.com/office/drawing/2010/main">
                  <a:noFill/>
                </a14:hiddenFill>
              </a:ext>
            </a:extLst>
          </p:spPr>
          <p:txBody>
            <a:bodyPr/>
            <a:lstStyle/>
            <a:p>
              <a:endParaRPr lang="hr-HR"/>
            </a:p>
          </p:txBody>
        </p:sp>
        <p:sp>
          <p:nvSpPr>
            <p:cNvPr id="15" name="Freeform 100"/>
            <p:cNvSpPr>
              <a:spLocks/>
            </p:cNvSpPr>
            <p:nvPr/>
          </p:nvSpPr>
          <p:spPr bwMode="auto">
            <a:xfrm>
              <a:off x="1545" y="3714"/>
              <a:ext cx="12" cy="10"/>
            </a:xfrm>
            <a:custGeom>
              <a:avLst/>
              <a:gdLst>
                <a:gd name="T0" fmla="*/ 4 w 4"/>
                <a:gd name="T1" fmla="*/ 3 h 3"/>
                <a:gd name="T2" fmla="*/ 3 w 4"/>
                <a:gd name="T3" fmla="*/ 3 h 3"/>
                <a:gd name="T4" fmla="*/ 1 w 4"/>
                <a:gd name="T5" fmla="*/ 1 h 3"/>
                <a:gd name="T6" fmla="*/ 0 w 4"/>
                <a:gd name="T7" fmla="*/ 1 h 3"/>
                <a:gd name="T8" fmla="*/ 0 w 4"/>
                <a:gd name="T9" fmla="*/ 1 h 3"/>
                <a:gd name="T10" fmla="*/ 0 w 4"/>
                <a:gd name="T11" fmla="*/ 0 h 3"/>
                <a:gd name="T12" fmla="*/ 4 w 4"/>
                <a:gd name="T13" fmla="*/ 3 h 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4" h="3">
                  <a:moveTo>
                    <a:pt x="4" y="3"/>
                  </a:moveTo>
                  <a:lnTo>
                    <a:pt x="3" y="3"/>
                  </a:lnTo>
                  <a:lnTo>
                    <a:pt x="1" y="1"/>
                  </a:lnTo>
                  <a:lnTo>
                    <a:pt x="0" y="1"/>
                  </a:lnTo>
                  <a:lnTo>
                    <a:pt x="0" y="0"/>
                  </a:lnTo>
                  <a:lnTo>
                    <a:pt x="4" y="3"/>
                  </a:lnTo>
                  <a:close/>
                </a:path>
              </a:pathLst>
            </a:custGeom>
            <a:solidFill>
              <a:srgbClr val="0A4594"/>
            </a:solidFill>
            <a:ln w="12700">
              <a:solidFill>
                <a:srgbClr val="1572EF"/>
              </a:solidFill>
              <a:round/>
              <a:headEnd/>
              <a:tailEnd/>
            </a:ln>
          </p:spPr>
          <p:txBody>
            <a:bodyPr/>
            <a:lstStyle/>
            <a:p>
              <a:endParaRPr lang="hr-HR"/>
            </a:p>
          </p:txBody>
        </p:sp>
        <p:sp>
          <p:nvSpPr>
            <p:cNvPr id="16" name="Freeform 101"/>
            <p:cNvSpPr>
              <a:spLocks/>
            </p:cNvSpPr>
            <p:nvPr/>
          </p:nvSpPr>
          <p:spPr bwMode="auto">
            <a:xfrm>
              <a:off x="1545" y="3714"/>
              <a:ext cx="12" cy="10"/>
            </a:xfrm>
            <a:custGeom>
              <a:avLst/>
              <a:gdLst>
                <a:gd name="T0" fmla="*/ 4 w 4"/>
                <a:gd name="T1" fmla="*/ 3 h 3"/>
                <a:gd name="T2" fmla="*/ 3 w 4"/>
                <a:gd name="T3" fmla="*/ 3 h 3"/>
                <a:gd name="T4" fmla="*/ 1 w 4"/>
                <a:gd name="T5" fmla="*/ 1 h 3"/>
                <a:gd name="T6" fmla="*/ 0 w 4"/>
                <a:gd name="T7" fmla="*/ 1 h 3"/>
                <a:gd name="T8" fmla="*/ 0 w 4"/>
                <a:gd name="T9" fmla="*/ 1 h 3"/>
                <a:gd name="T10" fmla="*/ 0 w 4"/>
                <a:gd name="T11" fmla="*/ 0 h 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 h="3">
                  <a:moveTo>
                    <a:pt x="4" y="3"/>
                  </a:moveTo>
                  <a:lnTo>
                    <a:pt x="3" y="3"/>
                  </a:lnTo>
                  <a:lnTo>
                    <a:pt x="1" y="1"/>
                  </a:lnTo>
                  <a:lnTo>
                    <a:pt x="0" y="1"/>
                  </a:lnTo>
                  <a:lnTo>
                    <a:pt x="0" y="0"/>
                  </a:lnTo>
                </a:path>
              </a:pathLst>
            </a:custGeom>
            <a:solidFill>
              <a:srgbClr val="0A4594"/>
            </a:solidFill>
            <a:ln w="12700">
              <a:solidFill>
                <a:srgbClr val="1572EF"/>
              </a:solidFill>
              <a:round/>
              <a:headEnd/>
              <a:tailEnd/>
            </a:ln>
          </p:spPr>
          <p:txBody>
            <a:bodyPr/>
            <a:lstStyle/>
            <a:p>
              <a:endParaRPr lang="hr-HR"/>
            </a:p>
          </p:txBody>
        </p:sp>
        <p:sp>
          <p:nvSpPr>
            <p:cNvPr id="17" name="Freeform 102"/>
            <p:cNvSpPr>
              <a:spLocks/>
            </p:cNvSpPr>
            <p:nvPr/>
          </p:nvSpPr>
          <p:spPr bwMode="auto">
            <a:xfrm>
              <a:off x="1690" y="3827"/>
              <a:ext cx="31" cy="17"/>
            </a:xfrm>
            <a:custGeom>
              <a:avLst/>
              <a:gdLst>
                <a:gd name="T0" fmla="*/ 16 w 10"/>
                <a:gd name="T1" fmla="*/ 14 h 5"/>
                <a:gd name="T2" fmla="*/ 22 w 10"/>
                <a:gd name="T3" fmla="*/ 17 h 5"/>
                <a:gd name="T4" fmla="*/ 31 w 10"/>
                <a:gd name="T5" fmla="*/ 17 h 5"/>
                <a:gd name="T6" fmla="*/ 31 w 10"/>
                <a:gd name="T7" fmla="*/ 17 h 5"/>
                <a:gd name="T8" fmla="*/ 22 w 10"/>
                <a:gd name="T9" fmla="*/ 3 h 5"/>
                <a:gd name="T10" fmla="*/ 22 w 10"/>
                <a:gd name="T11" fmla="*/ 3 h 5"/>
                <a:gd name="T12" fmla="*/ 12 w 10"/>
                <a:gd name="T13" fmla="*/ 0 h 5"/>
                <a:gd name="T14" fmla="*/ 9 w 10"/>
                <a:gd name="T15" fmla="*/ 0 h 5"/>
                <a:gd name="T16" fmla="*/ 3 w 10"/>
                <a:gd name="T17" fmla="*/ 0 h 5"/>
                <a:gd name="T18" fmla="*/ 0 w 10"/>
                <a:gd name="T19" fmla="*/ 0 h 5"/>
                <a:gd name="T20" fmla="*/ 0 w 10"/>
                <a:gd name="T21" fmla="*/ 0 h 5"/>
                <a:gd name="T22" fmla="*/ 0 w 10"/>
                <a:gd name="T23" fmla="*/ 0 h 5"/>
                <a:gd name="T24" fmla="*/ 0 w 10"/>
                <a:gd name="T25" fmla="*/ 3 h 5"/>
                <a:gd name="T26" fmla="*/ 16 w 10"/>
                <a:gd name="T27" fmla="*/ 14 h 5"/>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0"/>
                <a:gd name="T43" fmla="*/ 0 h 5"/>
                <a:gd name="T44" fmla="*/ 10 w 10"/>
                <a:gd name="T45" fmla="*/ 5 h 5"/>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0" h="5">
                  <a:moveTo>
                    <a:pt x="5" y="4"/>
                  </a:moveTo>
                  <a:lnTo>
                    <a:pt x="7" y="5"/>
                  </a:lnTo>
                  <a:lnTo>
                    <a:pt x="10" y="5"/>
                  </a:lnTo>
                  <a:lnTo>
                    <a:pt x="7" y="1"/>
                  </a:lnTo>
                  <a:lnTo>
                    <a:pt x="4" y="0"/>
                  </a:lnTo>
                  <a:lnTo>
                    <a:pt x="3" y="0"/>
                  </a:lnTo>
                  <a:lnTo>
                    <a:pt x="1" y="0"/>
                  </a:lnTo>
                  <a:lnTo>
                    <a:pt x="0" y="0"/>
                  </a:lnTo>
                  <a:lnTo>
                    <a:pt x="0" y="1"/>
                  </a:lnTo>
                  <a:lnTo>
                    <a:pt x="5" y="4"/>
                  </a:lnTo>
                  <a:close/>
                </a:path>
              </a:pathLst>
            </a:custGeom>
            <a:solidFill>
              <a:schemeClr val="bg1"/>
            </a:solidFill>
            <a:ln w="12700">
              <a:solidFill>
                <a:schemeClr val="bg1"/>
              </a:solidFill>
              <a:round/>
              <a:headEnd/>
              <a:tailEnd/>
            </a:ln>
          </p:spPr>
          <p:txBody>
            <a:bodyPr/>
            <a:lstStyle/>
            <a:p>
              <a:endParaRPr lang="hr-HR"/>
            </a:p>
          </p:txBody>
        </p:sp>
        <p:sp>
          <p:nvSpPr>
            <p:cNvPr id="18" name="Freeform 103"/>
            <p:cNvSpPr>
              <a:spLocks/>
            </p:cNvSpPr>
            <p:nvPr/>
          </p:nvSpPr>
          <p:spPr bwMode="auto">
            <a:xfrm>
              <a:off x="1658" y="3916"/>
              <a:ext cx="35" cy="14"/>
            </a:xfrm>
            <a:custGeom>
              <a:avLst/>
              <a:gdLst>
                <a:gd name="T0" fmla="*/ 0 w 11"/>
                <a:gd name="T1" fmla="*/ 0 h 4"/>
                <a:gd name="T2" fmla="*/ 0 w 11"/>
                <a:gd name="T3" fmla="*/ 14 h 4"/>
                <a:gd name="T4" fmla="*/ 6 w 11"/>
                <a:gd name="T5" fmla="*/ 14 h 4"/>
                <a:gd name="T6" fmla="*/ 16 w 11"/>
                <a:gd name="T7" fmla="*/ 14 h 4"/>
                <a:gd name="T8" fmla="*/ 25 w 11"/>
                <a:gd name="T9" fmla="*/ 14 h 4"/>
                <a:gd name="T10" fmla="*/ 35 w 11"/>
                <a:gd name="T11" fmla="*/ 4 h 4"/>
                <a:gd name="T12" fmla="*/ 35 w 11"/>
                <a:gd name="T13" fmla="*/ 4 h 4"/>
                <a:gd name="T14" fmla="*/ 35 w 11"/>
                <a:gd name="T15" fmla="*/ 0 h 4"/>
                <a:gd name="T16" fmla="*/ 32 w 11"/>
                <a:gd name="T17" fmla="*/ 0 h 4"/>
                <a:gd name="T18" fmla="*/ 25 w 11"/>
                <a:gd name="T19" fmla="*/ 0 h 4"/>
                <a:gd name="T20" fmla="*/ 13 w 11"/>
                <a:gd name="T21" fmla="*/ 0 h 4"/>
                <a:gd name="T22" fmla="*/ 6 w 11"/>
                <a:gd name="T23" fmla="*/ 0 h 4"/>
                <a:gd name="T24" fmla="*/ 3 w 11"/>
                <a:gd name="T25" fmla="*/ 0 h 4"/>
                <a:gd name="T26" fmla="*/ 0 w 11"/>
                <a:gd name="T27" fmla="*/ 0 h 4"/>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1"/>
                <a:gd name="T43" fmla="*/ 0 h 4"/>
                <a:gd name="T44" fmla="*/ 11 w 11"/>
                <a:gd name="T45" fmla="*/ 4 h 4"/>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1" h="4">
                  <a:moveTo>
                    <a:pt x="0" y="0"/>
                  </a:moveTo>
                  <a:lnTo>
                    <a:pt x="0" y="4"/>
                  </a:lnTo>
                  <a:lnTo>
                    <a:pt x="2" y="4"/>
                  </a:lnTo>
                  <a:lnTo>
                    <a:pt x="5" y="4"/>
                  </a:lnTo>
                  <a:lnTo>
                    <a:pt x="8" y="4"/>
                  </a:lnTo>
                  <a:lnTo>
                    <a:pt x="11" y="1"/>
                  </a:lnTo>
                  <a:lnTo>
                    <a:pt x="11" y="0"/>
                  </a:lnTo>
                  <a:lnTo>
                    <a:pt x="10" y="0"/>
                  </a:lnTo>
                  <a:lnTo>
                    <a:pt x="8" y="0"/>
                  </a:lnTo>
                  <a:lnTo>
                    <a:pt x="4" y="0"/>
                  </a:lnTo>
                  <a:lnTo>
                    <a:pt x="2" y="0"/>
                  </a:lnTo>
                  <a:lnTo>
                    <a:pt x="1" y="0"/>
                  </a:lnTo>
                  <a:lnTo>
                    <a:pt x="0" y="0"/>
                  </a:lnTo>
                  <a:close/>
                </a:path>
              </a:pathLst>
            </a:custGeom>
            <a:solidFill>
              <a:schemeClr val="bg1"/>
            </a:solidFill>
            <a:ln w="12700">
              <a:solidFill>
                <a:schemeClr val="bg1"/>
              </a:solidFill>
              <a:round/>
              <a:headEnd/>
              <a:tailEnd/>
            </a:ln>
          </p:spPr>
          <p:txBody>
            <a:bodyPr/>
            <a:lstStyle/>
            <a:p>
              <a:endParaRPr lang="hr-HR"/>
            </a:p>
          </p:txBody>
        </p:sp>
        <p:sp>
          <p:nvSpPr>
            <p:cNvPr id="19" name="Freeform 104"/>
            <p:cNvSpPr>
              <a:spLocks/>
            </p:cNvSpPr>
            <p:nvPr/>
          </p:nvSpPr>
          <p:spPr bwMode="auto">
            <a:xfrm>
              <a:off x="1690" y="3796"/>
              <a:ext cx="31" cy="10"/>
            </a:xfrm>
            <a:custGeom>
              <a:avLst/>
              <a:gdLst>
                <a:gd name="T0" fmla="*/ 31 w 10"/>
                <a:gd name="T1" fmla="*/ 10 h 3"/>
                <a:gd name="T2" fmla="*/ 22 w 10"/>
                <a:gd name="T3" fmla="*/ 0 h 3"/>
                <a:gd name="T4" fmla="*/ 16 w 10"/>
                <a:gd name="T5" fmla="*/ 0 h 3"/>
                <a:gd name="T6" fmla="*/ 16 w 10"/>
                <a:gd name="T7" fmla="*/ 0 h 3"/>
                <a:gd name="T8" fmla="*/ 9 w 10"/>
                <a:gd name="T9" fmla="*/ 0 h 3"/>
                <a:gd name="T10" fmla="*/ 3 w 10"/>
                <a:gd name="T11" fmla="*/ 7 h 3"/>
                <a:gd name="T12" fmla="*/ 0 w 10"/>
                <a:gd name="T13" fmla="*/ 7 h 3"/>
                <a:gd name="T14" fmla="*/ 0 w 10"/>
                <a:gd name="T15" fmla="*/ 10 h 3"/>
                <a:gd name="T16" fmla="*/ 9 w 10"/>
                <a:gd name="T17" fmla="*/ 10 h 3"/>
                <a:gd name="T18" fmla="*/ 9 w 10"/>
                <a:gd name="T19" fmla="*/ 10 h 3"/>
                <a:gd name="T20" fmla="*/ 22 w 10"/>
                <a:gd name="T21" fmla="*/ 10 h 3"/>
                <a:gd name="T22" fmla="*/ 25 w 10"/>
                <a:gd name="T23" fmla="*/ 10 h 3"/>
                <a:gd name="T24" fmla="*/ 31 w 10"/>
                <a:gd name="T25" fmla="*/ 10 h 3"/>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0"/>
                <a:gd name="T40" fmla="*/ 0 h 3"/>
                <a:gd name="T41" fmla="*/ 10 w 10"/>
                <a:gd name="T42" fmla="*/ 3 h 3"/>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0" h="3">
                  <a:moveTo>
                    <a:pt x="10" y="3"/>
                  </a:moveTo>
                  <a:lnTo>
                    <a:pt x="7" y="0"/>
                  </a:lnTo>
                  <a:lnTo>
                    <a:pt x="5" y="0"/>
                  </a:lnTo>
                  <a:lnTo>
                    <a:pt x="3" y="0"/>
                  </a:lnTo>
                  <a:lnTo>
                    <a:pt x="1" y="2"/>
                  </a:lnTo>
                  <a:lnTo>
                    <a:pt x="0" y="2"/>
                  </a:lnTo>
                  <a:lnTo>
                    <a:pt x="0" y="3"/>
                  </a:lnTo>
                  <a:lnTo>
                    <a:pt x="3" y="3"/>
                  </a:lnTo>
                  <a:lnTo>
                    <a:pt x="7" y="3"/>
                  </a:lnTo>
                  <a:lnTo>
                    <a:pt x="8" y="3"/>
                  </a:lnTo>
                  <a:lnTo>
                    <a:pt x="10" y="3"/>
                  </a:lnTo>
                  <a:close/>
                </a:path>
              </a:pathLst>
            </a:custGeom>
            <a:solidFill>
              <a:schemeClr val="bg1"/>
            </a:solidFill>
            <a:ln w="12700">
              <a:solidFill>
                <a:schemeClr val="bg1"/>
              </a:solidFill>
              <a:round/>
              <a:headEnd/>
              <a:tailEnd/>
            </a:ln>
          </p:spPr>
          <p:txBody>
            <a:bodyPr/>
            <a:lstStyle/>
            <a:p>
              <a:endParaRPr lang="hr-HR"/>
            </a:p>
          </p:txBody>
        </p:sp>
        <p:sp>
          <p:nvSpPr>
            <p:cNvPr id="20" name="Freeform 105"/>
            <p:cNvSpPr>
              <a:spLocks/>
            </p:cNvSpPr>
            <p:nvPr/>
          </p:nvSpPr>
          <p:spPr bwMode="auto">
            <a:xfrm>
              <a:off x="1730" y="3830"/>
              <a:ext cx="79" cy="42"/>
            </a:xfrm>
            <a:custGeom>
              <a:avLst/>
              <a:gdLst>
                <a:gd name="T0" fmla="*/ 0 w 25"/>
                <a:gd name="T1" fmla="*/ 21 h 12"/>
                <a:gd name="T2" fmla="*/ 0 w 25"/>
                <a:gd name="T3" fmla="*/ 25 h 12"/>
                <a:gd name="T4" fmla="*/ 6 w 25"/>
                <a:gd name="T5" fmla="*/ 32 h 12"/>
                <a:gd name="T6" fmla="*/ 6 w 25"/>
                <a:gd name="T7" fmla="*/ 32 h 12"/>
                <a:gd name="T8" fmla="*/ 13 w 25"/>
                <a:gd name="T9" fmla="*/ 35 h 12"/>
                <a:gd name="T10" fmla="*/ 25 w 25"/>
                <a:gd name="T11" fmla="*/ 35 h 12"/>
                <a:gd name="T12" fmla="*/ 35 w 25"/>
                <a:gd name="T13" fmla="*/ 42 h 12"/>
                <a:gd name="T14" fmla="*/ 44 w 25"/>
                <a:gd name="T15" fmla="*/ 42 h 12"/>
                <a:gd name="T16" fmla="*/ 76 w 25"/>
                <a:gd name="T17" fmla="*/ 42 h 12"/>
                <a:gd name="T18" fmla="*/ 79 w 25"/>
                <a:gd name="T19" fmla="*/ 35 h 12"/>
                <a:gd name="T20" fmla="*/ 79 w 25"/>
                <a:gd name="T21" fmla="*/ 32 h 12"/>
                <a:gd name="T22" fmla="*/ 79 w 25"/>
                <a:gd name="T23" fmla="*/ 25 h 12"/>
                <a:gd name="T24" fmla="*/ 79 w 25"/>
                <a:gd name="T25" fmla="*/ 25 h 12"/>
                <a:gd name="T26" fmla="*/ 79 w 25"/>
                <a:gd name="T27" fmla="*/ 25 h 12"/>
                <a:gd name="T28" fmla="*/ 66 w 25"/>
                <a:gd name="T29" fmla="*/ 14 h 12"/>
                <a:gd name="T30" fmla="*/ 63 w 25"/>
                <a:gd name="T31" fmla="*/ 14 h 12"/>
                <a:gd name="T32" fmla="*/ 47 w 25"/>
                <a:gd name="T33" fmla="*/ 11 h 12"/>
                <a:gd name="T34" fmla="*/ 38 w 25"/>
                <a:gd name="T35" fmla="*/ 7 h 12"/>
                <a:gd name="T36" fmla="*/ 32 w 25"/>
                <a:gd name="T37" fmla="*/ 7 h 12"/>
                <a:gd name="T38" fmla="*/ 3 w 25"/>
                <a:gd name="T39" fmla="*/ 0 h 12"/>
                <a:gd name="T40" fmla="*/ 0 w 25"/>
                <a:gd name="T41" fmla="*/ 0 h 12"/>
                <a:gd name="T42" fmla="*/ 0 w 25"/>
                <a:gd name="T43" fmla="*/ 21 h 12"/>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25"/>
                <a:gd name="T67" fmla="*/ 0 h 12"/>
                <a:gd name="T68" fmla="*/ 25 w 25"/>
                <a:gd name="T69" fmla="*/ 12 h 12"/>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25" h="12">
                  <a:moveTo>
                    <a:pt x="0" y="6"/>
                  </a:moveTo>
                  <a:lnTo>
                    <a:pt x="0" y="7"/>
                  </a:lnTo>
                  <a:lnTo>
                    <a:pt x="2" y="9"/>
                  </a:lnTo>
                  <a:lnTo>
                    <a:pt x="4" y="10"/>
                  </a:lnTo>
                  <a:lnTo>
                    <a:pt x="8" y="10"/>
                  </a:lnTo>
                  <a:lnTo>
                    <a:pt x="11" y="12"/>
                  </a:lnTo>
                  <a:lnTo>
                    <a:pt x="14" y="12"/>
                  </a:lnTo>
                  <a:lnTo>
                    <a:pt x="24" y="12"/>
                  </a:lnTo>
                  <a:lnTo>
                    <a:pt x="25" y="10"/>
                  </a:lnTo>
                  <a:lnTo>
                    <a:pt x="25" y="9"/>
                  </a:lnTo>
                  <a:lnTo>
                    <a:pt x="25" y="7"/>
                  </a:lnTo>
                  <a:lnTo>
                    <a:pt x="21" y="4"/>
                  </a:lnTo>
                  <a:lnTo>
                    <a:pt x="20" y="4"/>
                  </a:lnTo>
                  <a:lnTo>
                    <a:pt x="15" y="3"/>
                  </a:lnTo>
                  <a:lnTo>
                    <a:pt x="12" y="2"/>
                  </a:lnTo>
                  <a:lnTo>
                    <a:pt x="10" y="2"/>
                  </a:lnTo>
                  <a:lnTo>
                    <a:pt x="1" y="0"/>
                  </a:lnTo>
                  <a:lnTo>
                    <a:pt x="0" y="0"/>
                  </a:lnTo>
                  <a:lnTo>
                    <a:pt x="0" y="6"/>
                  </a:lnTo>
                  <a:close/>
                </a:path>
              </a:pathLst>
            </a:custGeom>
            <a:solidFill>
              <a:schemeClr val="bg1"/>
            </a:solidFill>
            <a:ln w="12700">
              <a:solidFill>
                <a:schemeClr val="bg1"/>
              </a:solidFill>
              <a:round/>
              <a:headEnd/>
              <a:tailEnd/>
            </a:ln>
          </p:spPr>
          <p:txBody>
            <a:bodyPr/>
            <a:lstStyle/>
            <a:p>
              <a:endParaRPr lang="hr-HR"/>
            </a:p>
          </p:txBody>
        </p:sp>
        <p:sp>
          <p:nvSpPr>
            <p:cNvPr id="21" name="Freeform 106"/>
            <p:cNvSpPr>
              <a:spLocks/>
            </p:cNvSpPr>
            <p:nvPr/>
          </p:nvSpPr>
          <p:spPr bwMode="auto">
            <a:xfrm>
              <a:off x="1494" y="3611"/>
              <a:ext cx="63" cy="79"/>
            </a:xfrm>
            <a:custGeom>
              <a:avLst/>
              <a:gdLst>
                <a:gd name="T0" fmla="*/ 60 w 20"/>
                <a:gd name="T1" fmla="*/ 79 h 23"/>
                <a:gd name="T2" fmla="*/ 63 w 20"/>
                <a:gd name="T3" fmla="*/ 79 h 23"/>
                <a:gd name="T4" fmla="*/ 63 w 20"/>
                <a:gd name="T5" fmla="*/ 79 h 23"/>
                <a:gd name="T6" fmla="*/ 63 w 20"/>
                <a:gd name="T7" fmla="*/ 79 h 23"/>
                <a:gd name="T8" fmla="*/ 54 w 20"/>
                <a:gd name="T9" fmla="*/ 52 h 23"/>
                <a:gd name="T10" fmla="*/ 19 w 20"/>
                <a:gd name="T11" fmla="*/ 17 h 23"/>
                <a:gd name="T12" fmla="*/ 13 w 20"/>
                <a:gd name="T13" fmla="*/ 14 h 23"/>
                <a:gd name="T14" fmla="*/ 9 w 20"/>
                <a:gd name="T15" fmla="*/ 7 h 23"/>
                <a:gd name="T16" fmla="*/ 3 w 20"/>
                <a:gd name="T17" fmla="*/ 3 h 23"/>
                <a:gd name="T18" fmla="*/ 0 w 20"/>
                <a:gd name="T19" fmla="*/ 0 h 23"/>
                <a:gd name="T20" fmla="*/ 0 w 20"/>
                <a:gd name="T21" fmla="*/ 0 h 23"/>
                <a:gd name="T22" fmla="*/ 0 w 20"/>
                <a:gd name="T23" fmla="*/ 0 h 23"/>
                <a:gd name="T24" fmla="*/ 0 w 20"/>
                <a:gd name="T25" fmla="*/ 0 h 23"/>
                <a:gd name="T26" fmla="*/ 3 w 20"/>
                <a:gd name="T27" fmla="*/ 7 h 23"/>
                <a:gd name="T28" fmla="*/ 3 w 20"/>
                <a:gd name="T29" fmla="*/ 14 h 23"/>
                <a:gd name="T30" fmla="*/ 9 w 20"/>
                <a:gd name="T31" fmla="*/ 17 h 23"/>
                <a:gd name="T32" fmla="*/ 13 w 20"/>
                <a:gd name="T33" fmla="*/ 24 h 23"/>
                <a:gd name="T34" fmla="*/ 13 w 20"/>
                <a:gd name="T35" fmla="*/ 24 h 23"/>
                <a:gd name="T36" fmla="*/ 22 w 20"/>
                <a:gd name="T37" fmla="*/ 34 h 23"/>
                <a:gd name="T38" fmla="*/ 60 w 20"/>
                <a:gd name="T39" fmla="*/ 79 h 23"/>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20"/>
                <a:gd name="T61" fmla="*/ 0 h 23"/>
                <a:gd name="T62" fmla="*/ 20 w 20"/>
                <a:gd name="T63" fmla="*/ 23 h 23"/>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20" h="23">
                  <a:moveTo>
                    <a:pt x="19" y="23"/>
                  </a:moveTo>
                  <a:lnTo>
                    <a:pt x="20" y="23"/>
                  </a:lnTo>
                  <a:lnTo>
                    <a:pt x="17" y="15"/>
                  </a:lnTo>
                  <a:lnTo>
                    <a:pt x="6" y="5"/>
                  </a:lnTo>
                  <a:lnTo>
                    <a:pt x="4" y="4"/>
                  </a:lnTo>
                  <a:lnTo>
                    <a:pt x="3" y="2"/>
                  </a:lnTo>
                  <a:lnTo>
                    <a:pt x="1" y="1"/>
                  </a:lnTo>
                  <a:lnTo>
                    <a:pt x="0" y="0"/>
                  </a:lnTo>
                  <a:lnTo>
                    <a:pt x="1" y="2"/>
                  </a:lnTo>
                  <a:lnTo>
                    <a:pt x="1" y="4"/>
                  </a:lnTo>
                  <a:lnTo>
                    <a:pt x="3" y="5"/>
                  </a:lnTo>
                  <a:lnTo>
                    <a:pt x="4" y="7"/>
                  </a:lnTo>
                  <a:lnTo>
                    <a:pt x="7" y="10"/>
                  </a:lnTo>
                  <a:lnTo>
                    <a:pt x="19" y="23"/>
                  </a:lnTo>
                  <a:close/>
                </a:path>
              </a:pathLst>
            </a:custGeom>
            <a:solidFill>
              <a:schemeClr val="bg1"/>
            </a:solidFill>
            <a:ln w="12700">
              <a:solidFill>
                <a:schemeClr val="bg1"/>
              </a:solidFill>
              <a:round/>
              <a:headEnd/>
              <a:tailEnd/>
            </a:ln>
          </p:spPr>
          <p:txBody>
            <a:bodyPr/>
            <a:lstStyle/>
            <a:p>
              <a:endParaRPr lang="hr-HR"/>
            </a:p>
          </p:txBody>
        </p:sp>
        <p:sp>
          <p:nvSpPr>
            <p:cNvPr id="22" name="Freeform 107"/>
            <p:cNvSpPr>
              <a:spLocks/>
            </p:cNvSpPr>
            <p:nvPr/>
          </p:nvSpPr>
          <p:spPr bwMode="auto">
            <a:xfrm>
              <a:off x="1762" y="3944"/>
              <a:ext cx="104" cy="24"/>
            </a:xfrm>
            <a:custGeom>
              <a:avLst/>
              <a:gdLst>
                <a:gd name="T0" fmla="*/ 104 w 33"/>
                <a:gd name="T1" fmla="*/ 21 h 7"/>
                <a:gd name="T2" fmla="*/ 95 w 33"/>
                <a:gd name="T3" fmla="*/ 14 h 7"/>
                <a:gd name="T4" fmla="*/ 95 w 33"/>
                <a:gd name="T5" fmla="*/ 10 h 7"/>
                <a:gd name="T6" fmla="*/ 88 w 33"/>
                <a:gd name="T7" fmla="*/ 10 h 7"/>
                <a:gd name="T8" fmla="*/ 76 w 33"/>
                <a:gd name="T9" fmla="*/ 7 h 7"/>
                <a:gd name="T10" fmla="*/ 72 w 33"/>
                <a:gd name="T11" fmla="*/ 7 h 7"/>
                <a:gd name="T12" fmla="*/ 63 w 33"/>
                <a:gd name="T13" fmla="*/ 7 h 7"/>
                <a:gd name="T14" fmla="*/ 57 w 33"/>
                <a:gd name="T15" fmla="*/ 7 h 7"/>
                <a:gd name="T16" fmla="*/ 47 w 33"/>
                <a:gd name="T17" fmla="*/ 7 h 7"/>
                <a:gd name="T18" fmla="*/ 47 w 33"/>
                <a:gd name="T19" fmla="*/ 10 h 7"/>
                <a:gd name="T20" fmla="*/ 44 w 33"/>
                <a:gd name="T21" fmla="*/ 10 h 7"/>
                <a:gd name="T22" fmla="*/ 44 w 33"/>
                <a:gd name="T23" fmla="*/ 10 h 7"/>
                <a:gd name="T24" fmla="*/ 35 w 33"/>
                <a:gd name="T25" fmla="*/ 10 h 7"/>
                <a:gd name="T26" fmla="*/ 25 w 33"/>
                <a:gd name="T27" fmla="*/ 7 h 7"/>
                <a:gd name="T28" fmla="*/ 22 w 33"/>
                <a:gd name="T29" fmla="*/ 0 h 7"/>
                <a:gd name="T30" fmla="*/ 16 w 33"/>
                <a:gd name="T31" fmla="*/ 0 h 7"/>
                <a:gd name="T32" fmla="*/ 16 w 33"/>
                <a:gd name="T33" fmla="*/ 0 h 7"/>
                <a:gd name="T34" fmla="*/ 16 w 33"/>
                <a:gd name="T35" fmla="*/ 0 h 7"/>
                <a:gd name="T36" fmla="*/ 6 w 33"/>
                <a:gd name="T37" fmla="*/ 0 h 7"/>
                <a:gd name="T38" fmla="*/ 3 w 33"/>
                <a:gd name="T39" fmla="*/ 0 h 7"/>
                <a:gd name="T40" fmla="*/ 0 w 33"/>
                <a:gd name="T41" fmla="*/ 0 h 7"/>
                <a:gd name="T42" fmla="*/ 6 w 33"/>
                <a:gd name="T43" fmla="*/ 21 h 7"/>
                <a:gd name="T44" fmla="*/ 41 w 33"/>
                <a:gd name="T45" fmla="*/ 24 h 7"/>
                <a:gd name="T46" fmla="*/ 44 w 33"/>
                <a:gd name="T47" fmla="*/ 24 h 7"/>
                <a:gd name="T48" fmla="*/ 88 w 33"/>
                <a:gd name="T49" fmla="*/ 24 h 7"/>
                <a:gd name="T50" fmla="*/ 104 w 33"/>
                <a:gd name="T51" fmla="*/ 21 h 7"/>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33"/>
                <a:gd name="T79" fmla="*/ 0 h 7"/>
                <a:gd name="T80" fmla="*/ 33 w 33"/>
                <a:gd name="T81" fmla="*/ 7 h 7"/>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33" h="7">
                  <a:moveTo>
                    <a:pt x="33" y="6"/>
                  </a:moveTo>
                  <a:lnTo>
                    <a:pt x="30" y="4"/>
                  </a:lnTo>
                  <a:lnTo>
                    <a:pt x="30" y="3"/>
                  </a:lnTo>
                  <a:lnTo>
                    <a:pt x="28" y="3"/>
                  </a:lnTo>
                  <a:lnTo>
                    <a:pt x="24" y="2"/>
                  </a:lnTo>
                  <a:lnTo>
                    <a:pt x="23" y="2"/>
                  </a:lnTo>
                  <a:lnTo>
                    <a:pt x="20" y="2"/>
                  </a:lnTo>
                  <a:lnTo>
                    <a:pt x="18" y="2"/>
                  </a:lnTo>
                  <a:lnTo>
                    <a:pt x="15" y="2"/>
                  </a:lnTo>
                  <a:lnTo>
                    <a:pt x="15" y="3"/>
                  </a:lnTo>
                  <a:lnTo>
                    <a:pt x="14" y="3"/>
                  </a:lnTo>
                  <a:lnTo>
                    <a:pt x="11" y="3"/>
                  </a:lnTo>
                  <a:lnTo>
                    <a:pt x="8" y="2"/>
                  </a:lnTo>
                  <a:lnTo>
                    <a:pt x="7" y="0"/>
                  </a:lnTo>
                  <a:lnTo>
                    <a:pt x="5" y="0"/>
                  </a:lnTo>
                  <a:lnTo>
                    <a:pt x="2" y="0"/>
                  </a:lnTo>
                  <a:lnTo>
                    <a:pt x="1" y="0"/>
                  </a:lnTo>
                  <a:lnTo>
                    <a:pt x="0" y="0"/>
                  </a:lnTo>
                  <a:lnTo>
                    <a:pt x="2" y="6"/>
                  </a:lnTo>
                  <a:lnTo>
                    <a:pt x="13" y="7"/>
                  </a:lnTo>
                  <a:lnTo>
                    <a:pt x="14" y="7"/>
                  </a:lnTo>
                  <a:lnTo>
                    <a:pt x="28" y="7"/>
                  </a:lnTo>
                  <a:lnTo>
                    <a:pt x="33" y="6"/>
                  </a:lnTo>
                  <a:close/>
                </a:path>
              </a:pathLst>
            </a:custGeom>
            <a:solidFill>
              <a:schemeClr val="bg1"/>
            </a:solidFill>
            <a:ln w="12700">
              <a:solidFill>
                <a:schemeClr val="bg1"/>
              </a:solidFill>
              <a:round/>
              <a:headEnd/>
              <a:tailEnd/>
            </a:ln>
          </p:spPr>
          <p:txBody>
            <a:bodyPr/>
            <a:lstStyle/>
            <a:p>
              <a:endParaRPr lang="hr-HR"/>
            </a:p>
          </p:txBody>
        </p:sp>
        <p:sp>
          <p:nvSpPr>
            <p:cNvPr id="23" name="Freeform 108"/>
            <p:cNvSpPr>
              <a:spLocks/>
            </p:cNvSpPr>
            <p:nvPr/>
          </p:nvSpPr>
          <p:spPr bwMode="auto">
            <a:xfrm>
              <a:off x="1721" y="3878"/>
              <a:ext cx="145" cy="38"/>
            </a:xfrm>
            <a:custGeom>
              <a:avLst/>
              <a:gdLst>
                <a:gd name="T0" fmla="*/ 120 w 46"/>
                <a:gd name="T1" fmla="*/ 38 h 11"/>
                <a:gd name="T2" fmla="*/ 139 w 46"/>
                <a:gd name="T3" fmla="*/ 38 h 11"/>
                <a:gd name="T4" fmla="*/ 139 w 46"/>
                <a:gd name="T5" fmla="*/ 31 h 11"/>
                <a:gd name="T6" fmla="*/ 145 w 46"/>
                <a:gd name="T7" fmla="*/ 31 h 11"/>
                <a:gd name="T8" fmla="*/ 145 w 46"/>
                <a:gd name="T9" fmla="*/ 31 h 11"/>
                <a:gd name="T10" fmla="*/ 139 w 46"/>
                <a:gd name="T11" fmla="*/ 31 h 11"/>
                <a:gd name="T12" fmla="*/ 139 w 46"/>
                <a:gd name="T13" fmla="*/ 28 h 11"/>
                <a:gd name="T14" fmla="*/ 95 w 46"/>
                <a:gd name="T15" fmla="*/ 21 h 11"/>
                <a:gd name="T16" fmla="*/ 82 w 46"/>
                <a:gd name="T17" fmla="*/ 21 h 11"/>
                <a:gd name="T18" fmla="*/ 76 w 46"/>
                <a:gd name="T19" fmla="*/ 17 h 11"/>
                <a:gd name="T20" fmla="*/ 76 w 46"/>
                <a:gd name="T21" fmla="*/ 21 h 11"/>
                <a:gd name="T22" fmla="*/ 57 w 46"/>
                <a:gd name="T23" fmla="*/ 17 h 11"/>
                <a:gd name="T24" fmla="*/ 57 w 46"/>
                <a:gd name="T25" fmla="*/ 17 h 11"/>
                <a:gd name="T26" fmla="*/ 47 w 46"/>
                <a:gd name="T27" fmla="*/ 7 h 11"/>
                <a:gd name="T28" fmla="*/ 47 w 46"/>
                <a:gd name="T29" fmla="*/ 0 h 11"/>
                <a:gd name="T30" fmla="*/ 47 w 46"/>
                <a:gd name="T31" fmla="*/ 0 h 11"/>
                <a:gd name="T32" fmla="*/ 44 w 46"/>
                <a:gd name="T33" fmla="*/ 0 h 11"/>
                <a:gd name="T34" fmla="*/ 16 w 46"/>
                <a:gd name="T35" fmla="*/ 0 h 11"/>
                <a:gd name="T36" fmla="*/ 13 w 46"/>
                <a:gd name="T37" fmla="*/ 0 h 11"/>
                <a:gd name="T38" fmla="*/ 0 w 46"/>
                <a:gd name="T39" fmla="*/ 7 h 11"/>
                <a:gd name="T40" fmla="*/ 0 w 46"/>
                <a:gd name="T41" fmla="*/ 7 h 11"/>
                <a:gd name="T42" fmla="*/ 0 w 46"/>
                <a:gd name="T43" fmla="*/ 7 h 11"/>
                <a:gd name="T44" fmla="*/ 9 w 46"/>
                <a:gd name="T45" fmla="*/ 17 h 11"/>
                <a:gd name="T46" fmla="*/ 35 w 46"/>
                <a:gd name="T47" fmla="*/ 21 h 11"/>
                <a:gd name="T48" fmla="*/ 88 w 46"/>
                <a:gd name="T49" fmla="*/ 31 h 11"/>
                <a:gd name="T50" fmla="*/ 98 w 46"/>
                <a:gd name="T51" fmla="*/ 31 h 11"/>
                <a:gd name="T52" fmla="*/ 120 w 46"/>
                <a:gd name="T53" fmla="*/ 38 h 11"/>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46"/>
                <a:gd name="T82" fmla="*/ 0 h 11"/>
                <a:gd name="T83" fmla="*/ 46 w 46"/>
                <a:gd name="T84" fmla="*/ 11 h 11"/>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46" h="11">
                  <a:moveTo>
                    <a:pt x="38" y="11"/>
                  </a:moveTo>
                  <a:lnTo>
                    <a:pt x="44" y="11"/>
                  </a:lnTo>
                  <a:lnTo>
                    <a:pt x="44" y="9"/>
                  </a:lnTo>
                  <a:lnTo>
                    <a:pt x="46" y="9"/>
                  </a:lnTo>
                  <a:lnTo>
                    <a:pt x="44" y="9"/>
                  </a:lnTo>
                  <a:lnTo>
                    <a:pt x="44" y="8"/>
                  </a:lnTo>
                  <a:lnTo>
                    <a:pt x="30" y="6"/>
                  </a:lnTo>
                  <a:lnTo>
                    <a:pt x="26" y="6"/>
                  </a:lnTo>
                  <a:lnTo>
                    <a:pt x="24" y="5"/>
                  </a:lnTo>
                  <a:lnTo>
                    <a:pt x="24" y="6"/>
                  </a:lnTo>
                  <a:lnTo>
                    <a:pt x="18" y="5"/>
                  </a:lnTo>
                  <a:lnTo>
                    <a:pt x="15" y="2"/>
                  </a:lnTo>
                  <a:lnTo>
                    <a:pt x="15" y="0"/>
                  </a:lnTo>
                  <a:lnTo>
                    <a:pt x="14" y="0"/>
                  </a:lnTo>
                  <a:lnTo>
                    <a:pt x="5" y="0"/>
                  </a:lnTo>
                  <a:lnTo>
                    <a:pt x="4" y="0"/>
                  </a:lnTo>
                  <a:lnTo>
                    <a:pt x="0" y="2"/>
                  </a:lnTo>
                  <a:lnTo>
                    <a:pt x="3" y="5"/>
                  </a:lnTo>
                  <a:lnTo>
                    <a:pt x="11" y="6"/>
                  </a:lnTo>
                  <a:lnTo>
                    <a:pt x="28" y="9"/>
                  </a:lnTo>
                  <a:lnTo>
                    <a:pt x="31" y="9"/>
                  </a:lnTo>
                  <a:lnTo>
                    <a:pt x="38" y="11"/>
                  </a:lnTo>
                  <a:close/>
                </a:path>
              </a:pathLst>
            </a:custGeom>
            <a:solidFill>
              <a:schemeClr val="bg1"/>
            </a:solidFill>
            <a:ln w="12700">
              <a:solidFill>
                <a:schemeClr val="bg1"/>
              </a:solidFill>
              <a:round/>
              <a:headEnd/>
              <a:tailEnd/>
            </a:ln>
          </p:spPr>
          <p:txBody>
            <a:bodyPr/>
            <a:lstStyle/>
            <a:p>
              <a:endParaRPr lang="hr-HR"/>
            </a:p>
          </p:txBody>
        </p:sp>
        <p:sp>
          <p:nvSpPr>
            <p:cNvPr id="24" name="Freeform 109"/>
            <p:cNvSpPr>
              <a:spLocks/>
            </p:cNvSpPr>
            <p:nvPr/>
          </p:nvSpPr>
          <p:spPr bwMode="auto">
            <a:xfrm>
              <a:off x="1888" y="3999"/>
              <a:ext cx="76" cy="34"/>
            </a:xfrm>
            <a:custGeom>
              <a:avLst/>
              <a:gdLst>
                <a:gd name="T0" fmla="*/ 76 w 24"/>
                <a:gd name="T1" fmla="*/ 31 h 10"/>
                <a:gd name="T2" fmla="*/ 73 w 24"/>
                <a:gd name="T3" fmla="*/ 31 h 10"/>
                <a:gd name="T4" fmla="*/ 63 w 24"/>
                <a:gd name="T5" fmla="*/ 20 h 10"/>
                <a:gd name="T6" fmla="*/ 22 w 24"/>
                <a:gd name="T7" fmla="*/ 3 h 10"/>
                <a:gd name="T8" fmla="*/ 19 w 24"/>
                <a:gd name="T9" fmla="*/ 3 h 10"/>
                <a:gd name="T10" fmla="*/ 19 w 24"/>
                <a:gd name="T11" fmla="*/ 3 h 10"/>
                <a:gd name="T12" fmla="*/ 13 w 24"/>
                <a:gd name="T13" fmla="*/ 3 h 10"/>
                <a:gd name="T14" fmla="*/ 10 w 24"/>
                <a:gd name="T15" fmla="*/ 0 h 10"/>
                <a:gd name="T16" fmla="*/ 3 w 24"/>
                <a:gd name="T17" fmla="*/ 0 h 10"/>
                <a:gd name="T18" fmla="*/ 0 w 24"/>
                <a:gd name="T19" fmla="*/ 3 h 10"/>
                <a:gd name="T20" fmla="*/ 0 w 24"/>
                <a:gd name="T21" fmla="*/ 3 h 10"/>
                <a:gd name="T22" fmla="*/ 0 w 24"/>
                <a:gd name="T23" fmla="*/ 10 h 10"/>
                <a:gd name="T24" fmla="*/ 3 w 24"/>
                <a:gd name="T25" fmla="*/ 10 h 10"/>
                <a:gd name="T26" fmla="*/ 10 w 24"/>
                <a:gd name="T27" fmla="*/ 10 h 10"/>
                <a:gd name="T28" fmla="*/ 25 w 24"/>
                <a:gd name="T29" fmla="*/ 20 h 10"/>
                <a:gd name="T30" fmla="*/ 76 w 24"/>
                <a:gd name="T31" fmla="*/ 34 h 10"/>
                <a:gd name="T32" fmla="*/ 76 w 24"/>
                <a:gd name="T33" fmla="*/ 34 h 10"/>
                <a:gd name="T34" fmla="*/ 76 w 24"/>
                <a:gd name="T35" fmla="*/ 31 h 10"/>
                <a:gd name="T36" fmla="*/ 76 w 24"/>
                <a:gd name="T37" fmla="*/ 31 h 10"/>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4"/>
                <a:gd name="T58" fmla="*/ 0 h 10"/>
                <a:gd name="T59" fmla="*/ 24 w 24"/>
                <a:gd name="T60" fmla="*/ 10 h 10"/>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4" h="10">
                  <a:moveTo>
                    <a:pt x="24" y="9"/>
                  </a:moveTo>
                  <a:lnTo>
                    <a:pt x="23" y="9"/>
                  </a:lnTo>
                  <a:lnTo>
                    <a:pt x="20" y="6"/>
                  </a:lnTo>
                  <a:lnTo>
                    <a:pt x="7" y="1"/>
                  </a:lnTo>
                  <a:lnTo>
                    <a:pt x="6" y="1"/>
                  </a:lnTo>
                  <a:lnTo>
                    <a:pt x="4" y="1"/>
                  </a:lnTo>
                  <a:lnTo>
                    <a:pt x="3" y="0"/>
                  </a:lnTo>
                  <a:lnTo>
                    <a:pt x="1" y="0"/>
                  </a:lnTo>
                  <a:lnTo>
                    <a:pt x="0" y="1"/>
                  </a:lnTo>
                  <a:lnTo>
                    <a:pt x="0" y="3"/>
                  </a:lnTo>
                  <a:lnTo>
                    <a:pt x="1" y="3"/>
                  </a:lnTo>
                  <a:lnTo>
                    <a:pt x="3" y="3"/>
                  </a:lnTo>
                  <a:lnTo>
                    <a:pt x="8" y="6"/>
                  </a:lnTo>
                  <a:lnTo>
                    <a:pt x="24" y="10"/>
                  </a:lnTo>
                  <a:lnTo>
                    <a:pt x="24" y="9"/>
                  </a:lnTo>
                  <a:close/>
                </a:path>
              </a:pathLst>
            </a:custGeom>
            <a:solidFill>
              <a:schemeClr val="bg1"/>
            </a:solidFill>
            <a:ln w="12700">
              <a:solidFill>
                <a:schemeClr val="bg1"/>
              </a:solidFill>
              <a:round/>
              <a:headEnd/>
              <a:tailEnd/>
            </a:ln>
          </p:spPr>
          <p:txBody>
            <a:bodyPr/>
            <a:lstStyle/>
            <a:p>
              <a:endParaRPr lang="hr-HR"/>
            </a:p>
          </p:txBody>
        </p:sp>
        <p:sp>
          <p:nvSpPr>
            <p:cNvPr id="25" name="Freeform 110"/>
            <p:cNvSpPr>
              <a:spLocks/>
            </p:cNvSpPr>
            <p:nvPr/>
          </p:nvSpPr>
          <p:spPr bwMode="auto">
            <a:xfrm>
              <a:off x="1793" y="4002"/>
              <a:ext cx="23" cy="10"/>
            </a:xfrm>
            <a:custGeom>
              <a:avLst/>
              <a:gdLst>
                <a:gd name="T0" fmla="*/ 0 w 7"/>
                <a:gd name="T1" fmla="*/ 7 h 3"/>
                <a:gd name="T2" fmla="*/ 0 w 7"/>
                <a:gd name="T3" fmla="*/ 10 h 3"/>
                <a:gd name="T4" fmla="*/ 3 w 7"/>
                <a:gd name="T5" fmla="*/ 10 h 3"/>
                <a:gd name="T6" fmla="*/ 3 w 7"/>
                <a:gd name="T7" fmla="*/ 10 h 3"/>
                <a:gd name="T8" fmla="*/ 13 w 7"/>
                <a:gd name="T9" fmla="*/ 10 h 3"/>
                <a:gd name="T10" fmla="*/ 16 w 7"/>
                <a:gd name="T11" fmla="*/ 10 h 3"/>
                <a:gd name="T12" fmla="*/ 16 w 7"/>
                <a:gd name="T13" fmla="*/ 10 h 3"/>
                <a:gd name="T14" fmla="*/ 23 w 7"/>
                <a:gd name="T15" fmla="*/ 10 h 3"/>
                <a:gd name="T16" fmla="*/ 23 w 7"/>
                <a:gd name="T17" fmla="*/ 7 h 3"/>
                <a:gd name="T18" fmla="*/ 23 w 7"/>
                <a:gd name="T19" fmla="*/ 0 h 3"/>
                <a:gd name="T20" fmla="*/ 23 w 7"/>
                <a:gd name="T21" fmla="*/ 0 h 3"/>
                <a:gd name="T22" fmla="*/ 16 w 7"/>
                <a:gd name="T23" fmla="*/ 0 h 3"/>
                <a:gd name="T24" fmla="*/ 13 w 7"/>
                <a:gd name="T25" fmla="*/ 0 h 3"/>
                <a:gd name="T26" fmla="*/ 10 w 7"/>
                <a:gd name="T27" fmla="*/ 0 h 3"/>
                <a:gd name="T28" fmla="*/ 3 w 7"/>
                <a:gd name="T29" fmla="*/ 0 h 3"/>
                <a:gd name="T30" fmla="*/ 0 w 7"/>
                <a:gd name="T31" fmla="*/ 0 h 3"/>
                <a:gd name="T32" fmla="*/ 0 w 7"/>
                <a:gd name="T33" fmla="*/ 7 h 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7"/>
                <a:gd name="T52" fmla="*/ 0 h 3"/>
                <a:gd name="T53" fmla="*/ 7 w 7"/>
                <a:gd name="T54" fmla="*/ 3 h 3"/>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7" h="3">
                  <a:moveTo>
                    <a:pt x="0" y="2"/>
                  </a:moveTo>
                  <a:lnTo>
                    <a:pt x="0" y="3"/>
                  </a:lnTo>
                  <a:lnTo>
                    <a:pt x="1" y="3"/>
                  </a:lnTo>
                  <a:lnTo>
                    <a:pt x="4" y="3"/>
                  </a:lnTo>
                  <a:lnTo>
                    <a:pt x="5" y="3"/>
                  </a:lnTo>
                  <a:lnTo>
                    <a:pt x="7" y="3"/>
                  </a:lnTo>
                  <a:lnTo>
                    <a:pt x="7" y="2"/>
                  </a:lnTo>
                  <a:lnTo>
                    <a:pt x="7" y="0"/>
                  </a:lnTo>
                  <a:lnTo>
                    <a:pt x="5" y="0"/>
                  </a:lnTo>
                  <a:lnTo>
                    <a:pt x="4" y="0"/>
                  </a:lnTo>
                  <a:lnTo>
                    <a:pt x="3" y="0"/>
                  </a:lnTo>
                  <a:lnTo>
                    <a:pt x="1" y="0"/>
                  </a:lnTo>
                  <a:lnTo>
                    <a:pt x="0" y="0"/>
                  </a:lnTo>
                  <a:lnTo>
                    <a:pt x="0" y="2"/>
                  </a:lnTo>
                  <a:close/>
                </a:path>
              </a:pathLst>
            </a:custGeom>
            <a:solidFill>
              <a:schemeClr val="bg1"/>
            </a:solidFill>
            <a:ln w="12700">
              <a:solidFill>
                <a:schemeClr val="bg1"/>
              </a:solidFill>
              <a:round/>
              <a:headEnd/>
              <a:tailEnd/>
            </a:ln>
          </p:spPr>
          <p:txBody>
            <a:bodyPr/>
            <a:lstStyle/>
            <a:p>
              <a:endParaRPr lang="hr-HR"/>
            </a:p>
          </p:txBody>
        </p:sp>
        <p:sp>
          <p:nvSpPr>
            <p:cNvPr id="26" name="Freeform 111"/>
            <p:cNvSpPr>
              <a:spLocks/>
            </p:cNvSpPr>
            <p:nvPr/>
          </p:nvSpPr>
          <p:spPr bwMode="auto">
            <a:xfrm>
              <a:off x="1516" y="3690"/>
              <a:ext cx="29" cy="24"/>
            </a:xfrm>
            <a:custGeom>
              <a:avLst/>
              <a:gdLst>
                <a:gd name="T0" fmla="*/ 9 w 9"/>
                <a:gd name="T1" fmla="*/ 7 h 7"/>
                <a:gd name="T2" fmla="*/ 2 w 9"/>
                <a:gd name="T3" fmla="*/ 0 h 7"/>
                <a:gd name="T4" fmla="*/ 2 w 9"/>
                <a:gd name="T5" fmla="*/ 0 h 7"/>
                <a:gd name="T6" fmla="*/ 0 w 9"/>
                <a:gd name="T7" fmla="*/ 0 h 7"/>
                <a:gd name="T8" fmla="*/ 0 w 9"/>
                <a:gd name="T9" fmla="*/ 1 h 7"/>
                <a:gd name="T10" fmla="*/ 2 w 9"/>
                <a:gd name="T11" fmla="*/ 2 h 7"/>
                <a:gd name="T12" fmla="*/ 2 w 9"/>
                <a:gd name="T13" fmla="*/ 2 h 7"/>
                <a:gd name="T14" fmla="*/ 6 w 9"/>
                <a:gd name="T15" fmla="*/ 7 h 7"/>
                <a:gd name="T16" fmla="*/ 7 w 9"/>
                <a:gd name="T17" fmla="*/ 7 h 7"/>
                <a:gd name="T18" fmla="*/ 9 w 9"/>
                <a:gd name="T19" fmla="*/ 7 h 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9" h="7">
                  <a:moveTo>
                    <a:pt x="9" y="7"/>
                  </a:moveTo>
                  <a:lnTo>
                    <a:pt x="2" y="0"/>
                  </a:lnTo>
                  <a:lnTo>
                    <a:pt x="0" y="0"/>
                  </a:lnTo>
                  <a:lnTo>
                    <a:pt x="0" y="1"/>
                  </a:lnTo>
                  <a:lnTo>
                    <a:pt x="2" y="2"/>
                  </a:lnTo>
                  <a:lnTo>
                    <a:pt x="6" y="7"/>
                  </a:lnTo>
                  <a:lnTo>
                    <a:pt x="7" y="7"/>
                  </a:lnTo>
                  <a:lnTo>
                    <a:pt x="9" y="7"/>
                  </a:lnTo>
                  <a:close/>
                </a:path>
              </a:pathLst>
            </a:custGeom>
            <a:solidFill>
              <a:srgbClr val="0A4594"/>
            </a:solidFill>
            <a:ln w="12700">
              <a:solidFill>
                <a:srgbClr val="1572EF"/>
              </a:solidFill>
              <a:round/>
              <a:headEnd/>
              <a:tailEnd/>
            </a:ln>
          </p:spPr>
          <p:txBody>
            <a:bodyPr/>
            <a:lstStyle/>
            <a:p>
              <a:endParaRPr lang="hr-HR"/>
            </a:p>
          </p:txBody>
        </p:sp>
        <p:sp>
          <p:nvSpPr>
            <p:cNvPr id="27" name="Freeform 112"/>
            <p:cNvSpPr>
              <a:spLocks/>
            </p:cNvSpPr>
            <p:nvPr/>
          </p:nvSpPr>
          <p:spPr bwMode="auto">
            <a:xfrm>
              <a:off x="1516" y="3690"/>
              <a:ext cx="29" cy="24"/>
            </a:xfrm>
            <a:custGeom>
              <a:avLst/>
              <a:gdLst>
                <a:gd name="T0" fmla="*/ 29 w 9"/>
                <a:gd name="T1" fmla="*/ 24 h 7"/>
                <a:gd name="T2" fmla="*/ 6 w 9"/>
                <a:gd name="T3" fmla="*/ 0 h 7"/>
                <a:gd name="T4" fmla="*/ 6 w 9"/>
                <a:gd name="T5" fmla="*/ 0 h 7"/>
                <a:gd name="T6" fmla="*/ 0 w 9"/>
                <a:gd name="T7" fmla="*/ 0 h 7"/>
                <a:gd name="T8" fmla="*/ 0 w 9"/>
                <a:gd name="T9" fmla="*/ 3 h 7"/>
                <a:gd name="T10" fmla="*/ 6 w 9"/>
                <a:gd name="T11" fmla="*/ 7 h 7"/>
                <a:gd name="T12" fmla="*/ 6 w 9"/>
                <a:gd name="T13" fmla="*/ 7 h 7"/>
                <a:gd name="T14" fmla="*/ 19 w 9"/>
                <a:gd name="T15" fmla="*/ 24 h 7"/>
                <a:gd name="T16" fmla="*/ 23 w 9"/>
                <a:gd name="T17" fmla="*/ 24 h 7"/>
                <a:gd name="T18" fmla="*/ 29 w 9"/>
                <a:gd name="T19" fmla="*/ 24 h 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9"/>
                <a:gd name="T31" fmla="*/ 0 h 7"/>
                <a:gd name="T32" fmla="*/ 9 w 9"/>
                <a:gd name="T33" fmla="*/ 7 h 7"/>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9" h="7">
                  <a:moveTo>
                    <a:pt x="9" y="7"/>
                  </a:moveTo>
                  <a:lnTo>
                    <a:pt x="2" y="0"/>
                  </a:lnTo>
                  <a:lnTo>
                    <a:pt x="0" y="0"/>
                  </a:lnTo>
                  <a:lnTo>
                    <a:pt x="0" y="1"/>
                  </a:lnTo>
                  <a:lnTo>
                    <a:pt x="2" y="2"/>
                  </a:lnTo>
                  <a:lnTo>
                    <a:pt x="6" y="7"/>
                  </a:lnTo>
                  <a:lnTo>
                    <a:pt x="7" y="7"/>
                  </a:lnTo>
                  <a:lnTo>
                    <a:pt x="9" y="7"/>
                  </a:lnTo>
                </a:path>
              </a:pathLst>
            </a:custGeom>
            <a:solidFill>
              <a:schemeClr val="bg1"/>
            </a:solidFill>
            <a:ln w="12700">
              <a:solidFill>
                <a:schemeClr val="bg1"/>
              </a:solidFill>
              <a:round/>
              <a:headEnd/>
              <a:tailEnd/>
            </a:ln>
          </p:spPr>
          <p:txBody>
            <a:bodyPr/>
            <a:lstStyle/>
            <a:p>
              <a:endParaRPr lang="hr-HR"/>
            </a:p>
          </p:txBody>
        </p:sp>
        <p:sp>
          <p:nvSpPr>
            <p:cNvPr id="28" name="Freeform 113"/>
            <p:cNvSpPr>
              <a:spLocks/>
            </p:cNvSpPr>
            <p:nvPr/>
          </p:nvSpPr>
          <p:spPr bwMode="auto">
            <a:xfrm>
              <a:off x="1828" y="3930"/>
              <a:ext cx="277" cy="175"/>
            </a:xfrm>
            <a:custGeom>
              <a:avLst/>
              <a:gdLst>
                <a:gd name="T0" fmla="*/ 116 w 88"/>
                <a:gd name="T1" fmla="*/ 48 h 51"/>
                <a:gd name="T2" fmla="*/ 123 w 88"/>
                <a:gd name="T3" fmla="*/ 45 h 51"/>
                <a:gd name="T4" fmla="*/ 126 w 88"/>
                <a:gd name="T5" fmla="*/ 38 h 51"/>
                <a:gd name="T6" fmla="*/ 126 w 88"/>
                <a:gd name="T7" fmla="*/ 38 h 51"/>
                <a:gd name="T8" fmla="*/ 132 w 88"/>
                <a:gd name="T9" fmla="*/ 38 h 51"/>
                <a:gd name="T10" fmla="*/ 135 w 88"/>
                <a:gd name="T11" fmla="*/ 38 h 51"/>
                <a:gd name="T12" fmla="*/ 135 w 88"/>
                <a:gd name="T13" fmla="*/ 38 h 51"/>
                <a:gd name="T14" fmla="*/ 145 w 88"/>
                <a:gd name="T15" fmla="*/ 45 h 51"/>
                <a:gd name="T16" fmla="*/ 145 w 88"/>
                <a:gd name="T17" fmla="*/ 45 h 51"/>
                <a:gd name="T18" fmla="*/ 154 w 88"/>
                <a:gd name="T19" fmla="*/ 55 h 51"/>
                <a:gd name="T20" fmla="*/ 154 w 88"/>
                <a:gd name="T21" fmla="*/ 55 h 51"/>
                <a:gd name="T22" fmla="*/ 157 w 88"/>
                <a:gd name="T23" fmla="*/ 58 h 51"/>
                <a:gd name="T24" fmla="*/ 179 w 88"/>
                <a:gd name="T25" fmla="*/ 82 h 51"/>
                <a:gd name="T26" fmla="*/ 236 w 88"/>
                <a:gd name="T27" fmla="*/ 124 h 51"/>
                <a:gd name="T28" fmla="*/ 236 w 88"/>
                <a:gd name="T29" fmla="*/ 124 h 51"/>
                <a:gd name="T30" fmla="*/ 239 w 88"/>
                <a:gd name="T31" fmla="*/ 124 h 51"/>
                <a:gd name="T32" fmla="*/ 239 w 88"/>
                <a:gd name="T33" fmla="*/ 124 h 51"/>
                <a:gd name="T34" fmla="*/ 246 w 88"/>
                <a:gd name="T35" fmla="*/ 124 h 51"/>
                <a:gd name="T36" fmla="*/ 246 w 88"/>
                <a:gd name="T37" fmla="*/ 124 h 51"/>
                <a:gd name="T38" fmla="*/ 249 w 88"/>
                <a:gd name="T39" fmla="*/ 124 h 51"/>
                <a:gd name="T40" fmla="*/ 249 w 88"/>
                <a:gd name="T41" fmla="*/ 124 h 51"/>
                <a:gd name="T42" fmla="*/ 252 w 88"/>
                <a:gd name="T43" fmla="*/ 124 h 51"/>
                <a:gd name="T44" fmla="*/ 258 w 88"/>
                <a:gd name="T45" fmla="*/ 127 h 51"/>
                <a:gd name="T46" fmla="*/ 258 w 88"/>
                <a:gd name="T47" fmla="*/ 127 h 51"/>
                <a:gd name="T48" fmla="*/ 261 w 88"/>
                <a:gd name="T49" fmla="*/ 137 h 51"/>
                <a:gd name="T50" fmla="*/ 268 w 88"/>
                <a:gd name="T51" fmla="*/ 137 h 51"/>
                <a:gd name="T52" fmla="*/ 277 w 88"/>
                <a:gd name="T53" fmla="*/ 172 h 51"/>
                <a:gd name="T54" fmla="*/ 268 w 88"/>
                <a:gd name="T55" fmla="*/ 175 h 51"/>
                <a:gd name="T56" fmla="*/ 230 w 88"/>
                <a:gd name="T57" fmla="*/ 148 h 51"/>
                <a:gd name="T58" fmla="*/ 227 w 88"/>
                <a:gd name="T59" fmla="*/ 141 h 51"/>
                <a:gd name="T60" fmla="*/ 220 w 88"/>
                <a:gd name="T61" fmla="*/ 137 h 51"/>
                <a:gd name="T62" fmla="*/ 220 w 88"/>
                <a:gd name="T63" fmla="*/ 134 h 51"/>
                <a:gd name="T64" fmla="*/ 217 w 88"/>
                <a:gd name="T65" fmla="*/ 124 h 51"/>
                <a:gd name="T66" fmla="*/ 195 w 88"/>
                <a:gd name="T67" fmla="*/ 113 h 51"/>
                <a:gd name="T68" fmla="*/ 164 w 88"/>
                <a:gd name="T69" fmla="*/ 89 h 51"/>
                <a:gd name="T70" fmla="*/ 164 w 88"/>
                <a:gd name="T71" fmla="*/ 82 h 51"/>
                <a:gd name="T72" fmla="*/ 157 w 88"/>
                <a:gd name="T73" fmla="*/ 72 h 51"/>
                <a:gd name="T74" fmla="*/ 116 w 88"/>
                <a:gd name="T75" fmla="*/ 69 h 51"/>
                <a:gd name="T76" fmla="*/ 94 w 88"/>
                <a:gd name="T77" fmla="*/ 58 h 51"/>
                <a:gd name="T78" fmla="*/ 85 w 88"/>
                <a:gd name="T79" fmla="*/ 55 h 51"/>
                <a:gd name="T80" fmla="*/ 82 w 88"/>
                <a:gd name="T81" fmla="*/ 55 h 51"/>
                <a:gd name="T82" fmla="*/ 82 w 88"/>
                <a:gd name="T83" fmla="*/ 48 h 51"/>
                <a:gd name="T84" fmla="*/ 82 w 88"/>
                <a:gd name="T85" fmla="*/ 48 h 51"/>
                <a:gd name="T86" fmla="*/ 82 w 88"/>
                <a:gd name="T87" fmla="*/ 48 h 51"/>
                <a:gd name="T88" fmla="*/ 72 w 88"/>
                <a:gd name="T89" fmla="*/ 38 h 51"/>
                <a:gd name="T90" fmla="*/ 54 w 88"/>
                <a:gd name="T91" fmla="*/ 27 h 51"/>
                <a:gd name="T92" fmla="*/ 38 w 88"/>
                <a:gd name="T93" fmla="*/ 21 h 51"/>
                <a:gd name="T94" fmla="*/ 31 w 88"/>
                <a:gd name="T95" fmla="*/ 21 h 51"/>
                <a:gd name="T96" fmla="*/ 28 w 88"/>
                <a:gd name="T97" fmla="*/ 21 h 51"/>
                <a:gd name="T98" fmla="*/ 22 w 88"/>
                <a:gd name="T99" fmla="*/ 21 h 51"/>
                <a:gd name="T100" fmla="*/ 13 w 88"/>
                <a:gd name="T101" fmla="*/ 14 h 51"/>
                <a:gd name="T102" fmla="*/ 6 w 88"/>
                <a:gd name="T103" fmla="*/ 10 h 51"/>
                <a:gd name="T104" fmla="*/ 0 w 88"/>
                <a:gd name="T105" fmla="*/ 0 h 51"/>
                <a:gd name="T106" fmla="*/ 6 w 88"/>
                <a:gd name="T107" fmla="*/ 0 h 51"/>
                <a:gd name="T108" fmla="*/ 6 w 88"/>
                <a:gd name="T109" fmla="*/ 0 h 51"/>
                <a:gd name="T110" fmla="*/ 41 w 88"/>
                <a:gd name="T111" fmla="*/ 10 h 51"/>
                <a:gd name="T112" fmla="*/ 50 w 88"/>
                <a:gd name="T113" fmla="*/ 10 h 51"/>
                <a:gd name="T114" fmla="*/ 54 w 88"/>
                <a:gd name="T115" fmla="*/ 14 h 51"/>
                <a:gd name="T116" fmla="*/ 63 w 88"/>
                <a:gd name="T117" fmla="*/ 14 h 51"/>
                <a:gd name="T118" fmla="*/ 82 w 88"/>
                <a:gd name="T119" fmla="*/ 27 h 51"/>
                <a:gd name="T120" fmla="*/ 123 w 88"/>
                <a:gd name="T121" fmla="*/ 55 h 51"/>
                <a:gd name="T122" fmla="*/ 123 w 88"/>
                <a:gd name="T123" fmla="*/ 48 h 51"/>
                <a:gd name="T124" fmla="*/ 116 w 88"/>
                <a:gd name="T125" fmla="*/ 48 h 51"/>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88"/>
                <a:gd name="T190" fmla="*/ 0 h 51"/>
                <a:gd name="T191" fmla="*/ 88 w 88"/>
                <a:gd name="T192" fmla="*/ 51 h 51"/>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88" h="51">
                  <a:moveTo>
                    <a:pt x="37" y="14"/>
                  </a:moveTo>
                  <a:lnTo>
                    <a:pt x="39" y="13"/>
                  </a:lnTo>
                  <a:lnTo>
                    <a:pt x="40" y="11"/>
                  </a:lnTo>
                  <a:lnTo>
                    <a:pt x="42" y="11"/>
                  </a:lnTo>
                  <a:lnTo>
                    <a:pt x="43" y="11"/>
                  </a:lnTo>
                  <a:lnTo>
                    <a:pt x="46" y="13"/>
                  </a:lnTo>
                  <a:lnTo>
                    <a:pt x="49" y="16"/>
                  </a:lnTo>
                  <a:lnTo>
                    <a:pt x="50" y="17"/>
                  </a:lnTo>
                  <a:lnTo>
                    <a:pt x="57" y="24"/>
                  </a:lnTo>
                  <a:lnTo>
                    <a:pt x="75" y="36"/>
                  </a:lnTo>
                  <a:lnTo>
                    <a:pt x="76" y="36"/>
                  </a:lnTo>
                  <a:lnTo>
                    <a:pt x="78" y="36"/>
                  </a:lnTo>
                  <a:lnTo>
                    <a:pt x="79" y="36"/>
                  </a:lnTo>
                  <a:lnTo>
                    <a:pt x="80" y="36"/>
                  </a:lnTo>
                  <a:lnTo>
                    <a:pt x="82" y="37"/>
                  </a:lnTo>
                  <a:lnTo>
                    <a:pt x="83" y="40"/>
                  </a:lnTo>
                  <a:lnTo>
                    <a:pt x="85" y="40"/>
                  </a:lnTo>
                  <a:lnTo>
                    <a:pt x="88" y="50"/>
                  </a:lnTo>
                  <a:lnTo>
                    <a:pt x="85" y="51"/>
                  </a:lnTo>
                  <a:lnTo>
                    <a:pt x="73" y="43"/>
                  </a:lnTo>
                  <a:lnTo>
                    <a:pt x="72" y="41"/>
                  </a:lnTo>
                  <a:lnTo>
                    <a:pt x="70" y="40"/>
                  </a:lnTo>
                  <a:lnTo>
                    <a:pt x="70" y="39"/>
                  </a:lnTo>
                  <a:lnTo>
                    <a:pt x="69" y="36"/>
                  </a:lnTo>
                  <a:lnTo>
                    <a:pt x="62" y="33"/>
                  </a:lnTo>
                  <a:lnTo>
                    <a:pt x="52" y="26"/>
                  </a:lnTo>
                  <a:lnTo>
                    <a:pt x="52" y="24"/>
                  </a:lnTo>
                  <a:lnTo>
                    <a:pt x="50" y="21"/>
                  </a:lnTo>
                  <a:lnTo>
                    <a:pt x="37" y="20"/>
                  </a:lnTo>
                  <a:lnTo>
                    <a:pt x="30" y="17"/>
                  </a:lnTo>
                  <a:lnTo>
                    <a:pt x="27" y="16"/>
                  </a:lnTo>
                  <a:lnTo>
                    <a:pt x="26" y="16"/>
                  </a:lnTo>
                  <a:lnTo>
                    <a:pt x="26" y="14"/>
                  </a:lnTo>
                  <a:lnTo>
                    <a:pt x="23" y="11"/>
                  </a:lnTo>
                  <a:lnTo>
                    <a:pt x="17" y="8"/>
                  </a:lnTo>
                  <a:lnTo>
                    <a:pt x="12" y="6"/>
                  </a:lnTo>
                  <a:lnTo>
                    <a:pt x="10" y="6"/>
                  </a:lnTo>
                  <a:lnTo>
                    <a:pt x="9" y="6"/>
                  </a:lnTo>
                  <a:lnTo>
                    <a:pt x="7" y="6"/>
                  </a:lnTo>
                  <a:lnTo>
                    <a:pt x="4" y="4"/>
                  </a:lnTo>
                  <a:lnTo>
                    <a:pt x="2" y="3"/>
                  </a:lnTo>
                  <a:lnTo>
                    <a:pt x="0" y="0"/>
                  </a:lnTo>
                  <a:lnTo>
                    <a:pt x="2" y="0"/>
                  </a:lnTo>
                  <a:lnTo>
                    <a:pt x="13" y="3"/>
                  </a:lnTo>
                  <a:lnTo>
                    <a:pt x="16" y="3"/>
                  </a:lnTo>
                  <a:lnTo>
                    <a:pt x="17" y="4"/>
                  </a:lnTo>
                  <a:lnTo>
                    <a:pt x="20" y="4"/>
                  </a:lnTo>
                  <a:lnTo>
                    <a:pt x="26" y="8"/>
                  </a:lnTo>
                  <a:lnTo>
                    <a:pt x="39" y="16"/>
                  </a:lnTo>
                  <a:lnTo>
                    <a:pt x="39" y="14"/>
                  </a:lnTo>
                  <a:lnTo>
                    <a:pt x="37" y="14"/>
                  </a:lnTo>
                  <a:close/>
                </a:path>
              </a:pathLst>
            </a:custGeom>
            <a:solidFill>
              <a:srgbClr val="FFFFFF"/>
            </a:solidFill>
            <a:ln w="12700">
              <a:solidFill>
                <a:schemeClr val="bg1"/>
              </a:solidFill>
              <a:round/>
              <a:headEnd/>
              <a:tailEnd/>
            </a:ln>
          </p:spPr>
          <p:txBody>
            <a:bodyPr/>
            <a:lstStyle/>
            <a:p>
              <a:endParaRPr lang="hr-HR"/>
            </a:p>
          </p:txBody>
        </p:sp>
        <p:sp>
          <p:nvSpPr>
            <p:cNvPr id="29" name="Freeform 114"/>
            <p:cNvSpPr>
              <a:spLocks/>
            </p:cNvSpPr>
            <p:nvPr/>
          </p:nvSpPr>
          <p:spPr bwMode="auto">
            <a:xfrm>
              <a:off x="1371" y="3322"/>
              <a:ext cx="38" cy="158"/>
            </a:xfrm>
            <a:custGeom>
              <a:avLst/>
              <a:gdLst>
                <a:gd name="T0" fmla="*/ 3 w 12"/>
                <a:gd name="T1" fmla="*/ 39 h 46"/>
                <a:gd name="T2" fmla="*/ 7 w 12"/>
                <a:gd name="T3" fmla="*/ 45 h 46"/>
                <a:gd name="T4" fmla="*/ 9 w 12"/>
                <a:gd name="T5" fmla="*/ 46 h 46"/>
                <a:gd name="T6" fmla="*/ 9 w 12"/>
                <a:gd name="T7" fmla="*/ 46 h 46"/>
                <a:gd name="T8" fmla="*/ 9 w 12"/>
                <a:gd name="T9" fmla="*/ 46 h 46"/>
                <a:gd name="T10" fmla="*/ 10 w 12"/>
                <a:gd name="T11" fmla="*/ 46 h 46"/>
                <a:gd name="T12" fmla="*/ 12 w 12"/>
                <a:gd name="T13" fmla="*/ 45 h 46"/>
                <a:gd name="T14" fmla="*/ 7 w 12"/>
                <a:gd name="T15" fmla="*/ 25 h 46"/>
                <a:gd name="T16" fmla="*/ 5 w 12"/>
                <a:gd name="T17" fmla="*/ 10 h 46"/>
                <a:gd name="T18" fmla="*/ 5 w 12"/>
                <a:gd name="T19" fmla="*/ 6 h 46"/>
                <a:gd name="T20" fmla="*/ 5 w 12"/>
                <a:gd name="T21" fmla="*/ 6 h 46"/>
                <a:gd name="T22" fmla="*/ 5 w 12"/>
                <a:gd name="T23" fmla="*/ 2 h 46"/>
                <a:gd name="T24" fmla="*/ 5 w 12"/>
                <a:gd name="T25" fmla="*/ 2 h 46"/>
                <a:gd name="T26" fmla="*/ 3 w 12"/>
                <a:gd name="T27" fmla="*/ 0 h 46"/>
                <a:gd name="T28" fmla="*/ 2 w 12"/>
                <a:gd name="T29" fmla="*/ 0 h 46"/>
                <a:gd name="T30" fmla="*/ 2 w 12"/>
                <a:gd name="T31" fmla="*/ 2 h 46"/>
                <a:gd name="T32" fmla="*/ 0 w 12"/>
                <a:gd name="T33" fmla="*/ 5 h 46"/>
                <a:gd name="T34" fmla="*/ 0 w 12"/>
                <a:gd name="T35" fmla="*/ 5 h 46"/>
                <a:gd name="T36" fmla="*/ 0 w 12"/>
                <a:gd name="T37" fmla="*/ 6 h 46"/>
                <a:gd name="T38" fmla="*/ 2 w 12"/>
                <a:gd name="T39" fmla="*/ 9 h 46"/>
                <a:gd name="T40" fmla="*/ 2 w 12"/>
                <a:gd name="T41" fmla="*/ 9 h 46"/>
                <a:gd name="T42" fmla="*/ 5 w 12"/>
                <a:gd name="T43" fmla="*/ 13 h 46"/>
                <a:gd name="T44" fmla="*/ 6 w 12"/>
                <a:gd name="T45" fmla="*/ 19 h 46"/>
                <a:gd name="T46" fmla="*/ 6 w 12"/>
                <a:gd name="T47" fmla="*/ 22 h 46"/>
                <a:gd name="T48" fmla="*/ 6 w 12"/>
                <a:gd name="T49" fmla="*/ 22 h 46"/>
                <a:gd name="T50" fmla="*/ 5 w 12"/>
                <a:gd name="T51" fmla="*/ 22 h 46"/>
                <a:gd name="T52" fmla="*/ 5 w 12"/>
                <a:gd name="T53" fmla="*/ 22 h 46"/>
                <a:gd name="T54" fmla="*/ 3 w 12"/>
                <a:gd name="T55" fmla="*/ 22 h 46"/>
                <a:gd name="T56" fmla="*/ 2 w 12"/>
                <a:gd name="T57" fmla="*/ 20 h 46"/>
                <a:gd name="T58" fmla="*/ 2 w 12"/>
                <a:gd name="T59" fmla="*/ 19 h 46"/>
                <a:gd name="T60" fmla="*/ 3 w 12"/>
                <a:gd name="T61" fmla="*/ 39 h 4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12" h="46">
                  <a:moveTo>
                    <a:pt x="3" y="39"/>
                  </a:moveTo>
                  <a:lnTo>
                    <a:pt x="7" y="45"/>
                  </a:lnTo>
                  <a:lnTo>
                    <a:pt x="9" y="46"/>
                  </a:lnTo>
                  <a:lnTo>
                    <a:pt x="10" y="46"/>
                  </a:lnTo>
                  <a:lnTo>
                    <a:pt x="12" y="45"/>
                  </a:lnTo>
                  <a:lnTo>
                    <a:pt x="7" y="25"/>
                  </a:lnTo>
                  <a:lnTo>
                    <a:pt x="5" y="10"/>
                  </a:lnTo>
                  <a:lnTo>
                    <a:pt x="5" y="6"/>
                  </a:lnTo>
                  <a:lnTo>
                    <a:pt x="5" y="2"/>
                  </a:lnTo>
                  <a:lnTo>
                    <a:pt x="3" y="0"/>
                  </a:lnTo>
                  <a:lnTo>
                    <a:pt x="2" y="0"/>
                  </a:lnTo>
                  <a:lnTo>
                    <a:pt x="2" y="2"/>
                  </a:lnTo>
                  <a:lnTo>
                    <a:pt x="0" y="5"/>
                  </a:lnTo>
                  <a:lnTo>
                    <a:pt x="0" y="6"/>
                  </a:lnTo>
                  <a:lnTo>
                    <a:pt x="2" y="9"/>
                  </a:lnTo>
                  <a:lnTo>
                    <a:pt x="5" y="13"/>
                  </a:lnTo>
                  <a:lnTo>
                    <a:pt x="6" y="19"/>
                  </a:lnTo>
                  <a:lnTo>
                    <a:pt x="6" y="22"/>
                  </a:lnTo>
                  <a:lnTo>
                    <a:pt x="5" y="22"/>
                  </a:lnTo>
                  <a:lnTo>
                    <a:pt x="3" y="22"/>
                  </a:lnTo>
                  <a:lnTo>
                    <a:pt x="2" y="20"/>
                  </a:lnTo>
                  <a:lnTo>
                    <a:pt x="2" y="19"/>
                  </a:lnTo>
                  <a:lnTo>
                    <a:pt x="3" y="39"/>
                  </a:lnTo>
                  <a:close/>
                </a:path>
              </a:pathLst>
            </a:custGeom>
            <a:solidFill>
              <a:srgbClr val="0A4594"/>
            </a:solidFill>
            <a:ln w="12700">
              <a:solidFill>
                <a:srgbClr val="1572EF"/>
              </a:solidFill>
              <a:round/>
              <a:headEnd/>
              <a:tailEnd/>
            </a:ln>
          </p:spPr>
          <p:txBody>
            <a:bodyPr/>
            <a:lstStyle/>
            <a:p>
              <a:endParaRPr lang="hr-HR"/>
            </a:p>
          </p:txBody>
        </p:sp>
        <p:sp>
          <p:nvSpPr>
            <p:cNvPr id="30" name="Freeform 115"/>
            <p:cNvSpPr>
              <a:spLocks/>
            </p:cNvSpPr>
            <p:nvPr/>
          </p:nvSpPr>
          <p:spPr bwMode="auto">
            <a:xfrm>
              <a:off x="1371" y="3322"/>
              <a:ext cx="38" cy="158"/>
            </a:xfrm>
            <a:custGeom>
              <a:avLst/>
              <a:gdLst>
                <a:gd name="T0" fmla="*/ 10 w 12"/>
                <a:gd name="T1" fmla="*/ 134 h 46"/>
                <a:gd name="T2" fmla="*/ 22 w 12"/>
                <a:gd name="T3" fmla="*/ 155 h 46"/>
                <a:gd name="T4" fmla="*/ 29 w 12"/>
                <a:gd name="T5" fmla="*/ 158 h 46"/>
                <a:gd name="T6" fmla="*/ 29 w 12"/>
                <a:gd name="T7" fmla="*/ 158 h 46"/>
                <a:gd name="T8" fmla="*/ 29 w 12"/>
                <a:gd name="T9" fmla="*/ 158 h 46"/>
                <a:gd name="T10" fmla="*/ 32 w 12"/>
                <a:gd name="T11" fmla="*/ 158 h 46"/>
                <a:gd name="T12" fmla="*/ 38 w 12"/>
                <a:gd name="T13" fmla="*/ 155 h 46"/>
                <a:gd name="T14" fmla="*/ 22 w 12"/>
                <a:gd name="T15" fmla="*/ 86 h 46"/>
                <a:gd name="T16" fmla="*/ 16 w 12"/>
                <a:gd name="T17" fmla="*/ 34 h 46"/>
                <a:gd name="T18" fmla="*/ 16 w 12"/>
                <a:gd name="T19" fmla="*/ 21 h 46"/>
                <a:gd name="T20" fmla="*/ 16 w 12"/>
                <a:gd name="T21" fmla="*/ 21 h 46"/>
                <a:gd name="T22" fmla="*/ 16 w 12"/>
                <a:gd name="T23" fmla="*/ 7 h 46"/>
                <a:gd name="T24" fmla="*/ 16 w 12"/>
                <a:gd name="T25" fmla="*/ 7 h 46"/>
                <a:gd name="T26" fmla="*/ 10 w 12"/>
                <a:gd name="T27" fmla="*/ 0 h 46"/>
                <a:gd name="T28" fmla="*/ 6 w 12"/>
                <a:gd name="T29" fmla="*/ 0 h 46"/>
                <a:gd name="T30" fmla="*/ 6 w 12"/>
                <a:gd name="T31" fmla="*/ 7 h 46"/>
                <a:gd name="T32" fmla="*/ 0 w 12"/>
                <a:gd name="T33" fmla="*/ 17 h 46"/>
                <a:gd name="T34" fmla="*/ 0 w 12"/>
                <a:gd name="T35" fmla="*/ 17 h 46"/>
                <a:gd name="T36" fmla="*/ 0 w 12"/>
                <a:gd name="T37" fmla="*/ 21 h 46"/>
                <a:gd name="T38" fmla="*/ 6 w 12"/>
                <a:gd name="T39" fmla="*/ 31 h 46"/>
                <a:gd name="T40" fmla="*/ 6 w 12"/>
                <a:gd name="T41" fmla="*/ 31 h 46"/>
                <a:gd name="T42" fmla="*/ 16 w 12"/>
                <a:gd name="T43" fmla="*/ 45 h 46"/>
                <a:gd name="T44" fmla="*/ 19 w 12"/>
                <a:gd name="T45" fmla="*/ 65 h 46"/>
                <a:gd name="T46" fmla="*/ 19 w 12"/>
                <a:gd name="T47" fmla="*/ 76 h 46"/>
                <a:gd name="T48" fmla="*/ 19 w 12"/>
                <a:gd name="T49" fmla="*/ 76 h 46"/>
                <a:gd name="T50" fmla="*/ 16 w 12"/>
                <a:gd name="T51" fmla="*/ 76 h 46"/>
                <a:gd name="T52" fmla="*/ 16 w 12"/>
                <a:gd name="T53" fmla="*/ 76 h 46"/>
                <a:gd name="T54" fmla="*/ 10 w 12"/>
                <a:gd name="T55" fmla="*/ 76 h 46"/>
                <a:gd name="T56" fmla="*/ 6 w 12"/>
                <a:gd name="T57" fmla="*/ 69 h 46"/>
                <a:gd name="T58" fmla="*/ 6 w 12"/>
                <a:gd name="T59" fmla="*/ 65 h 46"/>
                <a:gd name="T60" fmla="*/ 10 w 12"/>
                <a:gd name="T61" fmla="*/ 134 h 4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12"/>
                <a:gd name="T94" fmla="*/ 0 h 46"/>
                <a:gd name="T95" fmla="*/ 12 w 12"/>
                <a:gd name="T96" fmla="*/ 46 h 4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12" h="46">
                  <a:moveTo>
                    <a:pt x="3" y="39"/>
                  </a:moveTo>
                  <a:lnTo>
                    <a:pt x="7" y="45"/>
                  </a:lnTo>
                  <a:lnTo>
                    <a:pt x="9" y="46"/>
                  </a:lnTo>
                  <a:lnTo>
                    <a:pt x="10" y="46"/>
                  </a:lnTo>
                  <a:lnTo>
                    <a:pt x="12" y="45"/>
                  </a:lnTo>
                  <a:lnTo>
                    <a:pt x="7" y="25"/>
                  </a:lnTo>
                  <a:lnTo>
                    <a:pt x="5" y="10"/>
                  </a:lnTo>
                  <a:lnTo>
                    <a:pt x="5" y="6"/>
                  </a:lnTo>
                  <a:lnTo>
                    <a:pt x="5" y="2"/>
                  </a:lnTo>
                  <a:lnTo>
                    <a:pt x="3" y="0"/>
                  </a:lnTo>
                  <a:lnTo>
                    <a:pt x="2" y="0"/>
                  </a:lnTo>
                  <a:lnTo>
                    <a:pt x="2" y="2"/>
                  </a:lnTo>
                  <a:lnTo>
                    <a:pt x="0" y="5"/>
                  </a:lnTo>
                  <a:lnTo>
                    <a:pt x="0" y="6"/>
                  </a:lnTo>
                  <a:lnTo>
                    <a:pt x="2" y="9"/>
                  </a:lnTo>
                  <a:lnTo>
                    <a:pt x="5" y="13"/>
                  </a:lnTo>
                  <a:lnTo>
                    <a:pt x="6" y="19"/>
                  </a:lnTo>
                  <a:lnTo>
                    <a:pt x="6" y="22"/>
                  </a:lnTo>
                  <a:lnTo>
                    <a:pt x="5" y="22"/>
                  </a:lnTo>
                  <a:lnTo>
                    <a:pt x="3" y="22"/>
                  </a:lnTo>
                  <a:lnTo>
                    <a:pt x="2" y="20"/>
                  </a:lnTo>
                  <a:lnTo>
                    <a:pt x="2" y="19"/>
                  </a:lnTo>
                  <a:lnTo>
                    <a:pt x="3" y="39"/>
                  </a:lnTo>
                </a:path>
              </a:pathLst>
            </a:custGeom>
            <a:solidFill>
              <a:schemeClr val="bg1"/>
            </a:solidFill>
            <a:ln w="12700">
              <a:solidFill>
                <a:schemeClr val="bg1"/>
              </a:solidFill>
              <a:round/>
              <a:headEnd/>
              <a:tailEnd/>
            </a:ln>
          </p:spPr>
          <p:txBody>
            <a:bodyPr/>
            <a:lstStyle/>
            <a:p>
              <a:endParaRPr lang="hr-HR"/>
            </a:p>
          </p:txBody>
        </p:sp>
        <p:sp>
          <p:nvSpPr>
            <p:cNvPr id="31" name="Freeform 116"/>
            <p:cNvSpPr>
              <a:spLocks/>
            </p:cNvSpPr>
            <p:nvPr/>
          </p:nvSpPr>
          <p:spPr bwMode="auto">
            <a:xfrm>
              <a:off x="1400" y="3319"/>
              <a:ext cx="63" cy="72"/>
            </a:xfrm>
            <a:custGeom>
              <a:avLst/>
              <a:gdLst>
                <a:gd name="T0" fmla="*/ 9 w 20"/>
                <a:gd name="T1" fmla="*/ 48 h 21"/>
                <a:gd name="T2" fmla="*/ 35 w 20"/>
                <a:gd name="T3" fmla="*/ 69 h 21"/>
                <a:gd name="T4" fmla="*/ 41 w 20"/>
                <a:gd name="T5" fmla="*/ 72 h 21"/>
                <a:gd name="T6" fmla="*/ 44 w 20"/>
                <a:gd name="T7" fmla="*/ 72 h 21"/>
                <a:gd name="T8" fmla="*/ 54 w 20"/>
                <a:gd name="T9" fmla="*/ 72 h 21"/>
                <a:gd name="T10" fmla="*/ 54 w 20"/>
                <a:gd name="T11" fmla="*/ 72 h 21"/>
                <a:gd name="T12" fmla="*/ 63 w 20"/>
                <a:gd name="T13" fmla="*/ 69 h 21"/>
                <a:gd name="T14" fmla="*/ 63 w 20"/>
                <a:gd name="T15" fmla="*/ 69 h 21"/>
                <a:gd name="T16" fmla="*/ 63 w 20"/>
                <a:gd name="T17" fmla="*/ 65 h 21"/>
                <a:gd name="T18" fmla="*/ 63 w 20"/>
                <a:gd name="T19" fmla="*/ 65 h 21"/>
                <a:gd name="T20" fmla="*/ 63 w 20"/>
                <a:gd name="T21" fmla="*/ 65 h 21"/>
                <a:gd name="T22" fmla="*/ 63 w 20"/>
                <a:gd name="T23" fmla="*/ 58 h 21"/>
                <a:gd name="T24" fmla="*/ 41 w 20"/>
                <a:gd name="T25" fmla="*/ 24 h 21"/>
                <a:gd name="T26" fmla="*/ 25 w 20"/>
                <a:gd name="T27" fmla="*/ 0 h 21"/>
                <a:gd name="T28" fmla="*/ 22 w 20"/>
                <a:gd name="T29" fmla="*/ 0 h 21"/>
                <a:gd name="T30" fmla="*/ 0 w 20"/>
                <a:gd name="T31" fmla="*/ 31 h 21"/>
                <a:gd name="T32" fmla="*/ 0 w 20"/>
                <a:gd name="T33" fmla="*/ 31 h 21"/>
                <a:gd name="T34" fmla="*/ 0 w 20"/>
                <a:gd name="T35" fmla="*/ 34 h 21"/>
                <a:gd name="T36" fmla="*/ 0 w 20"/>
                <a:gd name="T37" fmla="*/ 34 h 21"/>
                <a:gd name="T38" fmla="*/ 0 w 20"/>
                <a:gd name="T39" fmla="*/ 38 h 21"/>
                <a:gd name="T40" fmla="*/ 3 w 20"/>
                <a:gd name="T41" fmla="*/ 45 h 21"/>
                <a:gd name="T42" fmla="*/ 9 w 20"/>
                <a:gd name="T43" fmla="*/ 48 h 21"/>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20"/>
                <a:gd name="T67" fmla="*/ 0 h 21"/>
                <a:gd name="T68" fmla="*/ 20 w 20"/>
                <a:gd name="T69" fmla="*/ 21 h 21"/>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20" h="21">
                  <a:moveTo>
                    <a:pt x="3" y="14"/>
                  </a:moveTo>
                  <a:lnTo>
                    <a:pt x="11" y="20"/>
                  </a:lnTo>
                  <a:lnTo>
                    <a:pt x="13" y="21"/>
                  </a:lnTo>
                  <a:lnTo>
                    <a:pt x="14" y="21"/>
                  </a:lnTo>
                  <a:lnTo>
                    <a:pt x="17" y="21"/>
                  </a:lnTo>
                  <a:lnTo>
                    <a:pt x="20" y="20"/>
                  </a:lnTo>
                  <a:lnTo>
                    <a:pt x="20" y="19"/>
                  </a:lnTo>
                  <a:lnTo>
                    <a:pt x="20" y="17"/>
                  </a:lnTo>
                  <a:lnTo>
                    <a:pt x="13" y="7"/>
                  </a:lnTo>
                  <a:lnTo>
                    <a:pt x="8" y="0"/>
                  </a:lnTo>
                  <a:lnTo>
                    <a:pt x="7" y="0"/>
                  </a:lnTo>
                  <a:lnTo>
                    <a:pt x="0" y="9"/>
                  </a:lnTo>
                  <a:lnTo>
                    <a:pt x="0" y="10"/>
                  </a:lnTo>
                  <a:lnTo>
                    <a:pt x="0" y="11"/>
                  </a:lnTo>
                  <a:lnTo>
                    <a:pt x="1" y="13"/>
                  </a:lnTo>
                  <a:lnTo>
                    <a:pt x="3" y="14"/>
                  </a:lnTo>
                  <a:close/>
                </a:path>
              </a:pathLst>
            </a:custGeom>
            <a:solidFill>
              <a:schemeClr val="bg1"/>
            </a:solidFill>
            <a:ln w="12700">
              <a:solidFill>
                <a:schemeClr val="bg1"/>
              </a:solidFill>
              <a:round/>
              <a:headEnd/>
              <a:tailEnd/>
            </a:ln>
          </p:spPr>
          <p:txBody>
            <a:bodyPr/>
            <a:lstStyle/>
            <a:p>
              <a:endParaRPr lang="hr-HR"/>
            </a:p>
          </p:txBody>
        </p:sp>
        <p:sp>
          <p:nvSpPr>
            <p:cNvPr id="32" name="Freeform 117"/>
            <p:cNvSpPr>
              <a:spLocks/>
            </p:cNvSpPr>
            <p:nvPr/>
          </p:nvSpPr>
          <p:spPr bwMode="auto">
            <a:xfrm>
              <a:off x="1441" y="3418"/>
              <a:ext cx="25" cy="45"/>
            </a:xfrm>
            <a:custGeom>
              <a:avLst/>
              <a:gdLst>
                <a:gd name="T0" fmla="*/ 0 w 8"/>
                <a:gd name="T1" fmla="*/ 3 h 13"/>
                <a:gd name="T2" fmla="*/ 0 w 8"/>
                <a:gd name="T3" fmla="*/ 3 h 13"/>
                <a:gd name="T4" fmla="*/ 3 w 8"/>
                <a:gd name="T5" fmla="*/ 24 h 13"/>
                <a:gd name="T6" fmla="*/ 22 w 8"/>
                <a:gd name="T7" fmla="*/ 38 h 13"/>
                <a:gd name="T8" fmla="*/ 22 w 8"/>
                <a:gd name="T9" fmla="*/ 45 h 13"/>
                <a:gd name="T10" fmla="*/ 22 w 8"/>
                <a:gd name="T11" fmla="*/ 45 h 13"/>
                <a:gd name="T12" fmla="*/ 25 w 8"/>
                <a:gd name="T13" fmla="*/ 45 h 13"/>
                <a:gd name="T14" fmla="*/ 25 w 8"/>
                <a:gd name="T15" fmla="*/ 38 h 13"/>
                <a:gd name="T16" fmla="*/ 25 w 8"/>
                <a:gd name="T17" fmla="*/ 38 h 13"/>
                <a:gd name="T18" fmla="*/ 13 w 8"/>
                <a:gd name="T19" fmla="*/ 3 h 13"/>
                <a:gd name="T20" fmla="*/ 9 w 8"/>
                <a:gd name="T21" fmla="*/ 3 h 13"/>
                <a:gd name="T22" fmla="*/ 3 w 8"/>
                <a:gd name="T23" fmla="*/ 0 h 13"/>
                <a:gd name="T24" fmla="*/ 0 w 8"/>
                <a:gd name="T25" fmla="*/ 3 h 13"/>
                <a:gd name="T26" fmla="*/ 0 w 8"/>
                <a:gd name="T27" fmla="*/ 3 h 13"/>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8"/>
                <a:gd name="T43" fmla="*/ 0 h 13"/>
                <a:gd name="T44" fmla="*/ 8 w 8"/>
                <a:gd name="T45" fmla="*/ 13 h 13"/>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8" h="13">
                  <a:moveTo>
                    <a:pt x="0" y="1"/>
                  </a:moveTo>
                  <a:lnTo>
                    <a:pt x="0" y="1"/>
                  </a:lnTo>
                  <a:lnTo>
                    <a:pt x="1" y="7"/>
                  </a:lnTo>
                  <a:lnTo>
                    <a:pt x="7" y="11"/>
                  </a:lnTo>
                  <a:lnTo>
                    <a:pt x="7" y="13"/>
                  </a:lnTo>
                  <a:lnTo>
                    <a:pt x="8" y="13"/>
                  </a:lnTo>
                  <a:lnTo>
                    <a:pt x="8" y="11"/>
                  </a:lnTo>
                  <a:lnTo>
                    <a:pt x="4" y="1"/>
                  </a:lnTo>
                  <a:lnTo>
                    <a:pt x="3" y="1"/>
                  </a:lnTo>
                  <a:lnTo>
                    <a:pt x="1" y="0"/>
                  </a:lnTo>
                  <a:lnTo>
                    <a:pt x="0" y="1"/>
                  </a:lnTo>
                  <a:close/>
                </a:path>
              </a:pathLst>
            </a:custGeom>
            <a:solidFill>
              <a:schemeClr val="bg1"/>
            </a:solidFill>
            <a:ln w="12700">
              <a:solidFill>
                <a:schemeClr val="bg1"/>
              </a:solidFill>
              <a:round/>
              <a:headEnd/>
              <a:tailEnd/>
            </a:ln>
          </p:spPr>
          <p:txBody>
            <a:bodyPr/>
            <a:lstStyle/>
            <a:p>
              <a:endParaRPr lang="hr-HR"/>
            </a:p>
          </p:txBody>
        </p:sp>
        <p:sp>
          <p:nvSpPr>
            <p:cNvPr id="33" name="Freeform 118"/>
            <p:cNvSpPr>
              <a:spLocks/>
            </p:cNvSpPr>
            <p:nvPr/>
          </p:nvSpPr>
          <p:spPr bwMode="auto">
            <a:xfrm>
              <a:off x="1491" y="3566"/>
              <a:ext cx="16" cy="10"/>
            </a:xfrm>
            <a:custGeom>
              <a:avLst/>
              <a:gdLst>
                <a:gd name="T0" fmla="*/ 5 w 5"/>
                <a:gd name="T1" fmla="*/ 3 h 3"/>
                <a:gd name="T2" fmla="*/ 5 w 5"/>
                <a:gd name="T3" fmla="*/ 3 h 3"/>
                <a:gd name="T4" fmla="*/ 4 w 5"/>
                <a:gd name="T5" fmla="*/ 1 h 3"/>
                <a:gd name="T6" fmla="*/ 1 w 5"/>
                <a:gd name="T7" fmla="*/ 0 h 3"/>
                <a:gd name="T8" fmla="*/ 0 w 5"/>
                <a:gd name="T9" fmla="*/ 0 h 3"/>
                <a:gd name="T10" fmla="*/ 0 w 5"/>
                <a:gd name="T11" fmla="*/ 0 h 3"/>
                <a:gd name="T12" fmla="*/ 0 w 5"/>
                <a:gd name="T13" fmla="*/ 0 h 3"/>
                <a:gd name="T14" fmla="*/ 1 w 5"/>
                <a:gd name="T15" fmla="*/ 1 h 3"/>
                <a:gd name="T16" fmla="*/ 1 w 5"/>
                <a:gd name="T17" fmla="*/ 1 h 3"/>
                <a:gd name="T18" fmla="*/ 5 w 5"/>
                <a:gd name="T19" fmla="*/ 3 h 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5" h="3">
                  <a:moveTo>
                    <a:pt x="5" y="3"/>
                  </a:moveTo>
                  <a:lnTo>
                    <a:pt x="5" y="3"/>
                  </a:lnTo>
                  <a:lnTo>
                    <a:pt x="4" y="1"/>
                  </a:lnTo>
                  <a:lnTo>
                    <a:pt x="1" y="0"/>
                  </a:lnTo>
                  <a:lnTo>
                    <a:pt x="0" y="0"/>
                  </a:lnTo>
                  <a:lnTo>
                    <a:pt x="1" y="1"/>
                  </a:lnTo>
                  <a:lnTo>
                    <a:pt x="5" y="3"/>
                  </a:lnTo>
                  <a:close/>
                </a:path>
              </a:pathLst>
            </a:custGeom>
            <a:solidFill>
              <a:srgbClr val="0A4594"/>
            </a:solidFill>
            <a:ln w="12700">
              <a:solidFill>
                <a:srgbClr val="1572EF"/>
              </a:solidFill>
              <a:round/>
              <a:headEnd/>
              <a:tailEnd/>
            </a:ln>
          </p:spPr>
          <p:txBody>
            <a:bodyPr/>
            <a:lstStyle/>
            <a:p>
              <a:endParaRPr lang="hr-HR"/>
            </a:p>
          </p:txBody>
        </p:sp>
        <p:sp>
          <p:nvSpPr>
            <p:cNvPr id="34" name="Freeform 119"/>
            <p:cNvSpPr>
              <a:spLocks/>
            </p:cNvSpPr>
            <p:nvPr/>
          </p:nvSpPr>
          <p:spPr bwMode="auto">
            <a:xfrm>
              <a:off x="1371" y="3453"/>
              <a:ext cx="32" cy="61"/>
            </a:xfrm>
            <a:custGeom>
              <a:avLst/>
              <a:gdLst>
                <a:gd name="T0" fmla="*/ 3 w 10"/>
                <a:gd name="T1" fmla="*/ 1 h 18"/>
                <a:gd name="T2" fmla="*/ 3 w 10"/>
                <a:gd name="T3" fmla="*/ 1 h 18"/>
                <a:gd name="T4" fmla="*/ 2 w 10"/>
                <a:gd name="T5" fmla="*/ 0 h 18"/>
                <a:gd name="T6" fmla="*/ 0 w 10"/>
                <a:gd name="T7" fmla="*/ 0 h 18"/>
                <a:gd name="T8" fmla="*/ 0 w 10"/>
                <a:gd name="T9" fmla="*/ 0 h 18"/>
                <a:gd name="T10" fmla="*/ 2 w 10"/>
                <a:gd name="T11" fmla="*/ 4 h 18"/>
                <a:gd name="T12" fmla="*/ 2 w 10"/>
                <a:gd name="T13" fmla="*/ 4 h 18"/>
                <a:gd name="T14" fmla="*/ 3 w 10"/>
                <a:gd name="T15" fmla="*/ 8 h 18"/>
                <a:gd name="T16" fmla="*/ 6 w 10"/>
                <a:gd name="T17" fmla="*/ 14 h 18"/>
                <a:gd name="T18" fmla="*/ 9 w 10"/>
                <a:gd name="T19" fmla="*/ 18 h 18"/>
                <a:gd name="T20" fmla="*/ 10 w 10"/>
                <a:gd name="T21" fmla="*/ 18 h 18"/>
                <a:gd name="T22" fmla="*/ 10 w 10"/>
                <a:gd name="T23" fmla="*/ 18 h 18"/>
                <a:gd name="T24" fmla="*/ 10 w 10"/>
                <a:gd name="T25" fmla="*/ 18 h 18"/>
                <a:gd name="T26" fmla="*/ 10 w 10"/>
                <a:gd name="T27" fmla="*/ 17 h 18"/>
                <a:gd name="T28" fmla="*/ 10 w 10"/>
                <a:gd name="T29" fmla="*/ 15 h 18"/>
                <a:gd name="T30" fmla="*/ 9 w 10"/>
                <a:gd name="T31" fmla="*/ 14 h 18"/>
                <a:gd name="T32" fmla="*/ 7 w 10"/>
                <a:gd name="T33" fmla="*/ 13 h 18"/>
                <a:gd name="T34" fmla="*/ 5 w 10"/>
                <a:gd name="T35" fmla="*/ 10 h 18"/>
                <a:gd name="T36" fmla="*/ 5 w 10"/>
                <a:gd name="T37" fmla="*/ 8 h 18"/>
                <a:gd name="T38" fmla="*/ 5 w 10"/>
                <a:gd name="T39" fmla="*/ 8 h 18"/>
                <a:gd name="T40" fmla="*/ 3 w 10"/>
                <a:gd name="T41" fmla="*/ 7 h 18"/>
                <a:gd name="T42" fmla="*/ 3 w 10"/>
                <a:gd name="T43" fmla="*/ 5 h 18"/>
                <a:gd name="T44" fmla="*/ 3 w 10"/>
                <a:gd name="T45" fmla="*/ 4 h 18"/>
                <a:gd name="T46" fmla="*/ 5 w 10"/>
                <a:gd name="T47" fmla="*/ 3 h 18"/>
                <a:gd name="T48" fmla="*/ 5 w 10"/>
                <a:gd name="T49" fmla="*/ 1 h 18"/>
                <a:gd name="T50" fmla="*/ 3 w 10"/>
                <a:gd name="T51" fmla="*/ 1 h 18"/>
                <a:gd name="T52" fmla="*/ 3 w 10"/>
                <a:gd name="T53" fmla="*/ 1 h 18"/>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10" h="18">
                  <a:moveTo>
                    <a:pt x="3" y="1"/>
                  </a:moveTo>
                  <a:lnTo>
                    <a:pt x="3" y="1"/>
                  </a:lnTo>
                  <a:lnTo>
                    <a:pt x="2" y="0"/>
                  </a:lnTo>
                  <a:lnTo>
                    <a:pt x="0" y="0"/>
                  </a:lnTo>
                  <a:lnTo>
                    <a:pt x="2" y="4"/>
                  </a:lnTo>
                  <a:lnTo>
                    <a:pt x="3" y="8"/>
                  </a:lnTo>
                  <a:lnTo>
                    <a:pt x="6" y="14"/>
                  </a:lnTo>
                  <a:lnTo>
                    <a:pt x="9" y="18"/>
                  </a:lnTo>
                  <a:lnTo>
                    <a:pt x="10" y="18"/>
                  </a:lnTo>
                  <a:lnTo>
                    <a:pt x="10" y="17"/>
                  </a:lnTo>
                  <a:lnTo>
                    <a:pt x="10" y="15"/>
                  </a:lnTo>
                  <a:lnTo>
                    <a:pt x="9" y="14"/>
                  </a:lnTo>
                  <a:lnTo>
                    <a:pt x="7" y="13"/>
                  </a:lnTo>
                  <a:lnTo>
                    <a:pt x="5" y="10"/>
                  </a:lnTo>
                  <a:lnTo>
                    <a:pt x="5" y="8"/>
                  </a:lnTo>
                  <a:lnTo>
                    <a:pt x="3" y="7"/>
                  </a:lnTo>
                  <a:lnTo>
                    <a:pt x="3" y="5"/>
                  </a:lnTo>
                  <a:lnTo>
                    <a:pt x="3" y="4"/>
                  </a:lnTo>
                  <a:lnTo>
                    <a:pt x="5" y="3"/>
                  </a:lnTo>
                  <a:lnTo>
                    <a:pt x="5" y="1"/>
                  </a:lnTo>
                  <a:lnTo>
                    <a:pt x="3" y="1"/>
                  </a:lnTo>
                  <a:close/>
                </a:path>
              </a:pathLst>
            </a:custGeom>
            <a:solidFill>
              <a:srgbClr val="0A4594"/>
            </a:solidFill>
            <a:ln w="12700">
              <a:solidFill>
                <a:srgbClr val="1572EF"/>
              </a:solidFill>
              <a:round/>
              <a:headEnd/>
              <a:tailEnd/>
            </a:ln>
          </p:spPr>
          <p:txBody>
            <a:bodyPr/>
            <a:lstStyle/>
            <a:p>
              <a:endParaRPr lang="hr-HR"/>
            </a:p>
          </p:txBody>
        </p:sp>
        <p:sp>
          <p:nvSpPr>
            <p:cNvPr id="35" name="Freeform 120"/>
            <p:cNvSpPr>
              <a:spLocks/>
            </p:cNvSpPr>
            <p:nvPr/>
          </p:nvSpPr>
          <p:spPr bwMode="auto">
            <a:xfrm>
              <a:off x="1371" y="3453"/>
              <a:ext cx="32" cy="61"/>
            </a:xfrm>
            <a:custGeom>
              <a:avLst/>
              <a:gdLst>
                <a:gd name="T0" fmla="*/ 10 w 10"/>
                <a:gd name="T1" fmla="*/ 3 h 18"/>
                <a:gd name="T2" fmla="*/ 10 w 10"/>
                <a:gd name="T3" fmla="*/ 3 h 18"/>
                <a:gd name="T4" fmla="*/ 6 w 10"/>
                <a:gd name="T5" fmla="*/ 0 h 18"/>
                <a:gd name="T6" fmla="*/ 0 w 10"/>
                <a:gd name="T7" fmla="*/ 0 h 18"/>
                <a:gd name="T8" fmla="*/ 0 w 10"/>
                <a:gd name="T9" fmla="*/ 0 h 18"/>
                <a:gd name="T10" fmla="*/ 6 w 10"/>
                <a:gd name="T11" fmla="*/ 14 h 18"/>
                <a:gd name="T12" fmla="*/ 6 w 10"/>
                <a:gd name="T13" fmla="*/ 14 h 18"/>
                <a:gd name="T14" fmla="*/ 10 w 10"/>
                <a:gd name="T15" fmla="*/ 27 h 18"/>
                <a:gd name="T16" fmla="*/ 19 w 10"/>
                <a:gd name="T17" fmla="*/ 47 h 18"/>
                <a:gd name="T18" fmla="*/ 29 w 10"/>
                <a:gd name="T19" fmla="*/ 61 h 18"/>
                <a:gd name="T20" fmla="*/ 32 w 10"/>
                <a:gd name="T21" fmla="*/ 61 h 18"/>
                <a:gd name="T22" fmla="*/ 32 w 10"/>
                <a:gd name="T23" fmla="*/ 61 h 18"/>
                <a:gd name="T24" fmla="*/ 32 w 10"/>
                <a:gd name="T25" fmla="*/ 61 h 18"/>
                <a:gd name="T26" fmla="*/ 32 w 10"/>
                <a:gd name="T27" fmla="*/ 58 h 18"/>
                <a:gd name="T28" fmla="*/ 32 w 10"/>
                <a:gd name="T29" fmla="*/ 51 h 18"/>
                <a:gd name="T30" fmla="*/ 29 w 10"/>
                <a:gd name="T31" fmla="*/ 47 h 18"/>
                <a:gd name="T32" fmla="*/ 22 w 10"/>
                <a:gd name="T33" fmla="*/ 44 h 18"/>
                <a:gd name="T34" fmla="*/ 16 w 10"/>
                <a:gd name="T35" fmla="*/ 34 h 18"/>
                <a:gd name="T36" fmla="*/ 16 w 10"/>
                <a:gd name="T37" fmla="*/ 27 h 18"/>
                <a:gd name="T38" fmla="*/ 16 w 10"/>
                <a:gd name="T39" fmla="*/ 27 h 18"/>
                <a:gd name="T40" fmla="*/ 10 w 10"/>
                <a:gd name="T41" fmla="*/ 24 h 18"/>
                <a:gd name="T42" fmla="*/ 10 w 10"/>
                <a:gd name="T43" fmla="*/ 17 h 18"/>
                <a:gd name="T44" fmla="*/ 10 w 10"/>
                <a:gd name="T45" fmla="*/ 14 h 18"/>
                <a:gd name="T46" fmla="*/ 16 w 10"/>
                <a:gd name="T47" fmla="*/ 10 h 18"/>
                <a:gd name="T48" fmla="*/ 16 w 10"/>
                <a:gd name="T49" fmla="*/ 3 h 18"/>
                <a:gd name="T50" fmla="*/ 10 w 10"/>
                <a:gd name="T51" fmla="*/ 3 h 18"/>
                <a:gd name="T52" fmla="*/ 10 w 10"/>
                <a:gd name="T53" fmla="*/ 3 h 18"/>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10"/>
                <a:gd name="T82" fmla="*/ 0 h 18"/>
                <a:gd name="T83" fmla="*/ 10 w 10"/>
                <a:gd name="T84" fmla="*/ 18 h 18"/>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10" h="18">
                  <a:moveTo>
                    <a:pt x="3" y="1"/>
                  </a:moveTo>
                  <a:lnTo>
                    <a:pt x="3" y="1"/>
                  </a:lnTo>
                  <a:lnTo>
                    <a:pt x="2" y="0"/>
                  </a:lnTo>
                  <a:lnTo>
                    <a:pt x="0" y="0"/>
                  </a:lnTo>
                  <a:lnTo>
                    <a:pt x="2" y="4"/>
                  </a:lnTo>
                  <a:lnTo>
                    <a:pt x="3" y="8"/>
                  </a:lnTo>
                  <a:lnTo>
                    <a:pt x="6" y="14"/>
                  </a:lnTo>
                  <a:lnTo>
                    <a:pt x="9" y="18"/>
                  </a:lnTo>
                  <a:lnTo>
                    <a:pt x="10" y="18"/>
                  </a:lnTo>
                  <a:lnTo>
                    <a:pt x="10" y="17"/>
                  </a:lnTo>
                  <a:lnTo>
                    <a:pt x="10" y="15"/>
                  </a:lnTo>
                  <a:lnTo>
                    <a:pt x="9" y="14"/>
                  </a:lnTo>
                  <a:lnTo>
                    <a:pt x="7" y="13"/>
                  </a:lnTo>
                  <a:lnTo>
                    <a:pt x="5" y="10"/>
                  </a:lnTo>
                  <a:lnTo>
                    <a:pt x="5" y="8"/>
                  </a:lnTo>
                  <a:lnTo>
                    <a:pt x="3" y="7"/>
                  </a:lnTo>
                  <a:lnTo>
                    <a:pt x="3" y="5"/>
                  </a:lnTo>
                  <a:lnTo>
                    <a:pt x="3" y="4"/>
                  </a:lnTo>
                  <a:lnTo>
                    <a:pt x="5" y="3"/>
                  </a:lnTo>
                  <a:lnTo>
                    <a:pt x="5" y="1"/>
                  </a:lnTo>
                  <a:lnTo>
                    <a:pt x="3" y="1"/>
                  </a:lnTo>
                </a:path>
              </a:pathLst>
            </a:custGeom>
            <a:solidFill>
              <a:schemeClr val="bg1"/>
            </a:solidFill>
            <a:ln w="12700">
              <a:solidFill>
                <a:schemeClr val="bg1"/>
              </a:solidFill>
              <a:round/>
              <a:headEnd/>
              <a:tailEnd/>
            </a:ln>
          </p:spPr>
          <p:txBody>
            <a:bodyPr/>
            <a:lstStyle/>
            <a:p>
              <a:endParaRPr lang="hr-HR"/>
            </a:p>
          </p:txBody>
        </p:sp>
        <p:sp>
          <p:nvSpPr>
            <p:cNvPr id="36" name="Freeform 121"/>
            <p:cNvSpPr>
              <a:spLocks/>
            </p:cNvSpPr>
            <p:nvPr/>
          </p:nvSpPr>
          <p:spPr bwMode="auto">
            <a:xfrm>
              <a:off x="1444" y="3463"/>
              <a:ext cx="85" cy="113"/>
            </a:xfrm>
            <a:custGeom>
              <a:avLst/>
              <a:gdLst>
                <a:gd name="T0" fmla="*/ 0 w 27"/>
                <a:gd name="T1" fmla="*/ 0 h 33"/>
                <a:gd name="T2" fmla="*/ 0 w 27"/>
                <a:gd name="T3" fmla="*/ 0 h 33"/>
                <a:gd name="T4" fmla="*/ 0 w 27"/>
                <a:gd name="T5" fmla="*/ 1 h 33"/>
                <a:gd name="T6" fmla="*/ 0 w 27"/>
                <a:gd name="T7" fmla="*/ 1 h 33"/>
                <a:gd name="T8" fmla="*/ 9 w 27"/>
                <a:gd name="T9" fmla="*/ 15 h 33"/>
                <a:gd name="T10" fmla="*/ 17 w 27"/>
                <a:gd name="T11" fmla="*/ 24 h 33"/>
                <a:gd name="T12" fmla="*/ 19 w 27"/>
                <a:gd name="T13" fmla="*/ 27 h 33"/>
                <a:gd name="T14" fmla="*/ 19 w 27"/>
                <a:gd name="T15" fmla="*/ 27 h 33"/>
                <a:gd name="T16" fmla="*/ 19 w 27"/>
                <a:gd name="T17" fmla="*/ 28 h 33"/>
                <a:gd name="T18" fmla="*/ 19 w 27"/>
                <a:gd name="T19" fmla="*/ 30 h 33"/>
                <a:gd name="T20" fmla="*/ 19 w 27"/>
                <a:gd name="T21" fmla="*/ 30 h 33"/>
                <a:gd name="T22" fmla="*/ 20 w 27"/>
                <a:gd name="T23" fmla="*/ 31 h 33"/>
                <a:gd name="T24" fmla="*/ 20 w 27"/>
                <a:gd name="T25" fmla="*/ 31 h 33"/>
                <a:gd name="T26" fmla="*/ 23 w 27"/>
                <a:gd name="T27" fmla="*/ 33 h 33"/>
                <a:gd name="T28" fmla="*/ 26 w 27"/>
                <a:gd name="T29" fmla="*/ 31 h 33"/>
                <a:gd name="T30" fmla="*/ 27 w 27"/>
                <a:gd name="T31" fmla="*/ 30 h 33"/>
                <a:gd name="T32" fmla="*/ 27 w 27"/>
                <a:gd name="T33" fmla="*/ 30 h 33"/>
                <a:gd name="T34" fmla="*/ 27 w 27"/>
                <a:gd name="T35" fmla="*/ 28 h 33"/>
                <a:gd name="T36" fmla="*/ 12 w 27"/>
                <a:gd name="T37" fmla="*/ 10 h 33"/>
                <a:gd name="T38" fmla="*/ 9 w 27"/>
                <a:gd name="T39" fmla="*/ 7 h 33"/>
                <a:gd name="T40" fmla="*/ 7 w 27"/>
                <a:gd name="T41" fmla="*/ 7 h 33"/>
                <a:gd name="T42" fmla="*/ 0 w 27"/>
                <a:gd name="T43" fmla="*/ 0 h 33"/>
                <a:gd name="T44" fmla="*/ 0 w 27"/>
                <a:gd name="T45" fmla="*/ 0 h 33"/>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27" h="33">
                  <a:moveTo>
                    <a:pt x="0" y="0"/>
                  </a:moveTo>
                  <a:lnTo>
                    <a:pt x="0" y="0"/>
                  </a:lnTo>
                  <a:lnTo>
                    <a:pt x="0" y="1"/>
                  </a:lnTo>
                  <a:lnTo>
                    <a:pt x="9" y="15"/>
                  </a:lnTo>
                  <a:lnTo>
                    <a:pt x="17" y="24"/>
                  </a:lnTo>
                  <a:lnTo>
                    <a:pt x="19" y="27"/>
                  </a:lnTo>
                  <a:lnTo>
                    <a:pt x="19" y="28"/>
                  </a:lnTo>
                  <a:lnTo>
                    <a:pt x="19" y="30"/>
                  </a:lnTo>
                  <a:lnTo>
                    <a:pt x="20" y="31"/>
                  </a:lnTo>
                  <a:lnTo>
                    <a:pt x="23" y="33"/>
                  </a:lnTo>
                  <a:lnTo>
                    <a:pt x="26" y="31"/>
                  </a:lnTo>
                  <a:lnTo>
                    <a:pt x="27" y="30"/>
                  </a:lnTo>
                  <a:lnTo>
                    <a:pt x="27" y="28"/>
                  </a:lnTo>
                  <a:lnTo>
                    <a:pt x="12" y="10"/>
                  </a:lnTo>
                  <a:lnTo>
                    <a:pt x="9" y="7"/>
                  </a:lnTo>
                  <a:lnTo>
                    <a:pt x="7" y="7"/>
                  </a:lnTo>
                  <a:lnTo>
                    <a:pt x="0" y="0"/>
                  </a:lnTo>
                  <a:close/>
                </a:path>
              </a:pathLst>
            </a:custGeom>
            <a:solidFill>
              <a:srgbClr val="0A4594"/>
            </a:solidFill>
            <a:ln w="12700">
              <a:solidFill>
                <a:srgbClr val="1572EF"/>
              </a:solidFill>
              <a:round/>
              <a:headEnd/>
              <a:tailEnd/>
            </a:ln>
          </p:spPr>
          <p:txBody>
            <a:bodyPr/>
            <a:lstStyle/>
            <a:p>
              <a:endParaRPr lang="hr-HR"/>
            </a:p>
          </p:txBody>
        </p:sp>
        <p:sp>
          <p:nvSpPr>
            <p:cNvPr id="37" name="Freeform 122"/>
            <p:cNvSpPr>
              <a:spLocks/>
            </p:cNvSpPr>
            <p:nvPr/>
          </p:nvSpPr>
          <p:spPr bwMode="auto">
            <a:xfrm>
              <a:off x="1444" y="3463"/>
              <a:ext cx="85" cy="113"/>
            </a:xfrm>
            <a:custGeom>
              <a:avLst/>
              <a:gdLst>
                <a:gd name="T0" fmla="*/ 0 w 27"/>
                <a:gd name="T1" fmla="*/ 0 h 33"/>
                <a:gd name="T2" fmla="*/ 0 w 27"/>
                <a:gd name="T3" fmla="*/ 0 h 33"/>
                <a:gd name="T4" fmla="*/ 0 w 27"/>
                <a:gd name="T5" fmla="*/ 3 h 33"/>
                <a:gd name="T6" fmla="*/ 0 w 27"/>
                <a:gd name="T7" fmla="*/ 3 h 33"/>
                <a:gd name="T8" fmla="*/ 28 w 27"/>
                <a:gd name="T9" fmla="*/ 51 h 33"/>
                <a:gd name="T10" fmla="*/ 54 w 27"/>
                <a:gd name="T11" fmla="*/ 82 h 33"/>
                <a:gd name="T12" fmla="*/ 60 w 27"/>
                <a:gd name="T13" fmla="*/ 92 h 33"/>
                <a:gd name="T14" fmla="*/ 60 w 27"/>
                <a:gd name="T15" fmla="*/ 92 h 33"/>
                <a:gd name="T16" fmla="*/ 60 w 27"/>
                <a:gd name="T17" fmla="*/ 96 h 33"/>
                <a:gd name="T18" fmla="*/ 60 w 27"/>
                <a:gd name="T19" fmla="*/ 103 h 33"/>
                <a:gd name="T20" fmla="*/ 60 w 27"/>
                <a:gd name="T21" fmla="*/ 103 h 33"/>
                <a:gd name="T22" fmla="*/ 63 w 27"/>
                <a:gd name="T23" fmla="*/ 106 h 33"/>
                <a:gd name="T24" fmla="*/ 63 w 27"/>
                <a:gd name="T25" fmla="*/ 106 h 33"/>
                <a:gd name="T26" fmla="*/ 72 w 27"/>
                <a:gd name="T27" fmla="*/ 113 h 33"/>
                <a:gd name="T28" fmla="*/ 82 w 27"/>
                <a:gd name="T29" fmla="*/ 106 h 33"/>
                <a:gd name="T30" fmla="*/ 85 w 27"/>
                <a:gd name="T31" fmla="*/ 103 h 33"/>
                <a:gd name="T32" fmla="*/ 85 w 27"/>
                <a:gd name="T33" fmla="*/ 103 h 33"/>
                <a:gd name="T34" fmla="*/ 85 w 27"/>
                <a:gd name="T35" fmla="*/ 96 h 33"/>
                <a:gd name="T36" fmla="*/ 38 w 27"/>
                <a:gd name="T37" fmla="*/ 34 h 33"/>
                <a:gd name="T38" fmla="*/ 28 w 27"/>
                <a:gd name="T39" fmla="*/ 24 h 33"/>
                <a:gd name="T40" fmla="*/ 22 w 27"/>
                <a:gd name="T41" fmla="*/ 24 h 33"/>
                <a:gd name="T42" fmla="*/ 0 w 27"/>
                <a:gd name="T43" fmla="*/ 0 h 33"/>
                <a:gd name="T44" fmla="*/ 0 w 27"/>
                <a:gd name="T45" fmla="*/ 0 h 33"/>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27"/>
                <a:gd name="T70" fmla="*/ 0 h 33"/>
                <a:gd name="T71" fmla="*/ 27 w 27"/>
                <a:gd name="T72" fmla="*/ 33 h 33"/>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27" h="33">
                  <a:moveTo>
                    <a:pt x="0" y="0"/>
                  </a:moveTo>
                  <a:lnTo>
                    <a:pt x="0" y="0"/>
                  </a:lnTo>
                  <a:lnTo>
                    <a:pt x="0" y="1"/>
                  </a:lnTo>
                  <a:lnTo>
                    <a:pt x="9" y="15"/>
                  </a:lnTo>
                  <a:lnTo>
                    <a:pt x="17" y="24"/>
                  </a:lnTo>
                  <a:lnTo>
                    <a:pt x="19" y="27"/>
                  </a:lnTo>
                  <a:lnTo>
                    <a:pt x="19" y="28"/>
                  </a:lnTo>
                  <a:lnTo>
                    <a:pt x="19" y="30"/>
                  </a:lnTo>
                  <a:lnTo>
                    <a:pt x="20" y="31"/>
                  </a:lnTo>
                  <a:lnTo>
                    <a:pt x="23" y="33"/>
                  </a:lnTo>
                  <a:lnTo>
                    <a:pt x="26" y="31"/>
                  </a:lnTo>
                  <a:lnTo>
                    <a:pt x="27" y="30"/>
                  </a:lnTo>
                  <a:lnTo>
                    <a:pt x="27" y="28"/>
                  </a:lnTo>
                  <a:lnTo>
                    <a:pt x="12" y="10"/>
                  </a:lnTo>
                  <a:lnTo>
                    <a:pt x="9" y="7"/>
                  </a:lnTo>
                  <a:lnTo>
                    <a:pt x="7" y="7"/>
                  </a:lnTo>
                  <a:lnTo>
                    <a:pt x="0" y="0"/>
                  </a:lnTo>
                </a:path>
              </a:pathLst>
            </a:custGeom>
            <a:solidFill>
              <a:schemeClr val="bg1"/>
            </a:solidFill>
            <a:ln w="12700">
              <a:solidFill>
                <a:schemeClr val="bg1"/>
              </a:solidFill>
              <a:round/>
              <a:headEnd/>
              <a:tailEnd/>
            </a:ln>
          </p:spPr>
          <p:txBody>
            <a:bodyPr/>
            <a:lstStyle/>
            <a:p>
              <a:endParaRPr lang="hr-HR"/>
            </a:p>
          </p:txBody>
        </p:sp>
        <p:sp>
          <p:nvSpPr>
            <p:cNvPr id="38" name="Freeform 123"/>
            <p:cNvSpPr>
              <a:spLocks/>
            </p:cNvSpPr>
            <p:nvPr/>
          </p:nvSpPr>
          <p:spPr bwMode="auto">
            <a:xfrm>
              <a:off x="1494" y="3635"/>
              <a:ext cx="13" cy="20"/>
            </a:xfrm>
            <a:custGeom>
              <a:avLst/>
              <a:gdLst>
                <a:gd name="T0" fmla="*/ 0 w 4"/>
                <a:gd name="T1" fmla="*/ 0 h 6"/>
                <a:gd name="T2" fmla="*/ 3 w 4"/>
                <a:gd name="T3" fmla="*/ 10 h 6"/>
                <a:gd name="T4" fmla="*/ 10 w 4"/>
                <a:gd name="T5" fmla="*/ 13 h 6"/>
                <a:gd name="T6" fmla="*/ 10 w 4"/>
                <a:gd name="T7" fmla="*/ 13 h 6"/>
                <a:gd name="T8" fmla="*/ 13 w 4"/>
                <a:gd name="T9" fmla="*/ 20 h 6"/>
                <a:gd name="T10" fmla="*/ 13 w 4"/>
                <a:gd name="T11" fmla="*/ 13 h 6"/>
                <a:gd name="T12" fmla="*/ 3 w 4"/>
                <a:gd name="T13" fmla="*/ 0 h 6"/>
                <a:gd name="T14" fmla="*/ 3 w 4"/>
                <a:gd name="T15" fmla="*/ 0 h 6"/>
                <a:gd name="T16" fmla="*/ 0 w 4"/>
                <a:gd name="T17" fmla="*/ 0 h 6"/>
                <a:gd name="T18" fmla="*/ 0 w 4"/>
                <a:gd name="T19" fmla="*/ 0 h 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4"/>
                <a:gd name="T31" fmla="*/ 0 h 6"/>
                <a:gd name="T32" fmla="*/ 4 w 4"/>
                <a:gd name="T33" fmla="*/ 6 h 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4" h="6">
                  <a:moveTo>
                    <a:pt x="0" y="0"/>
                  </a:moveTo>
                  <a:lnTo>
                    <a:pt x="1" y="3"/>
                  </a:lnTo>
                  <a:lnTo>
                    <a:pt x="3" y="4"/>
                  </a:lnTo>
                  <a:lnTo>
                    <a:pt x="4" y="6"/>
                  </a:lnTo>
                  <a:lnTo>
                    <a:pt x="4" y="4"/>
                  </a:lnTo>
                  <a:lnTo>
                    <a:pt x="1" y="0"/>
                  </a:lnTo>
                  <a:lnTo>
                    <a:pt x="0" y="0"/>
                  </a:lnTo>
                  <a:close/>
                </a:path>
              </a:pathLst>
            </a:custGeom>
            <a:solidFill>
              <a:schemeClr val="bg1"/>
            </a:solidFill>
            <a:ln w="12700">
              <a:solidFill>
                <a:srgbClr val="1572EF"/>
              </a:solidFill>
              <a:round/>
              <a:headEnd/>
              <a:tailEnd/>
            </a:ln>
          </p:spPr>
          <p:txBody>
            <a:bodyPr/>
            <a:lstStyle/>
            <a:p>
              <a:endParaRPr lang="hr-HR"/>
            </a:p>
          </p:txBody>
        </p:sp>
        <p:sp>
          <p:nvSpPr>
            <p:cNvPr id="39" name="Freeform 124"/>
            <p:cNvSpPr>
              <a:spLocks/>
            </p:cNvSpPr>
            <p:nvPr/>
          </p:nvSpPr>
          <p:spPr bwMode="auto">
            <a:xfrm>
              <a:off x="1474" y="3612"/>
              <a:ext cx="67" cy="86"/>
            </a:xfrm>
            <a:custGeom>
              <a:avLst/>
              <a:gdLst>
                <a:gd name="T0" fmla="*/ 0 w 21"/>
                <a:gd name="T1" fmla="*/ 0 h 25"/>
                <a:gd name="T2" fmla="*/ 6 w 21"/>
                <a:gd name="T3" fmla="*/ 10 h 25"/>
                <a:gd name="T4" fmla="*/ 10 w 21"/>
                <a:gd name="T5" fmla="*/ 21 h 25"/>
                <a:gd name="T6" fmla="*/ 19 w 21"/>
                <a:gd name="T7" fmla="*/ 31 h 25"/>
                <a:gd name="T8" fmla="*/ 26 w 21"/>
                <a:gd name="T9" fmla="*/ 31 h 25"/>
                <a:gd name="T10" fmla="*/ 29 w 21"/>
                <a:gd name="T11" fmla="*/ 45 h 25"/>
                <a:gd name="T12" fmla="*/ 35 w 21"/>
                <a:gd name="T13" fmla="*/ 55 h 25"/>
                <a:gd name="T14" fmla="*/ 38 w 21"/>
                <a:gd name="T15" fmla="*/ 65 h 25"/>
                <a:gd name="T16" fmla="*/ 41 w 21"/>
                <a:gd name="T17" fmla="*/ 69 h 25"/>
                <a:gd name="T18" fmla="*/ 41 w 21"/>
                <a:gd name="T19" fmla="*/ 69 h 25"/>
                <a:gd name="T20" fmla="*/ 48 w 21"/>
                <a:gd name="T21" fmla="*/ 76 h 25"/>
                <a:gd name="T22" fmla="*/ 48 w 21"/>
                <a:gd name="T23" fmla="*/ 79 h 25"/>
                <a:gd name="T24" fmla="*/ 51 w 21"/>
                <a:gd name="T25" fmla="*/ 86 h 25"/>
                <a:gd name="T26" fmla="*/ 57 w 21"/>
                <a:gd name="T27" fmla="*/ 86 h 25"/>
                <a:gd name="T28" fmla="*/ 61 w 21"/>
                <a:gd name="T29" fmla="*/ 86 h 25"/>
                <a:gd name="T30" fmla="*/ 61 w 21"/>
                <a:gd name="T31" fmla="*/ 79 h 25"/>
                <a:gd name="T32" fmla="*/ 67 w 21"/>
                <a:gd name="T33" fmla="*/ 76 h 25"/>
                <a:gd name="T34" fmla="*/ 61 w 21"/>
                <a:gd name="T35" fmla="*/ 76 h 25"/>
                <a:gd name="T36" fmla="*/ 61 w 21"/>
                <a:gd name="T37" fmla="*/ 76 h 25"/>
                <a:gd name="T38" fmla="*/ 41 w 21"/>
                <a:gd name="T39" fmla="*/ 55 h 25"/>
                <a:gd name="T40" fmla="*/ 29 w 21"/>
                <a:gd name="T41" fmla="*/ 41 h 25"/>
                <a:gd name="T42" fmla="*/ 16 w 21"/>
                <a:gd name="T43" fmla="*/ 21 h 25"/>
                <a:gd name="T44" fmla="*/ 0 w 21"/>
                <a:gd name="T45" fmla="*/ 0 h 25"/>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21"/>
                <a:gd name="T70" fmla="*/ 0 h 25"/>
                <a:gd name="T71" fmla="*/ 21 w 21"/>
                <a:gd name="T72" fmla="*/ 25 h 25"/>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21" h="25">
                  <a:moveTo>
                    <a:pt x="0" y="0"/>
                  </a:moveTo>
                  <a:lnTo>
                    <a:pt x="2" y="3"/>
                  </a:lnTo>
                  <a:lnTo>
                    <a:pt x="3" y="6"/>
                  </a:lnTo>
                  <a:lnTo>
                    <a:pt x="6" y="9"/>
                  </a:lnTo>
                  <a:lnTo>
                    <a:pt x="8" y="9"/>
                  </a:lnTo>
                  <a:lnTo>
                    <a:pt x="9" y="13"/>
                  </a:lnTo>
                  <a:lnTo>
                    <a:pt x="11" y="16"/>
                  </a:lnTo>
                  <a:lnTo>
                    <a:pt x="12" y="19"/>
                  </a:lnTo>
                  <a:lnTo>
                    <a:pt x="13" y="20"/>
                  </a:lnTo>
                  <a:lnTo>
                    <a:pt x="15" y="22"/>
                  </a:lnTo>
                  <a:lnTo>
                    <a:pt x="15" y="23"/>
                  </a:lnTo>
                  <a:lnTo>
                    <a:pt x="16" y="25"/>
                  </a:lnTo>
                  <a:lnTo>
                    <a:pt x="18" y="25"/>
                  </a:lnTo>
                  <a:lnTo>
                    <a:pt x="19" y="25"/>
                  </a:lnTo>
                  <a:lnTo>
                    <a:pt x="19" y="23"/>
                  </a:lnTo>
                  <a:lnTo>
                    <a:pt x="21" y="22"/>
                  </a:lnTo>
                  <a:lnTo>
                    <a:pt x="19" y="22"/>
                  </a:lnTo>
                  <a:lnTo>
                    <a:pt x="13" y="16"/>
                  </a:lnTo>
                  <a:lnTo>
                    <a:pt x="9" y="12"/>
                  </a:lnTo>
                  <a:lnTo>
                    <a:pt x="5" y="6"/>
                  </a:lnTo>
                  <a:lnTo>
                    <a:pt x="0" y="0"/>
                  </a:lnTo>
                  <a:close/>
                </a:path>
              </a:pathLst>
            </a:custGeom>
            <a:solidFill>
              <a:schemeClr val="bg1"/>
            </a:solidFill>
            <a:ln w="12700">
              <a:solidFill>
                <a:schemeClr val="bg1"/>
              </a:solidFill>
              <a:round/>
              <a:headEnd/>
              <a:tailEnd/>
            </a:ln>
          </p:spPr>
          <p:txBody>
            <a:bodyPr/>
            <a:lstStyle/>
            <a:p>
              <a:endParaRPr lang="hr-HR"/>
            </a:p>
          </p:txBody>
        </p:sp>
        <p:sp>
          <p:nvSpPr>
            <p:cNvPr id="40" name="Freeform 125"/>
            <p:cNvSpPr>
              <a:spLocks/>
            </p:cNvSpPr>
            <p:nvPr/>
          </p:nvSpPr>
          <p:spPr bwMode="auto">
            <a:xfrm>
              <a:off x="1450" y="3580"/>
              <a:ext cx="13" cy="13"/>
            </a:xfrm>
            <a:custGeom>
              <a:avLst/>
              <a:gdLst>
                <a:gd name="T0" fmla="*/ 0 w 4"/>
                <a:gd name="T1" fmla="*/ 3 h 4"/>
                <a:gd name="T2" fmla="*/ 0 w 4"/>
                <a:gd name="T3" fmla="*/ 10 h 4"/>
                <a:gd name="T4" fmla="*/ 3 w 4"/>
                <a:gd name="T5" fmla="*/ 13 h 4"/>
                <a:gd name="T6" fmla="*/ 3 w 4"/>
                <a:gd name="T7" fmla="*/ 13 h 4"/>
                <a:gd name="T8" fmla="*/ 7 w 4"/>
                <a:gd name="T9" fmla="*/ 13 h 4"/>
                <a:gd name="T10" fmla="*/ 13 w 4"/>
                <a:gd name="T11" fmla="*/ 10 h 4"/>
                <a:gd name="T12" fmla="*/ 3 w 4"/>
                <a:gd name="T13" fmla="*/ 0 h 4"/>
                <a:gd name="T14" fmla="*/ 0 w 4"/>
                <a:gd name="T15" fmla="*/ 3 h 4"/>
                <a:gd name="T16" fmla="*/ 0 60000 65536"/>
                <a:gd name="T17" fmla="*/ 0 60000 65536"/>
                <a:gd name="T18" fmla="*/ 0 60000 65536"/>
                <a:gd name="T19" fmla="*/ 0 60000 65536"/>
                <a:gd name="T20" fmla="*/ 0 60000 65536"/>
                <a:gd name="T21" fmla="*/ 0 60000 65536"/>
                <a:gd name="T22" fmla="*/ 0 60000 65536"/>
                <a:gd name="T23" fmla="*/ 0 60000 65536"/>
                <a:gd name="T24" fmla="*/ 0 w 4"/>
                <a:gd name="T25" fmla="*/ 0 h 4"/>
                <a:gd name="T26" fmla="*/ 4 w 4"/>
                <a:gd name="T27" fmla="*/ 4 h 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 h="4">
                  <a:moveTo>
                    <a:pt x="0" y="1"/>
                  </a:moveTo>
                  <a:lnTo>
                    <a:pt x="0" y="3"/>
                  </a:lnTo>
                  <a:lnTo>
                    <a:pt x="1" y="4"/>
                  </a:lnTo>
                  <a:lnTo>
                    <a:pt x="2" y="4"/>
                  </a:lnTo>
                  <a:lnTo>
                    <a:pt x="4" y="3"/>
                  </a:lnTo>
                  <a:lnTo>
                    <a:pt x="1" y="0"/>
                  </a:lnTo>
                  <a:lnTo>
                    <a:pt x="0" y="1"/>
                  </a:lnTo>
                  <a:close/>
                </a:path>
              </a:pathLst>
            </a:custGeom>
            <a:solidFill>
              <a:schemeClr val="bg1"/>
            </a:solidFill>
            <a:ln w="12700">
              <a:solidFill>
                <a:schemeClr val="bg1"/>
              </a:solidFill>
              <a:round/>
              <a:headEnd/>
              <a:tailEnd/>
            </a:ln>
          </p:spPr>
          <p:txBody>
            <a:bodyPr/>
            <a:lstStyle/>
            <a:p>
              <a:endParaRPr lang="hr-HR"/>
            </a:p>
          </p:txBody>
        </p:sp>
        <p:sp>
          <p:nvSpPr>
            <p:cNvPr id="41" name="Freeform 126"/>
            <p:cNvSpPr>
              <a:spLocks/>
            </p:cNvSpPr>
            <p:nvPr/>
          </p:nvSpPr>
          <p:spPr bwMode="auto">
            <a:xfrm>
              <a:off x="1565" y="3748"/>
              <a:ext cx="0" cy="3"/>
            </a:xfrm>
            <a:custGeom>
              <a:avLst/>
              <a:gdLst>
                <a:gd name="T0" fmla="*/ 0 h 1"/>
                <a:gd name="T1" fmla="*/ 3 h 1"/>
                <a:gd name="T2" fmla="*/ 3 h 1"/>
                <a:gd name="T3" fmla="*/ 3 h 1"/>
                <a:gd name="T4" fmla="*/ 0 h 1"/>
                <a:gd name="T5" fmla="*/ 0 60000 65536"/>
                <a:gd name="T6" fmla="*/ 0 60000 65536"/>
                <a:gd name="T7" fmla="*/ 0 60000 65536"/>
                <a:gd name="T8" fmla="*/ 0 60000 65536"/>
                <a:gd name="T9" fmla="*/ 0 60000 65536"/>
                <a:gd name="T10" fmla="*/ 0 h 1"/>
                <a:gd name="T11" fmla="*/ 1 h 1"/>
              </a:gdLst>
              <a:ahLst/>
              <a:cxnLst>
                <a:cxn ang="T5">
                  <a:pos x="0" y="T0"/>
                </a:cxn>
                <a:cxn ang="T6">
                  <a:pos x="0" y="T1"/>
                </a:cxn>
                <a:cxn ang="T7">
                  <a:pos x="0" y="T2"/>
                </a:cxn>
                <a:cxn ang="T8">
                  <a:pos x="0" y="T3"/>
                </a:cxn>
                <a:cxn ang="T9">
                  <a:pos x="0" y="T4"/>
                </a:cxn>
              </a:cxnLst>
              <a:rect l="0" t="T10" r="0" b="T11"/>
              <a:pathLst>
                <a:path h="1">
                  <a:moveTo>
                    <a:pt x="0" y="0"/>
                  </a:moveTo>
                  <a:lnTo>
                    <a:pt x="0" y="1"/>
                  </a:lnTo>
                  <a:lnTo>
                    <a:pt x="0" y="0"/>
                  </a:lnTo>
                  <a:close/>
                </a:path>
              </a:pathLst>
            </a:custGeom>
            <a:solidFill>
              <a:schemeClr val="bg1"/>
            </a:solidFill>
            <a:ln w="12700">
              <a:solidFill>
                <a:schemeClr val="bg1"/>
              </a:solidFill>
              <a:round/>
              <a:headEnd/>
              <a:tailEnd/>
            </a:ln>
          </p:spPr>
          <p:txBody>
            <a:bodyPr/>
            <a:lstStyle/>
            <a:p>
              <a:endParaRPr lang="hr-HR"/>
            </a:p>
          </p:txBody>
        </p:sp>
        <p:sp>
          <p:nvSpPr>
            <p:cNvPr id="42" name="Freeform 127"/>
            <p:cNvSpPr>
              <a:spLocks/>
            </p:cNvSpPr>
            <p:nvPr/>
          </p:nvSpPr>
          <p:spPr bwMode="auto">
            <a:xfrm>
              <a:off x="1565" y="3702"/>
              <a:ext cx="0" cy="3"/>
            </a:xfrm>
            <a:custGeom>
              <a:avLst/>
              <a:gdLst>
                <a:gd name="T0" fmla="*/ 0 h 1"/>
                <a:gd name="T1" fmla="*/ 3 h 1"/>
                <a:gd name="T2" fmla="*/ 3 h 1"/>
                <a:gd name="T3" fmla="*/ 3 h 1"/>
                <a:gd name="T4" fmla="*/ 0 h 1"/>
                <a:gd name="T5" fmla="*/ 0 60000 65536"/>
                <a:gd name="T6" fmla="*/ 0 60000 65536"/>
                <a:gd name="T7" fmla="*/ 0 60000 65536"/>
                <a:gd name="T8" fmla="*/ 0 60000 65536"/>
                <a:gd name="T9" fmla="*/ 0 60000 65536"/>
                <a:gd name="T10" fmla="*/ 0 h 1"/>
                <a:gd name="T11" fmla="*/ 1 h 1"/>
              </a:gdLst>
              <a:ahLst/>
              <a:cxnLst>
                <a:cxn ang="T5">
                  <a:pos x="0" y="T0"/>
                </a:cxn>
                <a:cxn ang="T6">
                  <a:pos x="0" y="T1"/>
                </a:cxn>
                <a:cxn ang="T7">
                  <a:pos x="0" y="T2"/>
                </a:cxn>
                <a:cxn ang="T8">
                  <a:pos x="0" y="T3"/>
                </a:cxn>
                <a:cxn ang="T9">
                  <a:pos x="0" y="T4"/>
                </a:cxn>
              </a:cxnLst>
              <a:rect l="0" t="T10" r="0" b="T11"/>
              <a:pathLst>
                <a:path h="1">
                  <a:moveTo>
                    <a:pt x="0" y="0"/>
                  </a:moveTo>
                  <a:lnTo>
                    <a:pt x="0" y="1"/>
                  </a:lnTo>
                  <a:lnTo>
                    <a:pt x="0" y="0"/>
                  </a:lnTo>
                </a:path>
              </a:pathLst>
            </a:custGeom>
            <a:solidFill>
              <a:schemeClr val="bg1"/>
            </a:solidFill>
            <a:ln w="12700">
              <a:solidFill>
                <a:schemeClr val="bg1"/>
              </a:solidFill>
              <a:round/>
              <a:headEnd/>
              <a:tailEnd/>
            </a:ln>
          </p:spPr>
          <p:txBody>
            <a:bodyPr/>
            <a:lstStyle/>
            <a:p>
              <a:endParaRPr lang="hr-HR"/>
            </a:p>
          </p:txBody>
        </p:sp>
        <p:sp>
          <p:nvSpPr>
            <p:cNvPr id="43" name="Freeform 128"/>
            <p:cNvSpPr>
              <a:spLocks/>
            </p:cNvSpPr>
            <p:nvPr/>
          </p:nvSpPr>
          <p:spPr bwMode="auto">
            <a:xfrm>
              <a:off x="1715" y="2447"/>
              <a:ext cx="1150" cy="762"/>
            </a:xfrm>
            <a:custGeom>
              <a:avLst/>
              <a:gdLst>
                <a:gd name="T0" fmla="*/ 234 w 365"/>
                <a:gd name="T1" fmla="*/ 191 h 222"/>
                <a:gd name="T2" fmla="*/ 241 w 365"/>
                <a:gd name="T3" fmla="*/ 189 h 222"/>
                <a:gd name="T4" fmla="*/ 250 w 365"/>
                <a:gd name="T5" fmla="*/ 191 h 222"/>
                <a:gd name="T6" fmla="*/ 254 w 365"/>
                <a:gd name="T7" fmla="*/ 182 h 222"/>
                <a:gd name="T8" fmla="*/ 270 w 365"/>
                <a:gd name="T9" fmla="*/ 184 h 222"/>
                <a:gd name="T10" fmla="*/ 284 w 365"/>
                <a:gd name="T11" fmla="*/ 154 h 222"/>
                <a:gd name="T12" fmla="*/ 293 w 365"/>
                <a:gd name="T13" fmla="*/ 145 h 222"/>
                <a:gd name="T14" fmla="*/ 301 w 365"/>
                <a:gd name="T15" fmla="*/ 125 h 222"/>
                <a:gd name="T16" fmla="*/ 300 w 365"/>
                <a:gd name="T17" fmla="*/ 121 h 222"/>
                <a:gd name="T18" fmla="*/ 310 w 365"/>
                <a:gd name="T19" fmla="*/ 108 h 222"/>
                <a:gd name="T20" fmla="*/ 314 w 365"/>
                <a:gd name="T21" fmla="*/ 95 h 222"/>
                <a:gd name="T22" fmla="*/ 319 w 365"/>
                <a:gd name="T23" fmla="*/ 88 h 222"/>
                <a:gd name="T24" fmla="*/ 323 w 365"/>
                <a:gd name="T25" fmla="*/ 79 h 222"/>
                <a:gd name="T26" fmla="*/ 330 w 365"/>
                <a:gd name="T27" fmla="*/ 69 h 222"/>
                <a:gd name="T28" fmla="*/ 343 w 365"/>
                <a:gd name="T29" fmla="*/ 60 h 222"/>
                <a:gd name="T30" fmla="*/ 353 w 365"/>
                <a:gd name="T31" fmla="*/ 60 h 222"/>
                <a:gd name="T32" fmla="*/ 362 w 365"/>
                <a:gd name="T33" fmla="*/ 45 h 222"/>
                <a:gd name="T34" fmla="*/ 360 w 365"/>
                <a:gd name="T35" fmla="*/ 37 h 222"/>
                <a:gd name="T36" fmla="*/ 352 w 365"/>
                <a:gd name="T37" fmla="*/ 36 h 222"/>
                <a:gd name="T38" fmla="*/ 337 w 365"/>
                <a:gd name="T39" fmla="*/ 24 h 222"/>
                <a:gd name="T40" fmla="*/ 320 w 365"/>
                <a:gd name="T41" fmla="*/ 14 h 222"/>
                <a:gd name="T42" fmla="*/ 307 w 365"/>
                <a:gd name="T43" fmla="*/ 17 h 222"/>
                <a:gd name="T44" fmla="*/ 296 w 365"/>
                <a:gd name="T45" fmla="*/ 7 h 222"/>
                <a:gd name="T46" fmla="*/ 276 w 365"/>
                <a:gd name="T47" fmla="*/ 4 h 222"/>
                <a:gd name="T48" fmla="*/ 254 w 365"/>
                <a:gd name="T49" fmla="*/ 1 h 222"/>
                <a:gd name="T50" fmla="*/ 234 w 365"/>
                <a:gd name="T51" fmla="*/ 12 h 222"/>
                <a:gd name="T52" fmla="*/ 227 w 365"/>
                <a:gd name="T53" fmla="*/ 26 h 222"/>
                <a:gd name="T54" fmla="*/ 200 w 365"/>
                <a:gd name="T55" fmla="*/ 32 h 222"/>
                <a:gd name="T56" fmla="*/ 185 w 365"/>
                <a:gd name="T57" fmla="*/ 29 h 222"/>
                <a:gd name="T58" fmla="*/ 178 w 365"/>
                <a:gd name="T59" fmla="*/ 39 h 222"/>
                <a:gd name="T60" fmla="*/ 159 w 365"/>
                <a:gd name="T61" fmla="*/ 40 h 222"/>
                <a:gd name="T62" fmla="*/ 142 w 365"/>
                <a:gd name="T63" fmla="*/ 62 h 222"/>
                <a:gd name="T64" fmla="*/ 126 w 365"/>
                <a:gd name="T65" fmla="*/ 65 h 222"/>
                <a:gd name="T66" fmla="*/ 109 w 365"/>
                <a:gd name="T67" fmla="*/ 65 h 222"/>
                <a:gd name="T68" fmla="*/ 89 w 365"/>
                <a:gd name="T69" fmla="*/ 63 h 222"/>
                <a:gd name="T70" fmla="*/ 71 w 365"/>
                <a:gd name="T71" fmla="*/ 45 h 222"/>
                <a:gd name="T72" fmla="*/ 61 w 365"/>
                <a:gd name="T73" fmla="*/ 43 h 222"/>
                <a:gd name="T74" fmla="*/ 49 w 365"/>
                <a:gd name="T75" fmla="*/ 67 h 222"/>
                <a:gd name="T76" fmla="*/ 36 w 365"/>
                <a:gd name="T77" fmla="*/ 63 h 222"/>
                <a:gd name="T78" fmla="*/ 22 w 365"/>
                <a:gd name="T79" fmla="*/ 67 h 222"/>
                <a:gd name="T80" fmla="*/ 33 w 365"/>
                <a:gd name="T81" fmla="*/ 73 h 222"/>
                <a:gd name="T82" fmla="*/ 25 w 365"/>
                <a:gd name="T83" fmla="*/ 88 h 222"/>
                <a:gd name="T84" fmla="*/ 22 w 365"/>
                <a:gd name="T85" fmla="*/ 119 h 222"/>
                <a:gd name="T86" fmla="*/ 9 w 365"/>
                <a:gd name="T87" fmla="*/ 122 h 222"/>
                <a:gd name="T88" fmla="*/ 5 w 365"/>
                <a:gd name="T89" fmla="*/ 129 h 222"/>
                <a:gd name="T90" fmla="*/ 12 w 365"/>
                <a:gd name="T91" fmla="*/ 135 h 222"/>
                <a:gd name="T92" fmla="*/ 26 w 365"/>
                <a:gd name="T93" fmla="*/ 162 h 222"/>
                <a:gd name="T94" fmla="*/ 43 w 365"/>
                <a:gd name="T95" fmla="*/ 181 h 222"/>
                <a:gd name="T96" fmla="*/ 61 w 365"/>
                <a:gd name="T97" fmla="*/ 199 h 222"/>
                <a:gd name="T98" fmla="*/ 69 w 365"/>
                <a:gd name="T99" fmla="*/ 205 h 222"/>
                <a:gd name="T100" fmla="*/ 81 w 365"/>
                <a:gd name="T101" fmla="*/ 209 h 222"/>
                <a:gd name="T102" fmla="*/ 114 w 365"/>
                <a:gd name="T103" fmla="*/ 220 h 222"/>
                <a:gd name="T104" fmla="*/ 122 w 365"/>
                <a:gd name="T105" fmla="*/ 222 h 222"/>
                <a:gd name="T106" fmla="*/ 141 w 365"/>
                <a:gd name="T107" fmla="*/ 209 h 222"/>
                <a:gd name="T108" fmla="*/ 159 w 365"/>
                <a:gd name="T109" fmla="*/ 202 h 222"/>
                <a:gd name="T110" fmla="*/ 164 w 365"/>
                <a:gd name="T111" fmla="*/ 204 h 222"/>
                <a:gd name="T112" fmla="*/ 184 w 365"/>
                <a:gd name="T113" fmla="*/ 194 h 222"/>
                <a:gd name="T114" fmla="*/ 192 w 365"/>
                <a:gd name="T115" fmla="*/ 189 h 222"/>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0" t="0" r="r" b="b"/>
              <a:pathLst>
                <a:path w="365" h="222">
                  <a:moveTo>
                    <a:pt x="225" y="194"/>
                  </a:moveTo>
                  <a:lnTo>
                    <a:pt x="225" y="194"/>
                  </a:lnTo>
                  <a:lnTo>
                    <a:pt x="225" y="192"/>
                  </a:lnTo>
                  <a:lnTo>
                    <a:pt x="230" y="191"/>
                  </a:lnTo>
                  <a:lnTo>
                    <a:pt x="231" y="191"/>
                  </a:lnTo>
                  <a:lnTo>
                    <a:pt x="234" y="191"/>
                  </a:lnTo>
                  <a:lnTo>
                    <a:pt x="234" y="192"/>
                  </a:lnTo>
                  <a:lnTo>
                    <a:pt x="235" y="192"/>
                  </a:lnTo>
                  <a:lnTo>
                    <a:pt x="237" y="191"/>
                  </a:lnTo>
                  <a:lnTo>
                    <a:pt x="237" y="189"/>
                  </a:lnTo>
                  <a:lnTo>
                    <a:pt x="238" y="189"/>
                  </a:lnTo>
                  <a:lnTo>
                    <a:pt x="240" y="189"/>
                  </a:lnTo>
                  <a:lnTo>
                    <a:pt x="241" y="189"/>
                  </a:lnTo>
                  <a:lnTo>
                    <a:pt x="241" y="191"/>
                  </a:lnTo>
                  <a:lnTo>
                    <a:pt x="243" y="191"/>
                  </a:lnTo>
                  <a:lnTo>
                    <a:pt x="244" y="194"/>
                  </a:lnTo>
                  <a:lnTo>
                    <a:pt x="246" y="194"/>
                  </a:lnTo>
                  <a:lnTo>
                    <a:pt x="248" y="192"/>
                  </a:lnTo>
                  <a:lnTo>
                    <a:pt x="248" y="191"/>
                  </a:lnTo>
                  <a:lnTo>
                    <a:pt x="250" y="191"/>
                  </a:lnTo>
                  <a:lnTo>
                    <a:pt x="253" y="188"/>
                  </a:lnTo>
                  <a:lnTo>
                    <a:pt x="253" y="187"/>
                  </a:lnTo>
                  <a:lnTo>
                    <a:pt x="253" y="185"/>
                  </a:lnTo>
                  <a:lnTo>
                    <a:pt x="253" y="184"/>
                  </a:lnTo>
                  <a:lnTo>
                    <a:pt x="254" y="182"/>
                  </a:lnTo>
                  <a:lnTo>
                    <a:pt x="256" y="182"/>
                  </a:lnTo>
                  <a:lnTo>
                    <a:pt x="257" y="181"/>
                  </a:lnTo>
                  <a:lnTo>
                    <a:pt x="258" y="182"/>
                  </a:lnTo>
                  <a:lnTo>
                    <a:pt x="264" y="182"/>
                  </a:lnTo>
                  <a:lnTo>
                    <a:pt x="268" y="184"/>
                  </a:lnTo>
                  <a:lnTo>
                    <a:pt x="270" y="184"/>
                  </a:lnTo>
                  <a:lnTo>
                    <a:pt x="276" y="179"/>
                  </a:lnTo>
                  <a:lnTo>
                    <a:pt x="276" y="176"/>
                  </a:lnTo>
                  <a:lnTo>
                    <a:pt x="276" y="175"/>
                  </a:lnTo>
                  <a:lnTo>
                    <a:pt x="276" y="172"/>
                  </a:lnTo>
                  <a:lnTo>
                    <a:pt x="281" y="156"/>
                  </a:lnTo>
                  <a:lnTo>
                    <a:pt x="283" y="154"/>
                  </a:lnTo>
                  <a:lnTo>
                    <a:pt x="284" y="154"/>
                  </a:lnTo>
                  <a:lnTo>
                    <a:pt x="286" y="155"/>
                  </a:lnTo>
                  <a:lnTo>
                    <a:pt x="287" y="154"/>
                  </a:lnTo>
                  <a:lnTo>
                    <a:pt x="289" y="151"/>
                  </a:lnTo>
                  <a:lnTo>
                    <a:pt x="293" y="146"/>
                  </a:lnTo>
                  <a:lnTo>
                    <a:pt x="294" y="145"/>
                  </a:lnTo>
                  <a:lnTo>
                    <a:pt x="293" y="145"/>
                  </a:lnTo>
                  <a:lnTo>
                    <a:pt x="291" y="143"/>
                  </a:lnTo>
                  <a:lnTo>
                    <a:pt x="291" y="142"/>
                  </a:lnTo>
                  <a:lnTo>
                    <a:pt x="293" y="138"/>
                  </a:lnTo>
                  <a:lnTo>
                    <a:pt x="294" y="136"/>
                  </a:lnTo>
                  <a:lnTo>
                    <a:pt x="299" y="133"/>
                  </a:lnTo>
                  <a:lnTo>
                    <a:pt x="301" y="125"/>
                  </a:lnTo>
                  <a:lnTo>
                    <a:pt x="301" y="123"/>
                  </a:lnTo>
                  <a:lnTo>
                    <a:pt x="300" y="122"/>
                  </a:lnTo>
                  <a:lnTo>
                    <a:pt x="300" y="121"/>
                  </a:lnTo>
                  <a:lnTo>
                    <a:pt x="301" y="119"/>
                  </a:lnTo>
                  <a:lnTo>
                    <a:pt x="303" y="118"/>
                  </a:lnTo>
                  <a:lnTo>
                    <a:pt x="304" y="116"/>
                  </a:lnTo>
                  <a:lnTo>
                    <a:pt x="306" y="116"/>
                  </a:lnTo>
                  <a:lnTo>
                    <a:pt x="306" y="115"/>
                  </a:lnTo>
                  <a:lnTo>
                    <a:pt x="307" y="115"/>
                  </a:lnTo>
                  <a:lnTo>
                    <a:pt x="307" y="113"/>
                  </a:lnTo>
                  <a:lnTo>
                    <a:pt x="310" y="108"/>
                  </a:lnTo>
                  <a:lnTo>
                    <a:pt x="310" y="106"/>
                  </a:lnTo>
                  <a:lnTo>
                    <a:pt x="309" y="106"/>
                  </a:lnTo>
                  <a:lnTo>
                    <a:pt x="309" y="105"/>
                  </a:lnTo>
                  <a:lnTo>
                    <a:pt x="312" y="100"/>
                  </a:lnTo>
                  <a:lnTo>
                    <a:pt x="313" y="95"/>
                  </a:lnTo>
                  <a:lnTo>
                    <a:pt x="314" y="95"/>
                  </a:lnTo>
                  <a:lnTo>
                    <a:pt x="316" y="95"/>
                  </a:lnTo>
                  <a:lnTo>
                    <a:pt x="317" y="95"/>
                  </a:lnTo>
                  <a:lnTo>
                    <a:pt x="319" y="93"/>
                  </a:lnTo>
                  <a:lnTo>
                    <a:pt x="319" y="92"/>
                  </a:lnTo>
                  <a:lnTo>
                    <a:pt x="319" y="90"/>
                  </a:lnTo>
                  <a:lnTo>
                    <a:pt x="319" y="88"/>
                  </a:lnTo>
                  <a:lnTo>
                    <a:pt x="319" y="86"/>
                  </a:lnTo>
                  <a:lnTo>
                    <a:pt x="319" y="85"/>
                  </a:lnTo>
                  <a:lnTo>
                    <a:pt x="319" y="83"/>
                  </a:lnTo>
                  <a:lnTo>
                    <a:pt x="319" y="82"/>
                  </a:lnTo>
                  <a:lnTo>
                    <a:pt x="320" y="82"/>
                  </a:lnTo>
                  <a:lnTo>
                    <a:pt x="323" y="79"/>
                  </a:lnTo>
                  <a:lnTo>
                    <a:pt x="326" y="78"/>
                  </a:lnTo>
                  <a:lnTo>
                    <a:pt x="327" y="76"/>
                  </a:lnTo>
                  <a:lnTo>
                    <a:pt x="329" y="72"/>
                  </a:lnTo>
                  <a:lnTo>
                    <a:pt x="329" y="70"/>
                  </a:lnTo>
                  <a:lnTo>
                    <a:pt x="329" y="69"/>
                  </a:lnTo>
                  <a:lnTo>
                    <a:pt x="330" y="69"/>
                  </a:lnTo>
                  <a:lnTo>
                    <a:pt x="332" y="66"/>
                  </a:lnTo>
                  <a:lnTo>
                    <a:pt x="334" y="65"/>
                  </a:lnTo>
                  <a:lnTo>
                    <a:pt x="340" y="60"/>
                  </a:lnTo>
                  <a:lnTo>
                    <a:pt x="342" y="60"/>
                  </a:lnTo>
                  <a:lnTo>
                    <a:pt x="343" y="60"/>
                  </a:lnTo>
                  <a:lnTo>
                    <a:pt x="346" y="62"/>
                  </a:lnTo>
                  <a:lnTo>
                    <a:pt x="349" y="62"/>
                  </a:lnTo>
                  <a:lnTo>
                    <a:pt x="350" y="62"/>
                  </a:lnTo>
                  <a:lnTo>
                    <a:pt x="352" y="62"/>
                  </a:lnTo>
                  <a:lnTo>
                    <a:pt x="353" y="60"/>
                  </a:lnTo>
                  <a:lnTo>
                    <a:pt x="357" y="56"/>
                  </a:lnTo>
                  <a:lnTo>
                    <a:pt x="359" y="56"/>
                  </a:lnTo>
                  <a:lnTo>
                    <a:pt x="359" y="55"/>
                  </a:lnTo>
                  <a:lnTo>
                    <a:pt x="363" y="49"/>
                  </a:lnTo>
                  <a:lnTo>
                    <a:pt x="365" y="47"/>
                  </a:lnTo>
                  <a:lnTo>
                    <a:pt x="362" y="46"/>
                  </a:lnTo>
                  <a:lnTo>
                    <a:pt x="362" y="45"/>
                  </a:lnTo>
                  <a:lnTo>
                    <a:pt x="362" y="43"/>
                  </a:lnTo>
                  <a:lnTo>
                    <a:pt x="363" y="43"/>
                  </a:lnTo>
                  <a:lnTo>
                    <a:pt x="363" y="42"/>
                  </a:lnTo>
                  <a:lnTo>
                    <a:pt x="363" y="40"/>
                  </a:lnTo>
                  <a:lnTo>
                    <a:pt x="363" y="39"/>
                  </a:lnTo>
                  <a:lnTo>
                    <a:pt x="360" y="37"/>
                  </a:lnTo>
                  <a:lnTo>
                    <a:pt x="360" y="36"/>
                  </a:lnTo>
                  <a:lnTo>
                    <a:pt x="359" y="34"/>
                  </a:lnTo>
                  <a:lnTo>
                    <a:pt x="357" y="34"/>
                  </a:lnTo>
                  <a:lnTo>
                    <a:pt x="356" y="34"/>
                  </a:lnTo>
                  <a:lnTo>
                    <a:pt x="355" y="34"/>
                  </a:lnTo>
                  <a:lnTo>
                    <a:pt x="352" y="36"/>
                  </a:lnTo>
                  <a:lnTo>
                    <a:pt x="350" y="36"/>
                  </a:lnTo>
                  <a:lnTo>
                    <a:pt x="349" y="36"/>
                  </a:lnTo>
                  <a:lnTo>
                    <a:pt x="346" y="29"/>
                  </a:lnTo>
                  <a:lnTo>
                    <a:pt x="343" y="26"/>
                  </a:lnTo>
                  <a:lnTo>
                    <a:pt x="340" y="24"/>
                  </a:lnTo>
                  <a:lnTo>
                    <a:pt x="337" y="24"/>
                  </a:lnTo>
                  <a:lnTo>
                    <a:pt x="333" y="17"/>
                  </a:lnTo>
                  <a:lnTo>
                    <a:pt x="330" y="16"/>
                  </a:lnTo>
                  <a:lnTo>
                    <a:pt x="324" y="13"/>
                  </a:lnTo>
                  <a:lnTo>
                    <a:pt x="323" y="13"/>
                  </a:lnTo>
                  <a:lnTo>
                    <a:pt x="322" y="14"/>
                  </a:lnTo>
                  <a:lnTo>
                    <a:pt x="320" y="14"/>
                  </a:lnTo>
                  <a:lnTo>
                    <a:pt x="319" y="14"/>
                  </a:lnTo>
                  <a:lnTo>
                    <a:pt x="317" y="14"/>
                  </a:lnTo>
                  <a:lnTo>
                    <a:pt x="313" y="14"/>
                  </a:lnTo>
                  <a:lnTo>
                    <a:pt x="309" y="16"/>
                  </a:lnTo>
                  <a:lnTo>
                    <a:pt x="307" y="16"/>
                  </a:lnTo>
                  <a:lnTo>
                    <a:pt x="307" y="17"/>
                  </a:lnTo>
                  <a:lnTo>
                    <a:pt x="304" y="19"/>
                  </a:lnTo>
                  <a:lnTo>
                    <a:pt x="301" y="17"/>
                  </a:lnTo>
                  <a:lnTo>
                    <a:pt x="300" y="17"/>
                  </a:lnTo>
                  <a:lnTo>
                    <a:pt x="296" y="10"/>
                  </a:lnTo>
                  <a:lnTo>
                    <a:pt x="296" y="9"/>
                  </a:lnTo>
                  <a:lnTo>
                    <a:pt x="296" y="7"/>
                  </a:lnTo>
                  <a:lnTo>
                    <a:pt x="296" y="6"/>
                  </a:lnTo>
                  <a:lnTo>
                    <a:pt x="290" y="3"/>
                  </a:lnTo>
                  <a:lnTo>
                    <a:pt x="287" y="0"/>
                  </a:lnTo>
                  <a:lnTo>
                    <a:pt x="286" y="0"/>
                  </a:lnTo>
                  <a:lnTo>
                    <a:pt x="280" y="3"/>
                  </a:lnTo>
                  <a:lnTo>
                    <a:pt x="279" y="3"/>
                  </a:lnTo>
                  <a:lnTo>
                    <a:pt x="276" y="4"/>
                  </a:lnTo>
                  <a:lnTo>
                    <a:pt x="271" y="4"/>
                  </a:lnTo>
                  <a:lnTo>
                    <a:pt x="268" y="6"/>
                  </a:lnTo>
                  <a:lnTo>
                    <a:pt x="261" y="4"/>
                  </a:lnTo>
                  <a:lnTo>
                    <a:pt x="260" y="4"/>
                  </a:lnTo>
                  <a:lnTo>
                    <a:pt x="256" y="3"/>
                  </a:lnTo>
                  <a:lnTo>
                    <a:pt x="256" y="1"/>
                  </a:lnTo>
                  <a:lnTo>
                    <a:pt x="254" y="1"/>
                  </a:lnTo>
                  <a:lnTo>
                    <a:pt x="253" y="0"/>
                  </a:lnTo>
                  <a:lnTo>
                    <a:pt x="248" y="1"/>
                  </a:lnTo>
                  <a:lnTo>
                    <a:pt x="246" y="1"/>
                  </a:lnTo>
                  <a:lnTo>
                    <a:pt x="244" y="1"/>
                  </a:lnTo>
                  <a:lnTo>
                    <a:pt x="240" y="4"/>
                  </a:lnTo>
                  <a:lnTo>
                    <a:pt x="237" y="7"/>
                  </a:lnTo>
                  <a:lnTo>
                    <a:pt x="234" y="12"/>
                  </a:lnTo>
                  <a:lnTo>
                    <a:pt x="233" y="14"/>
                  </a:lnTo>
                  <a:lnTo>
                    <a:pt x="231" y="17"/>
                  </a:lnTo>
                  <a:lnTo>
                    <a:pt x="230" y="22"/>
                  </a:lnTo>
                  <a:lnTo>
                    <a:pt x="230" y="23"/>
                  </a:lnTo>
                  <a:lnTo>
                    <a:pt x="228" y="24"/>
                  </a:lnTo>
                  <a:lnTo>
                    <a:pt x="227" y="26"/>
                  </a:lnTo>
                  <a:lnTo>
                    <a:pt x="225" y="26"/>
                  </a:lnTo>
                  <a:lnTo>
                    <a:pt x="218" y="29"/>
                  </a:lnTo>
                  <a:lnTo>
                    <a:pt x="217" y="29"/>
                  </a:lnTo>
                  <a:lnTo>
                    <a:pt x="214" y="33"/>
                  </a:lnTo>
                  <a:lnTo>
                    <a:pt x="210" y="34"/>
                  </a:lnTo>
                  <a:lnTo>
                    <a:pt x="205" y="34"/>
                  </a:lnTo>
                  <a:lnTo>
                    <a:pt x="200" y="32"/>
                  </a:lnTo>
                  <a:lnTo>
                    <a:pt x="200" y="30"/>
                  </a:lnTo>
                  <a:lnTo>
                    <a:pt x="198" y="30"/>
                  </a:lnTo>
                  <a:lnTo>
                    <a:pt x="192" y="27"/>
                  </a:lnTo>
                  <a:lnTo>
                    <a:pt x="191" y="27"/>
                  </a:lnTo>
                  <a:lnTo>
                    <a:pt x="187" y="29"/>
                  </a:lnTo>
                  <a:lnTo>
                    <a:pt x="185" y="29"/>
                  </a:lnTo>
                  <a:lnTo>
                    <a:pt x="185" y="30"/>
                  </a:lnTo>
                  <a:lnTo>
                    <a:pt x="184" y="34"/>
                  </a:lnTo>
                  <a:lnTo>
                    <a:pt x="184" y="39"/>
                  </a:lnTo>
                  <a:lnTo>
                    <a:pt x="182" y="39"/>
                  </a:lnTo>
                  <a:lnTo>
                    <a:pt x="180" y="39"/>
                  </a:lnTo>
                  <a:lnTo>
                    <a:pt x="178" y="39"/>
                  </a:lnTo>
                  <a:lnTo>
                    <a:pt x="177" y="39"/>
                  </a:lnTo>
                  <a:lnTo>
                    <a:pt x="172" y="40"/>
                  </a:lnTo>
                  <a:lnTo>
                    <a:pt x="171" y="40"/>
                  </a:lnTo>
                  <a:lnTo>
                    <a:pt x="171" y="42"/>
                  </a:lnTo>
                  <a:lnTo>
                    <a:pt x="164" y="42"/>
                  </a:lnTo>
                  <a:lnTo>
                    <a:pt x="159" y="40"/>
                  </a:lnTo>
                  <a:lnTo>
                    <a:pt x="158" y="40"/>
                  </a:lnTo>
                  <a:lnTo>
                    <a:pt x="149" y="43"/>
                  </a:lnTo>
                  <a:lnTo>
                    <a:pt x="147" y="46"/>
                  </a:lnTo>
                  <a:lnTo>
                    <a:pt x="147" y="56"/>
                  </a:lnTo>
                  <a:lnTo>
                    <a:pt x="149" y="60"/>
                  </a:lnTo>
                  <a:lnTo>
                    <a:pt x="144" y="60"/>
                  </a:lnTo>
                  <a:lnTo>
                    <a:pt x="144" y="62"/>
                  </a:lnTo>
                  <a:lnTo>
                    <a:pt x="142" y="62"/>
                  </a:lnTo>
                  <a:lnTo>
                    <a:pt x="141" y="65"/>
                  </a:lnTo>
                  <a:lnTo>
                    <a:pt x="139" y="65"/>
                  </a:lnTo>
                  <a:lnTo>
                    <a:pt x="137" y="65"/>
                  </a:lnTo>
                  <a:lnTo>
                    <a:pt x="134" y="65"/>
                  </a:lnTo>
                  <a:lnTo>
                    <a:pt x="128" y="63"/>
                  </a:lnTo>
                  <a:lnTo>
                    <a:pt x="126" y="65"/>
                  </a:lnTo>
                  <a:lnTo>
                    <a:pt x="125" y="65"/>
                  </a:lnTo>
                  <a:lnTo>
                    <a:pt x="122" y="66"/>
                  </a:lnTo>
                  <a:lnTo>
                    <a:pt x="121" y="66"/>
                  </a:lnTo>
                  <a:lnTo>
                    <a:pt x="114" y="65"/>
                  </a:lnTo>
                  <a:lnTo>
                    <a:pt x="112" y="65"/>
                  </a:lnTo>
                  <a:lnTo>
                    <a:pt x="109" y="65"/>
                  </a:lnTo>
                  <a:lnTo>
                    <a:pt x="104" y="63"/>
                  </a:lnTo>
                  <a:lnTo>
                    <a:pt x="102" y="63"/>
                  </a:lnTo>
                  <a:lnTo>
                    <a:pt x="101" y="65"/>
                  </a:lnTo>
                  <a:lnTo>
                    <a:pt x="99" y="65"/>
                  </a:lnTo>
                  <a:lnTo>
                    <a:pt x="95" y="65"/>
                  </a:lnTo>
                  <a:lnTo>
                    <a:pt x="93" y="65"/>
                  </a:lnTo>
                  <a:lnTo>
                    <a:pt x="89" y="63"/>
                  </a:lnTo>
                  <a:lnTo>
                    <a:pt x="89" y="62"/>
                  </a:lnTo>
                  <a:lnTo>
                    <a:pt x="78" y="53"/>
                  </a:lnTo>
                  <a:lnTo>
                    <a:pt x="76" y="53"/>
                  </a:lnTo>
                  <a:lnTo>
                    <a:pt x="76" y="52"/>
                  </a:lnTo>
                  <a:lnTo>
                    <a:pt x="75" y="52"/>
                  </a:lnTo>
                  <a:lnTo>
                    <a:pt x="75" y="49"/>
                  </a:lnTo>
                  <a:lnTo>
                    <a:pt x="73" y="47"/>
                  </a:lnTo>
                  <a:lnTo>
                    <a:pt x="71" y="45"/>
                  </a:lnTo>
                  <a:lnTo>
                    <a:pt x="71" y="43"/>
                  </a:lnTo>
                  <a:lnTo>
                    <a:pt x="69" y="43"/>
                  </a:lnTo>
                  <a:lnTo>
                    <a:pt x="66" y="43"/>
                  </a:lnTo>
                  <a:lnTo>
                    <a:pt x="66" y="42"/>
                  </a:lnTo>
                  <a:lnTo>
                    <a:pt x="61" y="42"/>
                  </a:lnTo>
                  <a:lnTo>
                    <a:pt x="61" y="43"/>
                  </a:lnTo>
                  <a:lnTo>
                    <a:pt x="58" y="46"/>
                  </a:lnTo>
                  <a:lnTo>
                    <a:pt x="55" y="53"/>
                  </a:lnTo>
                  <a:lnTo>
                    <a:pt x="55" y="55"/>
                  </a:lnTo>
                  <a:lnTo>
                    <a:pt x="55" y="57"/>
                  </a:lnTo>
                  <a:lnTo>
                    <a:pt x="55" y="62"/>
                  </a:lnTo>
                  <a:lnTo>
                    <a:pt x="55" y="65"/>
                  </a:lnTo>
                  <a:lnTo>
                    <a:pt x="53" y="66"/>
                  </a:lnTo>
                  <a:lnTo>
                    <a:pt x="49" y="67"/>
                  </a:lnTo>
                  <a:lnTo>
                    <a:pt x="42" y="67"/>
                  </a:lnTo>
                  <a:lnTo>
                    <a:pt x="38" y="67"/>
                  </a:lnTo>
                  <a:lnTo>
                    <a:pt x="36" y="66"/>
                  </a:lnTo>
                  <a:lnTo>
                    <a:pt x="36" y="65"/>
                  </a:lnTo>
                  <a:lnTo>
                    <a:pt x="36" y="63"/>
                  </a:lnTo>
                  <a:lnTo>
                    <a:pt x="32" y="60"/>
                  </a:lnTo>
                  <a:lnTo>
                    <a:pt x="30" y="60"/>
                  </a:lnTo>
                  <a:lnTo>
                    <a:pt x="28" y="60"/>
                  </a:lnTo>
                  <a:lnTo>
                    <a:pt x="22" y="66"/>
                  </a:lnTo>
                  <a:lnTo>
                    <a:pt x="20" y="67"/>
                  </a:lnTo>
                  <a:lnTo>
                    <a:pt x="22" y="67"/>
                  </a:lnTo>
                  <a:lnTo>
                    <a:pt x="23" y="69"/>
                  </a:lnTo>
                  <a:lnTo>
                    <a:pt x="25" y="69"/>
                  </a:lnTo>
                  <a:lnTo>
                    <a:pt x="29" y="72"/>
                  </a:lnTo>
                  <a:lnTo>
                    <a:pt x="30" y="70"/>
                  </a:lnTo>
                  <a:lnTo>
                    <a:pt x="32" y="72"/>
                  </a:lnTo>
                  <a:lnTo>
                    <a:pt x="33" y="72"/>
                  </a:lnTo>
                  <a:lnTo>
                    <a:pt x="33" y="73"/>
                  </a:lnTo>
                  <a:lnTo>
                    <a:pt x="35" y="78"/>
                  </a:lnTo>
                  <a:lnTo>
                    <a:pt x="35" y="80"/>
                  </a:lnTo>
                  <a:lnTo>
                    <a:pt x="33" y="85"/>
                  </a:lnTo>
                  <a:lnTo>
                    <a:pt x="32" y="85"/>
                  </a:lnTo>
                  <a:lnTo>
                    <a:pt x="29" y="86"/>
                  </a:lnTo>
                  <a:lnTo>
                    <a:pt x="28" y="88"/>
                  </a:lnTo>
                  <a:lnTo>
                    <a:pt x="25" y="88"/>
                  </a:lnTo>
                  <a:lnTo>
                    <a:pt x="23" y="88"/>
                  </a:lnTo>
                  <a:lnTo>
                    <a:pt x="22" y="88"/>
                  </a:lnTo>
                  <a:lnTo>
                    <a:pt x="20" y="88"/>
                  </a:lnTo>
                  <a:lnTo>
                    <a:pt x="20" y="100"/>
                  </a:lnTo>
                  <a:lnTo>
                    <a:pt x="20" y="108"/>
                  </a:lnTo>
                  <a:lnTo>
                    <a:pt x="23" y="110"/>
                  </a:lnTo>
                  <a:lnTo>
                    <a:pt x="22" y="119"/>
                  </a:lnTo>
                  <a:lnTo>
                    <a:pt x="20" y="121"/>
                  </a:lnTo>
                  <a:lnTo>
                    <a:pt x="19" y="119"/>
                  </a:lnTo>
                  <a:lnTo>
                    <a:pt x="16" y="119"/>
                  </a:lnTo>
                  <a:lnTo>
                    <a:pt x="12" y="118"/>
                  </a:lnTo>
                  <a:lnTo>
                    <a:pt x="10" y="118"/>
                  </a:lnTo>
                  <a:lnTo>
                    <a:pt x="10" y="119"/>
                  </a:lnTo>
                  <a:lnTo>
                    <a:pt x="9" y="122"/>
                  </a:lnTo>
                  <a:lnTo>
                    <a:pt x="9" y="123"/>
                  </a:lnTo>
                  <a:lnTo>
                    <a:pt x="5" y="125"/>
                  </a:lnTo>
                  <a:lnTo>
                    <a:pt x="0" y="129"/>
                  </a:lnTo>
                  <a:lnTo>
                    <a:pt x="2" y="131"/>
                  </a:lnTo>
                  <a:lnTo>
                    <a:pt x="3" y="131"/>
                  </a:lnTo>
                  <a:lnTo>
                    <a:pt x="5" y="131"/>
                  </a:lnTo>
                  <a:lnTo>
                    <a:pt x="5" y="129"/>
                  </a:lnTo>
                  <a:lnTo>
                    <a:pt x="7" y="129"/>
                  </a:lnTo>
                  <a:lnTo>
                    <a:pt x="9" y="129"/>
                  </a:lnTo>
                  <a:lnTo>
                    <a:pt x="10" y="131"/>
                  </a:lnTo>
                  <a:lnTo>
                    <a:pt x="13" y="132"/>
                  </a:lnTo>
                  <a:lnTo>
                    <a:pt x="13" y="133"/>
                  </a:lnTo>
                  <a:lnTo>
                    <a:pt x="12" y="135"/>
                  </a:lnTo>
                  <a:lnTo>
                    <a:pt x="12" y="136"/>
                  </a:lnTo>
                  <a:lnTo>
                    <a:pt x="10" y="136"/>
                  </a:lnTo>
                  <a:lnTo>
                    <a:pt x="12" y="139"/>
                  </a:lnTo>
                  <a:lnTo>
                    <a:pt x="19" y="152"/>
                  </a:lnTo>
                  <a:lnTo>
                    <a:pt x="22" y="158"/>
                  </a:lnTo>
                  <a:lnTo>
                    <a:pt x="26" y="162"/>
                  </a:lnTo>
                  <a:lnTo>
                    <a:pt x="28" y="162"/>
                  </a:lnTo>
                  <a:lnTo>
                    <a:pt x="29" y="162"/>
                  </a:lnTo>
                  <a:lnTo>
                    <a:pt x="36" y="169"/>
                  </a:lnTo>
                  <a:lnTo>
                    <a:pt x="38" y="171"/>
                  </a:lnTo>
                  <a:lnTo>
                    <a:pt x="40" y="174"/>
                  </a:lnTo>
                  <a:lnTo>
                    <a:pt x="40" y="176"/>
                  </a:lnTo>
                  <a:lnTo>
                    <a:pt x="43" y="181"/>
                  </a:lnTo>
                  <a:lnTo>
                    <a:pt x="46" y="182"/>
                  </a:lnTo>
                  <a:lnTo>
                    <a:pt x="55" y="187"/>
                  </a:lnTo>
                  <a:lnTo>
                    <a:pt x="56" y="188"/>
                  </a:lnTo>
                  <a:lnTo>
                    <a:pt x="61" y="197"/>
                  </a:lnTo>
                  <a:lnTo>
                    <a:pt x="61" y="198"/>
                  </a:lnTo>
                  <a:lnTo>
                    <a:pt x="61" y="199"/>
                  </a:lnTo>
                  <a:lnTo>
                    <a:pt x="62" y="202"/>
                  </a:lnTo>
                  <a:lnTo>
                    <a:pt x="65" y="204"/>
                  </a:lnTo>
                  <a:lnTo>
                    <a:pt x="65" y="205"/>
                  </a:lnTo>
                  <a:lnTo>
                    <a:pt x="66" y="205"/>
                  </a:lnTo>
                  <a:lnTo>
                    <a:pt x="68" y="207"/>
                  </a:lnTo>
                  <a:lnTo>
                    <a:pt x="69" y="207"/>
                  </a:lnTo>
                  <a:lnTo>
                    <a:pt x="69" y="205"/>
                  </a:lnTo>
                  <a:lnTo>
                    <a:pt x="69" y="204"/>
                  </a:lnTo>
                  <a:lnTo>
                    <a:pt x="71" y="204"/>
                  </a:lnTo>
                  <a:lnTo>
                    <a:pt x="76" y="207"/>
                  </a:lnTo>
                  <a:lnTo>
                    <a:pt x="78" y="207"/>
                  </a:lnTo>
                  <a:lnTo>
                    <a:pt x="79" y="208"/>
                  </a:lnTo>
                  <a:lnTo>
                    <a:pt x="81" y="209"/>
                  </a:lnTo>
                  <a:lnTo>
                    <a:pt x="81" y="211"/>
                  </a:lnTo>
                  <a:lnTo>
                    <a:pt x="88" y="215"/>
                  </a:lnTo>
                  <a:lnTo>
                    <a:pt x="92" y="218"/>
                  </a:lnTo>
                  <a:lnTo>
                    <a:pt x="101" y="218"/>
                  </a:lnTo>
                  <a:lnTo>
                    <a:pt x="108" y="220"/>
                  </a:lnTo>
                  <a:lnTo>
                    <a:pt x="111" y="220"/>
                  </a:lnTo>
                  <a:lnTo>
                    <a:pt x="112" y="220"/>
                  </a:lnTo>
                  <a:lnTo>
                    <a:pt x="114" y="220"/>
                  </a:lnTo>
                  <a:lnTo>
                    <a:pt x="115" y="221"/>
                  </a:lnTo>
                  <a:lnTo>
                    <a:pt x="116" y="221"/>
                  </a:lnTo>
                  <a:lnTo>
                    <a:pt x="121" y="221"/>
                  </a:lnTo>
                  <a:lnTo>
                    <a:pt x="122" y="221"/>
                  </a:lnTo>
                  <a:lnTo>
                    <a:pt x="122" y="222"/>
                  </a:lnTo>
                  <a:lnTo>
                    <a:pt x="124" y="222"/>
                  </a:lnTo>
                  <a:lnTo>
                    <a:pt x="125" y="222"/>
                  </a:lnTo>
                  <a:lnTo>
                    <a:pt x="131" y="218"/>
                  </a:lnTo>
                  <a:lnTo>
                    <a:pt x="132" y="218"/>
                  </a:lnTo>
                  <a:lnTo>
                    <a:pt x="134" y="215"/>
                  </a:lnTo>
                  <a:lnTo>
                    <a:pt x="139" y="209"/>
                  </a:lnTo>
                  <a:lnTo>
                    <a:pt x="141" y="209"/>
                  </a:lnTo>
                  <a:lnTo>
                    <a:pt x="142" y="211"/>
                  </a:lnTo>
                  <a:lnTo>
                    <a:pt x="145" y="211"/>
                  </a:lnTo>
                  <a:lnTo>
                    <a:pt x="145" y="209"/>
                  </a:lnTo>
                  <a:lnTo>
                    <a:pt x="147" y="209"/>
                  </a:lnTo>
                  <a:lnTo>
                    <a:pt x="148" y="209"/>
                  </a:lnTo>
                  <a:lnTo>
                    <a:pt x="158" y="205"/>
                  </a:lnTo>
                  <a:lnTo>
                    <a:pt x="159" y="202"/>
                  </a:lnTo>
                  <a:lnTo>
                    <a:pt x="161" y="201"/>
                  </a:lnTo>
                  <a:lnTo>
                    <a:pt x="162" y="201"/>
                  </a:lnTo>
                  <a:lnTo>
                    <a:pt x="164" y="202"/>
                  </a:lnTo>
                  <a:lnTo>
                    <a:pt x="164" y="204"/>
                  </a:lnTo>
                  <a:lnTo>
                    <a:pt x="170" y="204"/>
                  </a:lnTo>
                  <a:lnTo>
                    <a:pt x="177" y="201"/>
                  </a:lnTo>
                  <a:lnTo>
                    <a:pt x="178" y="199"/>
                  </a:lnTo>
                  <a:lnTo>
                    <a:pt x="181" y="198"/>
                  </a:lnTo>
                  <a:lnTo>
                    <a:pt x="184" y="195"/>
                  </a:lnTo>
                  <a:lnTo>
                    <a:pt x="184" y="194"/>
                  </a:lnTo>
                  <a:lnTo>
                    <a:pt x="184" y="192"/>
                  </a:lnTo>
                  <a:lnTo>
                    <a:pt x="184" y="191"/>
                  </a:lnTo>
                  <a:lnTo>
                    <a:pt x="187" y="189"/>
                  </a:lnTo>
                  <a:lnTo>
                    <a:pt x="192" y="189"/>
                  </a:lnTo>
                  <a:lnTo>
                    <a:pt x="203" y="191"/>
                  </a:lnTo>
                  <a:lnTo>
                    <a:pt x="208" y="189"/>
                  </a:lnTo>
                  <a:lnTo>
                    <a:pt x="217" y="191"/>
                  </a:lnTo>
                  <a:lnTo>
                    <a:pt x="221" y="191"/>
                  </a:lnTo>
                  <a:lnTo>
                    <a:pt x="223" y="191"/>
                  </a:lnTo>
                  <a:lnTo>
                    <a:pt x="224" y="194"/>
                  </a:lnTo>
                  <a:lnTo>
                    <a:pt x="225" y="194"/>
                  </a:lnTo>
                  <a:close/>
                </a:path>
              </a:pathLst>
            </a:custGeom>
            <a:solidFill>
              <a:srgbClr val="0A4594"/>
            </a:solidFill>
            <a:ln w="12700">
              <a:solidFill>
                <a:srgbClr val="1572EF"/>
              </a:solidFill>
              <a:round/>
              <a:headEnd/>
              <a:tailEnd/>
            </a:ln>
          </p:spPr>
          <p:txBody>
            <a:bodyPr/>
            <a:lstStyle/>
            <a:p>
              <a:endParaRPr lang="hr-HR"/>
            </a:p>
          </p:txBody>
        </p:sp>
        <p:sp>
          <p:nvSpPr>
            <p:cNvPr id="44" name="Freeform 129"/>
            <p:cNvSpPr>
              <a:spLocks/>
            </p:cNvSpPr>
            <p:nvPr/>
          </p:nvSpPr>
          <p:spPr bwMode="auto">
            <a:xfrm>
              <a:off x="2424" y="2477"/>
              <a:ext cx="1654" cy="1271"/>
            </a:xfrm>
            <a:custGeom>
              <a:avLst/>
              <a:gdLst>
                <a:gd name="T0" fmla="*/ 477 w 525"/>
                <a:gd name="T1" fmla="*/ 341 h 370"/>
                <a:gd name="T2" fmla="*/ 442 w 525"/>
                <a:gd name="T3" fmla="*/ 338 h 370"/>
                <a:gd name="T4" fmla="*/ 431 w 525"/>
                <a:gd name="T5" fmla="*/ 331 h 370"/>
                <a:gd name="T6" fmla="*/ 396 w 525"/>
                <a:gd name="T7" fmla="*/ 322 h 370"/>
                <a:gd name="T8" fmla="*/ 362 w 525"/>
                <a:gd name="T9" fmla="*/ 330 h 370"/>
                <a:gd name="T10" fmla="*/ 322 w 525"/>
                <a:gd name="T11" fmla="*/ 354 h 370"/>
                <a:gd name="T12" fmla="*/ 306 w 525"/>
                <a:gd name="T13" fmla="*/ 367 h 370"/>
                <a:gd name="T14" fmla="*/ 264 w 525"/>
                <a:gd name="T15" fmla="*/ 365 h 370"/>
                <a:gd name="T16" fmla="*/ 236 w 525"/>
                <a:gd name="T17" fmla="*/ 368 h 370"/>
                <a:gd name="T18" fmla="*/ 197 w 525"/>
                <a:gd name="T19" fmla="*/ 361 h 370"/>
                <a:gd name="T20" fmla="*/ 173 w 525"/>
                <a:gd name="T21" fmla="*/ 360 h 370"/>
                <a:gd name="T22" fmla="*/ 148 w 525"/>
                <a:gd name="T23" fmla="*/ 355 h 370"/>
                <a:gd name="T24" fmla="*/ 160 w 525"/>
                <a:gd name="T25" fmla="*/ 343 h 370"/>
                <a:gd name="T26" fmla="*/ 138 w 525"/>
                <a:gd name="T27" fmla="*/ 331 h 370"/>
                <a:gd name="T28" fmla="*/ 130 w 525"/>
                <a:gd name="T29" fmla="*/ 322 h 370"/>
                <a:gd name="T30" fmla="*/ 137 w 525"/>
                <a:gd name="T31" fmla="*/ 308 h 370"/>
                <a:gd name="T32" fmla="*/ 135 w 525"/>
                <a:gd name="T33" fmla="*/ 301 h 370"/>
                <a:gd name="T34" fmla="*/ 124 w 525"/>
                <a:gd name="T35" fmla="*/ 292 h 370"/>
                <a:gd name="T36" fmla="*/ 107 w 525"/>
                <a:gd name="T37" fmla="*/ 312 h 370"/>
                <a:gd name="T38" fmla="*/ 85 w 525"/>
                <a:gd name="T39" fmla="*/ 298 h 370"/>
                <a:gd name="T40" fmla="*/ 76 w 525"/>
                <a:gd name="T41" fmla="*/ 294 h 370"/>
                <a:gd name="T42" fmla="*/ 62 w 525"/>
                <a:gd name="T43" fmla="*/ 287 h 370"/>
                <a:gd name="T44" fmla="*/ 74 w 525"/>
                <a:gd name="T45" fmla="*/ 278 h 370"/>
                <a:gd name="T46" fmla="*/ 71 w 525"/>
                <a:gd name="T47" fmla="*/ 262 h 370"/>
                <a:gd name="T48" fmla="*/ 28 w 525"/>
                <a:gd name="T49" fmla="*/ 225 h 370"/>
                <a:gd name="T50" fmla="*/ 28 w 525"/>
                <a:gd name="T51" fmla="*/ 212 h 370"/>
                <a:gd name="T52" fmla="*/ 18 w 525"/>
                <a:gd name="T53" fmla="*/ 202 h 370"/>
                <a:gd name="T54" fmla="*/ 5 w 525"/>
                <a:gd name="T55" fmla="*/ 192 h 370"/>
                <a:gd name="T56" fmla="*/ 12 w 525"/>
                <a:gd name="T57" fmla="*/ 182 h 370"/>
                <a:gd name="T58" fmla="*/ 25 w 525"/>
                <a:gd name="T59" fmla="*/ 182 h 370"/>
                <a:gd name="T60" fmla="*/ 39 w 525"/>
                <a:gd name="T61" fmla="*/ 173 h 370"/>
                <a:gd name="T62" fmla="*/ 61 w 525"/>
                <a:gd name="T63" fmla="*/ 146 h 370"/>
                <a:gd name="T64" fmla="*/ 74 w 525"/>
                <a:gd name="T65" fmla="*/ 124 h 370"/>
                <a:gd name="T66" fmla="*/ 81 w 525"/>
                <a:gd name="T67" fmla="*/ 107 h 370"/>
                <a:gd name="T68" fmla="*/ 89 w 525"/>
                <a:gd name="T69" fmla="*/ 86 h 370"/>
                <a:gd name="T70" fmla="*/ 94 w 525"/>
                <a:gd name="T71" fmla="*/ 73 h 370"/>
                <a:gd name="T72" fmla="*/ 107 w 525"/>
                <a:gd name="T73" fmla="*/ 57 h 370"/>
                <a:gd name="T74" fmla="*/ 128 w 525"/>
                <a:gd name="T75" fmla="*/ 51 h 370"/>
                <a:gd name="T76" fmla="*/ 151 w 525"/>
                <a:gd name="T77" fmla="*/ 27 h 370"/>
                <a:gd name="T78" fmla="*/ 164 w 525"/>
                <a:gd name="T79" fmla="*/ 33 h 370"/>
                <a:gd name="T80" fmla="*/ 203 w 525"/>
                <a:gd name="T81" fmla="*/ 37 h 370"/>
                <a:gd name="T82" fmla="*/ 218 w 525"/>
                <a:gd name="T83" fmla="*/ 33 h 370"/>
                <a:gd name="T84" fmla="*/ 256 w 525"/>
                <a:gd name="T85" fmla="*/ 47 h 370"/>
                <a:gd name="T86" fmla="*/ 277 w 525"/>
                <a:gd name="T87" fmla="*/ 31 h 370"/>
                <a:gd name="T88" fmla="*/ 310 w 525"/>
                <a:gd name="T89" fmla="*/ 24 h 370"/>
                <a:gd name="T90" fmla="*/ 332 w 525"/>
                <a:gd name="T91" fmla="*/ 4 h 370"/>
                <a:gd name="T92" fmla="*/ 366 w 525"/>
                <a:gd name="T93" fmla="*/ 25 h 370"/>
                <a:gd name="T94" fmla="*/ 405 w 525"/>
                <a:gd name="T95" fmla="*/ 81 h 370"/>
                <a:gd name="T96" fmla="*/ 424 w 525"/>
                <a:gd name="T97" fmla="*/ 97 h 370"/>
                <a:gd name="T98" fmla="*/ 431 w 525"/>
                <a:gd name="T99" fmla="*/ 147 h 370"/>
                <a:gd name="T100" fmla="*/ 442 w 525"/>
                <a:gd name="T101" fmla="*/ 212 h 370"/>
                <a:gd name="T102" fmla="*/ 449 w 525"/>
                <a:gd name="T103" fmla="*/ 221 h 370"/>
                <a:gd name="T104" fmla="*/ 503 w 525"/>
                <a:gd name="T105" fmla="*/ 205 h 370"/>
                <a:gd name="T106" fmla="*/ 524 w 525"/>
                <a:gd name="T107" fmla="*/ 215 h 370"/>
                <a:gd name="T108" fmla="*/ 525 w 525"/>
                <a:gd name="T109" fmla="*/ 245 h 370"/>
                <a:gd name="T110" fmla="*/ 492 w 525"/>
                <a:gd name="T111" fmla="*/ 246 h 370"/>
                <a:gd name="T112" fmla="*/ 484 w 525"/>
                <a:gd name="T113" fmla="*/ 245 h 370"/>
                <a:gd name="T114" fmla="*/ 485 w 525"/>
                <a:gd name="T115" fmla="*/ 281 h 370"/>
                <a:gd name="T116" fmla="*/ 475 w 525"/>
                <a:gd name="T117" fmla="*/ 297 h 370"/>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0" t="0" r="r" b="b"/>
              <a:pathLst>
                <a:path w="525" h="370">
                  <a:moveTo>
                    <a:pt x="478" y="310"/>
                  </a:moveTo>
                  <a:lnTo>
                    <a:pt x="477" y="310"/>
                  </a:lnTo>
                  <a:lnTo>
                    <a:pt x="475" y="311"/>
                  </a:lnTo>
                  <a:lnTo>
                    <a:pt x="477" y="315"/>
                  </a:lnTo>
                  <a:lnTo>
                    <a:pt x="480" y="325"/>
                  </a:lnTo>
                  <a:lnTo>
                    <a:pt x="478" y="327"/>
                  </a:lnTo>
                  <a:lnTo>
                    <a:pt x="477" y="331"/>
                  </a:lnTo>
                  <a:lnTo>
                    <a:pt x="477" y="335"/>
                  </a:lnTo>
                  <a:lnTo>
                    <a:pt x="477" y="338"/>
                  </a:lnTo>
                  <a:lnTo>
                    <a:pt x="477" y="341"/>
                  </a:lnTo>
                  <a:lnTo>
                    <a:pt x="477" y="343"/>
                  </a:lnTo>
                  <a:lnTo>
                    <a:pt x="475" y="343"/>
                  </a:lnTo>
                  <a:lnTo>
                    <a:pt x="471" y="344"/>
                  </a:lnTo>
                  <a:lnTo>
                    <a:pt x="468" y="344"/>
                  </a:lnTo>
                  <a:lnTo>
                    <a:pt x="462" y="343"/>
                  </a:lnTo>
                  <a:lnTo>
                    <a:pt x="458" y="344"/>
                  </a:lnTo>
                  <a:lnTo>
                    <a:pt x="454" y="343"/>
                  </a:lnTo>
                  <a:lnTo>
                    <a:pt x="451" y="341"/>
                  </a:lnTo>
                  <a:lnTo>
                    <a:pt x="445" y="340"/>
                  </a:lnTo>
                  <a:lnTo>
                    <a:pt x="444" y="340"/>
                  </a:lnTo>
                  <a:lnTo>
                    <a:pt x="442" y="338"/>
                  </a:lnTo>
                  <a:lnTo>
                    <a:pt x="442" y="337"/>
                  </a:lnTo>
                  <a:lnTo>
                    <a:pt x="439" y="331"/>
                  </a:lnTo>
                  <a:lnTo>
                    <a:pt x="439" y="330"/>
                  </a:lnTo>
                  <a:lnTo>
                    <a:pt x="438" y="328"/>
                  </a:lnTo>
                  <a:lnTo>
                    <a:pt x="437" y="327"/>
                  </a:lnTo>
                  <a:lnTo>
                    <a:pt x="434" y="328"/>
                  </a:lnTo>
                  <a:lnTo>
                    <a:pt x="432" y="330"/>
                  </a:lnTo>
                  <a:lnTo>
                    <a:pt x="431" y="331"/>
                  </a:lnTo>
                  <a:lnTo>
                    <a:pt x="428" y="331"/>
                  </a:lnTo>
                  <a:lnTo>
                    <a:pt x="426" y="331"/>
                  </a:lnTo>
                  <a:lnTo>
                    <a:pt x="418" y="328"/>
                  </a:lnTo>
                  <a:lnTo>
                    <a:pt x="412" y="328"/>
                  </a:lnTo>
                  <a:lnTo>
                    <a:pt x="408" y="328"/>
                  </a:lnTo>
                  <a:lnTo>
                    <a:pt x="402" y="324"/>
                  </a:lnTo>
                  <a:lnTo>
                    <a:pt x="401" y="324"/>
                  </a:lnTo>
                  <a:lnTo>
                    <a:pt x="399" y="322"/>
                  </a:lnTo>
                  <a:lnTo>
                    <a:pt x="399" y="321"/>
                  </a:lnTo>
                  <a:lnTo>
                    <a:pt x="398" y="321"/>
                  </a:lnTo>
                  <a:lnTo>
                    <a:pt x="396" y="322"/>
                  </a:lnTo>
                  <a:lnTo>
                    <a:pt x="395" y="322"/>
                  </a:lnTo>
                  <a:lnTo>
                    <a:pt x="393" y="321"/>
                  </a:lnTo>
                  <a:lnTo>
                    <a:pt x="392" y="321"/>
                  </a:lnTo>
                  <a:lnTo>
                    <a:pt x="391" y="321"/>
                  </a:lnTo>
                  <a:lnTo>
                    <a:pt x="385" y="321"/>
                  </a:lnTo>
                  <a:lnTo>
                    <a:pt x="383" y="321"/>
                  </a:lnTo>
                  <a:lnTo>
                    <a:pt x="378" y="322"/>
                  </a:lnTo>
                  <a:lnTo>
                    <a:pt x="366" y="328"/>
                  </a:lnTo>
                  <a:lnTo>
                    <a:pt x="363" y="330"/>
                  </a:lnTo>
                  <a:lnTo>
                    <a:pt x="362" y="330"/>
                  </a:lnTo>
                  <a:lnTo>
                    <a:pt x="359" y="330"/>
                  </a:lnTo>
                  <a:lnTo>
                    <a:pt x="358" y="331"/>
                  </a:lnTo>
                  <a:lnTo>
                    <a:pt x="350" y="332"/>
                  </a:lnTo>
                  <a:lnTo>
                    <a:pt x="349" y="332"/>
                  </a:lnTo>
                  <a:lnTo>
                    <a:pt x="345" y="334"/>
                  </a:lnTo>
                  <a:lnTo>
                    <a:pt x="336" y="338"/>
                  </a:lnTo>
                  <a:lnTo>
                    <a:pt x="335" y="338"/>
                  </a:lnTo>
                  <a:lnTo>
                    <a:pt x="333" y="341"/>
                  </a:lnTo>
                  <a:lnTo>
                    <a:pt x="326" y="350"/>
                  </a:lnTo>
                  <a:lnTo>
                    <a:pt x="322" y="354"/>
                  </a:lnTo>
                  <a:lnTo>
                    <a:pt x="322" y="355"/>
                  </a:lnTo>
                  <a:lnTo>
                    <a:pt x="317" y="361"/>
                  </a:lnTo>
                  <a:lnTo>
                    <a:pt x="316" y="361"/>
                  </a:lnTo>
                  <a:lnTo>
                    <a:pt x="316" y="363"/>
                  </a:lnTo>
                  <a:lnTo>
                    <a:pt x="315" y="363"/>
                  </a:lnTo>
                  <a:lnTo>
                    <a:pt x="313" y="363"/>
                  </a:lnTo>
                  <a:lnTo>
                    <a:pt x="312" y="363"/>
                  </a:lnTo>
                  <a:lnTo>
                    <a:pt x="309" y="364"/>
                  </a:lnTo>
                  <a:lnTo>
                    <a:pt x="307" y="365"/>
                  </a:lnTo>
                  <a:lnTo>
                    <a:pt x="306" y="367"/>
                  </a:lnTo>
                  <a:lnTo>
                    <a:pt x="296" y="370"/>
                  </a:lnTo>
                  <a:lnTo>
                    <a:pt x="295" y="370"/>
                  </a:lnTo>
                  <a:lnTo>
                    <a:pt x="293" y="370"/>
                  </a:lnTo>
                  <a:lnTo>
                    <a:pt x="292" y="368"/>
                  </a:lnTo>
                  <a:lnTo>
                    <a:pt x="290" y="368"/>
                  </a:lnTo>
                  <a:lnTo>
                    <a:pt x="289" y="367"/>
                  </a:lnTo>
                  <a:lnTo>
                    <a:pt x="287" y="367"/>
                  </a:lnTo>
                  <a:lnTo>
                    <a:pt x="286" y="365"/>
                  </a:lnTo>
                  <a:lnTo>
                    <a:pt x="284" y="365"/>
                  </a:lnTo>
                  <a:lnTo>
                    <a:pt x="264" y="365"/>
                  </a:lnTo>
                  <a:lnTo>
                    <a:pt x="262" y="365"/>
                  </a:lnTo>
                  <a:lnTo>
                    <a:pt x="260" y="365"/>
                  </a:lnTo>
                  <a:lnTo>
                    <a:pt x="256" y="365"/>
                  </a:lnTo>
                  <a:lnTo>
                    <a:pt x="253" y="365"/>
                  </a:lnTo>
                  <a:lnTo>
                    <a:pt x="250" y="363"/>
                  </a:lnTo>
                  <a:lnTo>
                    <a:pt x="249" y="363"/>
                  </a:lnTo>
                  <a:lnTo>
                    <a:pt x="247" y="363"/>
                  </a:lnTo>
                  <a:lnTo>
                    <a:pt x="244" y="363"/>
                  </a:lnTo>
                  <a:lnTo>
                    <a:pt x="243" y="363"/>
                  </a:lnTo>
                  <a:lnTo>
                    <a:pt x="241" y="364"/>
                  </a:lnTo>
                  <a:lnTo>
                    <a:pt x="236" y="368"/>
                  </a:lnTo>
                  <a:lnTo>
                    <a:pt x="234" y="368"/>
                  </a:lnTo>
                  <a:lnTo>
                    <a:pt x="226" y="370"/>
                  </a:lnTo>
                  <a:lnTo>
                    <a:pt x="223" y="368"/>
                  </a:lnTo>
                  <a:lnTo>
                    <a:pt x="220" y="368"/>
                  </a:lnTo>
                  <a:lnTo>
                    <a:pt x="208" y="365"/>
                  </a:lnTo>
                  <a:lnTo>
                    <a:pt x="206" y="364"/>
                  </a:lnTo>
                  <a:lnTo>
                    <a:pt x="204" y="363"/>
                  </a:lnTo>
                  <a:lnTo>
                    <a:pt x="200" y="361"/>
                  </a:lnTo>
                  <a:lnTo>
                    <a:pt x="198" y="361"/>
                  </a:lnTo>
                  <a:lnTo>
                    <a:pt x="197" y="361"/>
                  </a:lnTo>
                  <a:lnTo>
                    <a:pt x="193" y="363"/>
                  </a:lnTo>
                  <a:lnTo>
                    <a:pt x="190" y="361"/>
                  </a:lnTo>
                  <a:lnTo>
                    <a:pt x="188" y="361"/>
                  </a:lnTo>
                  <a:lnTo>
                    <a:pt x="187" y="361"/>
                  </a:lnTo>
                  <a:lnTo>
                    <a:pt x="187" y="360"/>
                  </a:lnTo>
                  <a:lnTo>
                    <a:pt x="185" y="360"/>
                  </a:lnTo>
                  <a:lnTo>
                    <a:pt x="183" y="358"/>
                  </a:lnTo>
                  <a:lnTo>
                    <a:pt x="181" y="358"/>
                  </a:lnTo>
                  <a:lnTo>
                    <a:pt x="173" y="360"/>
                  </a:lnTo>
                  <a:lnTo>
                    <a:pt x="168" y="361"/>
                  </a:lnTo>
                  <a:lnTo>
                    <a:pt x="167" y="363"/>
                  </a:lnTo>
                  <a:lnTo>
                    <a:pt x="165" y="363"/>
                  </a:lnTo>
                  <a:lnTo>
                    <a:pt x="161" y="364"/>
                  </a:lnTo>
                  <a:lnTo>
                    <a:pt x="155" y="363"/>
                  </a:lnTo>
                  <a:lnTo>
                    <a:pt x="151" y="361"/>
                  </a:lnTo>
                  <a:lnTo>
                    <a:pt x="150" y="360"/>
                  </a:lnTo>
                  <a:lnTo>
                    <a:pt x="148" y="358"/>
                  </a:lnTo>
                  <a:lnTo>
                    <a:pt x="148" y="357"/>
                  </a:lnTo>
                  <a:lnTo>
                    <a:pt x="148" y="355"/>
                  </a:lnTo>
                  <a:lnTo>
                    <a:pt x="150" y="351"/>
                  </a:lnTo>
                  <a:lnTo>
                    <a:pt x="150" y="350"/>
                  </a:lnTo>
                  <a:lnTo>
                    <a:pt x="151" y="350"/>
                  </a:lnTo>
                  <a:lnTo>
                    <a:pt x="153" y="348"/>
                  </a:lnTo>
                  <a:lnTo>
                    <a:pt x="154" y="347"/>
                  </a:lnTo>
                  <a:lnTo>
                    <a:pt x="157" y="347"/>
                  </a:lnTo>
                  <a:lnTo>
                    <a:pt x="158" y="344"/>
                  </a:lnTo>
                  <a:lnTo>
                    <a:pt x="160" y="344"/>
                  </a:lnTo>
                  <a:lnTo>
                    <a:pt x="160" y="343"/>
                  </a:lnTo>
                  <a:lnTo>
                    <a:pt x="160" y="341"/>
                  </a:lnTo>
                  <a:lnTo>
                    <a:pt x="158" y="341"/>
                  </a:lnTo>
                  <a:lnTo>
                    <a:pt x="157" y="341"/>
                  </a:lnTo>
                  <a:lnTo>
                    <a:pt x="155" y="340"/>
                  </a:lnTo>
                  <a:lnTo>
                    <a:pt x="154" y="340"/>
                  </a:lnTo>
                  <a:lnTo>
                    <a:pt x="153" y="340"/>
                  </a:lnTo>
                  <a:lnTo>
                    <a:pt x="151" y="340"/>
                  </a:lnTo>
                  <a:lnTo>
                    <a:pt x="140" y="332"/>
                  </a:lnTo>
                  <a:lnTo>
                    <a:pt x="138" y="331"/>
                  </a:lnTo>
                  <a:lnTo>
                    <a:pt x="138" y="328"/>
                  </a:lnTo>
                  <a:lnTo>
                    <a:pt x="138" y="327"/>
                  </a:lnTo>
                  <a:lnTo>
                    <a:pt x="137" y="327"/>
                  </a:lnTo>
                  <a:lnTo>
                    <a:pt x="134" y="325"/>
                  </a:lnTo>
                  <a:lnTo>
                    <a:pt x="132" y="325"/>
                  </a:lnTo>
                  <a:lnTo>
                    <a:pt x="131" y="325"/>
                  </a:lnTo>
                  <a:lnTo>
                    <a:pt x="131" y="324"/>
                  </a:lnTo>
                  <a:lnTo>
                    <a:pt x="130" y="322"/>
                  </a:lnTo>
                  <a:lnTo>
                    <a:pt x="128" y="320"/>
                  </a:lnTo>
                  <a:lnTo>
                    <a:pt x="125" y="314"/>
                  </a:lnTo>
                  <a:lnTo>
                    <a:pt x="125" y="312"/>
                  </a:lnTo>
                  <a:lnTo>
                    <a:pt x="125" y="311"/>
                  </a:lnTo>
                  <a:lnTo>
                    <a:pt x="131" y="307"/>
                  </a:lnTo>
                  <a:lnTo>
                    <a:pt x="131" y="305"/>
                  </a:lnTo>
                  <a:lnTo>
                    <a:pt x="132" y="305"/>
                  </a:lnTo>
                  <a:lnTo>
                    <a:pt x="134" y="305"/>
                  </a:lnTo>
                  <a:lnTo>
                    <a:pt x="135" y="307"/>
                  </a:lnTo>
                  <a:lnTo>
                    <a:pt x="137" y="308"/>
                  </a:lnTo>
                  <a:lnTo>
                    <a:pt x="138" y="308"/>
                  </a:lnTo>
                  <a:lnTo>
                    <a:pt x="140" y="307"/>
                  </a:lnTo>
                  <a:lnTo>
                    <a:pt x="141" y="307"/>
                  </a:lnTo>
                  <a:lnTo>
                    <a:pt x="141" y="305"/>
                  </a:lnTo>
                  <a:lnTo>
                    <a:pt x="142" y="305"/>
                  </a:lnTo>
                  <a:lnTo>
                    <a:pt x="141" y="304"/>
                  </a:lnTo>
                  <a:lnTo>
                    <a:pt x="140" y="301"/>
                  </a:lnTo>
                  <a:lnTo>
                    <a:pt x="138" y="301"/>
                  </a:lnTo>
                  <a:lnTo>
                    <a:pt x="137" y="301"/>
                  </a:lnTo>
                  <a:lnTo>
                    <a:pt x="135" y="301"/>
                  </a:lnTo>
                  <a:lnTo>
                    <a:pt x="134" y="301"/>
                  </a:lnTo>
                  <a:lnTo>
                    <a:pt x="132" y="301"/>
                  </a:lnTo>
                  <a:lnTo>
                    <a:pt x="132" y="299"/>
                  </a:lnTo>
                  <a:lnTo>
                    <a:pt x="131" y="299"/>
                  </a:lnTo>
                  <a:lnTo>
                    <a:pt x="130" y="298"/>
                  </a:lnTo>
                  <a:lnTo>
                    <a:pt x="128" y="297"/>
                  </a:lnTo>
                  <a:lnTo>
                    <a:pt x="127" y="295"/>
                  </a:lnTo>
                  <a:lnTo>
                    <a:pt x="127" y="294"/>
                  </a:lnTo>
                  <a:lnTo>
                    <a:pt x="125" y="294"/>
                  </a:lnTo>
                  <a:lnTo>
                    <a:pt x="125" y="292"/>
                  </a:lnTo>
                  <a:lnTo>
                    <a:pt x="124" y="292"/>
                  </a:lnTo>
                  <a:lnTo>
                    <a:pt x="122" y="292"/>
                  </a:lnTo>
                  <a:lnTo>
                    <a:pt x="122" y="294"/>
                  </a:lnTo>
                  <a:lnTo>
                    <a:pt x="117" y="297"/>
                  </a:lnTo>
                  <a:lnTo>
                    <a:pt x="115" y="298"/>
                  </a:lnTo>
                  <a:lnTo>
                    <a:pt x="115" y="301"/>
                  </a:lnTo>
                  <a:lnTo>
                    <a:pt x="114" y="302"/>
                  </a:lnTo>
                  <a:lnTo>
                    <a:pt x="114" y="304"/>
                  </a:lnTo>
                  <a:lnTo>
                    <a:pt x="109" y="311"/>
                  </a:lnTo>
                  <a:lnTo>
                    <a:pt x="108" y="312"/>
                  </a:lnTo>
                  <a:lnTo>
                    <a:pt x="107" y="312"/>
                  </a:lnTo>
                  <a:lnTo>
                    <a:pt x="105" y="311"/>
                  </a:lnTo>
                  <a:lnTo>
                    <a:pt x="104" y="311"/>
                  </a:lnTo>
                  <a:lnTo>
                    <a:pt x="101" y="307"/>
                  </a:lnTo>
                  <a:lnTo>
                    <a:pt x="101" y="305"/>
                  </a:lnTo>
                  <a:lnTo>
                    <a:pt x="101" y="304"/>
                  </a:lnTo>
                  <a:lnTo>
                    <a:pt x="99" y="302"/>
                  </a:lnTo>
                  <a:lnTo>
                    <a:pt x="99" y="301"/>
                  </a:lnTo>
                  <a:lnTo>
                    <a:pt x="98" y="301"/>
                  </a:lnTo>
                  <a:lnTo>
                    <a:pt x="94" y="299"/>
                  </a:lnTo>
                  <a:lnTo>
                    <a:pt x="91" y="298"/>
                  </a:lnTo>
                  <a:lnTo>
                    <a:pt x="85" y="298"/>
                  </a:lnTo>
                  <a:lnTo>
                    <a:pt x="84" y="298"/>
                  </a:lnTo>
                  <a:lnTo>
                    <a:pt x="82" y="299"/>
                  </a:lnTo>
                  <a:lnTo>
                    <a:pt x="79" y="299"/>
                  </a:lnTo>
                  <a:lnTo>
                    <a:pt x="79" y="298"/>
                  </a:lnTo>
                  <a:lnTo>
                    <a:pt x="78" y="298"/>
                  </a:lnTo>
                  <a:lnTo>
                    <a:pt x="76" y="298"/>
                  </a:lnTo>
                  <a:lnTo>
                    <a:pt x="76" y="297"/>
                  </a:lnTo>
                  <a:lnTo>
                    <a:pt x="76" y="295"/>
                  </a:lnTo>
                  <a:lnTo>
                    <a:pt x="76" y="294"/>
                  </a:lnTo>
                  <a:lnTo>
                    <a:pt x="76" y="292"/>
                  </a:lnTo>
                  <a:lnTo>
                    <a:pt x="75" y="291"/>
                  </a:lnTo>
                  <a:lnTo>
                    <a:pt x="74" y="289"/>
                  </a:lnTo>
                  <a:lnTo>
                    <a:pt x="72" y="289"/>
                  </a:lnTo>
                  <a:lnTo>
                    <a:pt x="69" y="289"/>
                  </a:lnTo>
                  <a:lnTo>
                    <a:pt x="68" y="289"/>
                  </a:lnTo>
                  <a:lnTo>
                    <a:pt x="65" y="289"/>
                  </a:lnTo>
                  <a:lnTo>
                    <a:pt x="64" y="289"/>
                  </a:lnTo>
                  <a:lnTo>
                    <a:pt x="62" y="287"/>
                  </a:lnTo>
                  <a:lnTo>
                    <a:pt x="62" y="285"/>
                  </a:lnTo>
                  <a:lnTo>
                    <a:pt x="62" y="284"/>
                  </a:lnTo>
                  <a:lnTo>
                    <a:pt x="62" y="282"/>
                  </a:lnTo>
                  <a:lnTo>
                    <a:pt x="64" y="282"/>
                  </a:lnTo>
                  <a:lnTo>
                    <a:pt x="65" y="282"/>
                  </a:lnTo>
                  <a:lnTo>
                    <a:pt x="66" y="282"/>
                  </a:lnTo>
                  <a:lnTo>
                    <a:pt x="68" y="282"/>
                  </a:lnTo>
                  <a:lnTo>
                    <a:pt x="69" y="282"/>
                  </a:lnTo>
                  <a:lnTo>
                    <a:pt x="74" y="281"/>
                  </a:lnTo>
                  <a:lnTo>
                    <a:pt x="74" y="279"/>
                  </a:lnTo>
                  <a:lnTo>
                    <a:pt x="74" y="278"/>
                  </a:lnTo>
                  <a:lnTo>
                    <a:pt x="72" y="278"/>
                  </a:lnTo>
                  <a:lnTo>
                    <a:pt x="72" y="277"/>
                  </a:lnTo>
                  <a:lnTo>
                    <a:pt x="65" y="272"/>
                  </a:lnTo>
                  <a:lnTo>
                    <a:pt x="64" y="272"/>
                  </a:lnTo>
                  <a:lnTo>
                    <a:pt x="62" y="272"/>
                  </a:lnTo>
                  <a:lnTo>
                    <a:pt x="62" y="271"/>
                  </a:lnTo>
                  <a:lnTo>
                    <a:pt x="66" y="268"/>
                  </a:lnTo>
                  <a:lnTo>
                    <a:pt x="71" y="262"/>
                  </a:lnTo>
                  <a:lnTo>
                    <a:pt x="71" y="261"/>
                  </a:lnTo>
                  <a:lnTo>
                    <a:pt x="68" y="258"/>
                  </a:lnTo>
                  <a:lnTo>
                    <a:pt x="65" y="256"/>
                  </a:lnTo>
                  <a:lnTo>
                    <a:pt x="64" y="256"/>
                  </a:lnTo>
                  <a:lnTo>
                    <a:pt x="62" y="256"/>
                  </a:lnTo>
                  <a:lnTo>
                    <a:pt x="56" y="254"/>
                  </a:lnTo>
                  <a:lnTo>
                    <a:pt x="43" y="248"/>
                  </a:lnTo>
                  <a:lnTo>
                    <a:pt x="41" y="245"/>
                  </a:lnTo>
                  <a:lnTo>
                    <a:pt x="31" y="235"/>
                  </a:lnTo>
                  <a:lnTo>
                    <a:pt x="29" y="233"/>
                  </a:lnTo>
                  <a:lnTo>
                    <a:pt x="28" y="225"/>
                  </a:lnTo>
                  <a:lnTo>
                    <a:pt x="29" y="223"/>
                  </a:lnTo>
                  <a:lnTo>
                    <a:pt x="29" y="222"/>
                  </a:lnTo>
                  <a:lnTo>
                    <a:pt x="31" y="221"/>
                  </a:lnTo>
                  <a:lnTo>
                    <a:pt x="31" y="215"/>
                  </a:lnTo>
                  <a:lnTo>
                    <a:pt x="31" y="213"/>
                  </a:lnTo>
                  <a:lnTo>
                    <a:pt x="29" y="212"/>
                  </a:lnTo>
                  <a:lnTo>
                    <a:pt x="28" y="212"/>
                  </a:lnTo>
                  <a:lnTo>
                    <a:pt x="28" y="213"/>
                  </a:lnTo>
                  <a:lnTo>
                    <a:pt x="28" y="215"/>
                  </a:lnTo>
                  <a:lnTo>
                    <a:pt x="26" y="215"/>
                  </a:lnTo>
                  <a:lnTo>
                    <a:pt x="25" y="215"/>
                  </a:lnTo>
                  <a:lnTo>
                    <a:pt x="25" y="213"/>
                  </a:lnTo>
                  <a:lnTo>
                    <a:pt x="22" y="211"/>
                  </a:lnTo>
                  <a:lnTo>
                    <a:pt x="22" y="209"/>
                  </a:lnTo>
                  <a:lnTo>
                    <a:pt x="22" y="208"/>
                  </a:lnTo>
                  <a:lnTo>
                    <a:pt x="18" y="202"/>
                  </a:lnTo>
                  <a:lnTo>
                    <a:pt x="16" y="202"/>
                  </a:lnTo>
                  <a:lnTo>
                    <a:pt x="16" y="200"/>
                  </a:lnTo>
                  <a:lnTo>
                    <a:pt x="15" y="200"/>
                  </a:lnTo>
                  <a:lnTo>
                    <a:pt x="13" y="200"/>
                  </a:lnTo>
                  <a:lnTo>
                    <a:pt x="8" y="198"/>
                  </a:lnTo>
                  <a:lnTo>
                    <a:pt x="6" y="196"/>
                  </a:lnTo>
                  <a:lnTo>
                    <a:pt x="6" y="195"/>
                  </a:lnTo>
                  <a:lnTo>
                    <a:pt x="5" y="195"/>
                  </a:lnTo>
                  <a:lnTo>
                    <a:pt x="5" y="193"/>
                  </a:lnTo>
                  <a:lnTo>
                    <a:pt x="5" y="192"/>
                  </a:lnTo>
                  <a:lnTo>
                    <a:pt x="3" y="189"/>
                  </a:lnTo>
                  <a:lnTo>
                    <a:pt x="2" y="188"/>
                  </a:lnTo>
                  <a:lnTo>
                    <a:pt x="0" y="185"/>
                  </a:lnTo>
                  <a:lnTo>
                    <a:pt x="0" y="183"/>
                  </a:lnTo>
                  <a:lnTo>
                    <a:pt x="5" y="182"/>
                  </a:lnTo>
                  <a:lnTo>
                    <a:pt x="6" y="182"/>
                  </a:lnTo>
                  <a:lnTo>
                    <a:pt x="9" y="182"/>
                  </a:lnTo>
                  <a:lnTo>
                    <a:pt x="9" y="183"/>
                  </a:lnTo>
                  <a:lnTo>
                    <a:pt x="10" y="183"/>
                  </a:lnTo>
                  <a:lnTo>
                    <a:pt x="12" y="182"/>
                  </a:lnTo>
                  <a:lnTo>
                    <a:pt x="12" y="180"/>
                  </a:lnTo>
                  <a:lnTo>
                    <a:pt x="13" y="180"/>
                  </a:lnTo>
                  <a:lnTo>
                    <a:pt x="15" y="180"/>
                  </a:lnTo>
                  <a:lnTo>
                    <a:pt x="16" y="180"/>
                  </a:lnTo>
                  <a:lnTo>
                    <a:pt x="16" y="182"/>
                  </a:lnTo>
                  <a:lnTo>
                    <a:pt x="18" y="182"/>
                  </a:lnTo>
                  <a:lnTo>
                    <a:pt x="19" y="185"/>
                  </a:lnTo>
                  <a:lnTo>
                    <a:pt x="21" y="185"/>
                  </a:lnTo>
                  <a:lnTo>
                    <a:pt x="23" y="183"/>
                  </a:lnTo>
                  <a:lnTo>
                    <a:pt x="23" y="182"/>
                  </a:lnTo>
                  <a:lnTo>
                    <a:pt x="25" y="182"/>
                  </a:lnTo>
                  <a:lnTo>
                    <a:pt x="28" y="179"/>
                  </a:lnTo>
                  <a:lnTo>
                    <a:pt x="28" y="178"/>
                  </a:lnTo>
                  <a:lnTo>
                    <a:pt x="28" y="176"/>
                  </a:lnTo>
                  <a:lnTo>
                    <a:pt x="28" y="175"/>
                  </a:lnTo>
                  <a:lnTo>
                    <a:pt x="29" y="173"/>
                  </a:lnTo>
                  <a:lnTo>
                    <a:pt x="31" y="173"/>
                  </a:lnTo>
                  <a:lnTo>
                    <a:pt x="32" y="172"/>
                  </a:lnTo>
                  <a:lnTo>
                    <a:pt x="33" y="173"/>
                  </a:lnTo>
                  <a:lnTo>
                    <a:pt x="39" y="173"/>
                  </a:lnTo>
                  <a:lnTo>
                    <a:pt x="43" y="175"/>
                  </a:lnTo>
                  <a:lnTo>
                    <a:pt x="45" y="175"/>
                  </a:lnTo>
                  <a:lnTo>
                    <a:pt x="51" y="170"/>
                  </a:lnTo>
                  <a:lnTo>
                    <a:pt x="51" y="167"/>
                  </a:lnTo>
                  <a:lnTo>
                    <a:pt x="51" y="166"/>
                  </a:lnTo>
                  <a:lnTo>
                    <a:pt x="51" y="163"/>
                  </a:lnTo>
                  <a:lnTo>
                    <a:pt x="56" y="147"/>
                  </a:lnTo>
                  <a:lnTo>
                    <a:pt x="58" y="145"/>
                  </a:lnTo>
                  <a:lnTo>
                    <a:pt x="59" y="145"/>
                  </a:lnTo>
                  <a:lnTo>
                    <a:pt x="61" y="146"/>
                  </a:lnTo>
                  <a:lnTo>
                    <a:pt x="62" y="145"/>
                  </a:lnTo>
                  <a:lnTo>
                    <a:pt x="64" y="142"/>
                  </a:lnTo>
                  <a:lnTo>
                    <a:pt x="68" y="137"/>
                  </a:lnTo>
                  <a:lnTo>
                    <a:pt x="69" y="136"/>
                  </a:lnTo>
                  <a:lnTo>
                    <a:pt x="68" y="136"/>
                  </a:lnTo>
                  <a:lnTo>
                    <a:pt x="66" y="134"/>
                  </a:lnTo>
                  <a:lnTo>
                    <a:pt x="66" y="133"/>
                  </a:lnTo>
                  <a:lnTo>
                    <a:pt x="68" y="129"/>
                  </a:lnTo>
                  <a:lnTo>
                    <a:pt x="69" y="127"/>
                  </a:lnTo>
                  <a:lnTo>
                    <a:pt x="74" y="124"/>
                  </a:lnTo>
                  <a:lnTo>
                    <a:pt x="76" y="116"/>
                  </a:lnTo>
                  <a:lnTo>
                    <a:pt x="76" y="114"/>
                  </a:lnTo>
                  <a:lnTo>
                    <a:pt x="75" y="113"/>
                  </a:lnTo>
                  <a:lnTo>
                    <a:pt x="75" y="112"/>
                  </a:lnTo>
                  <a:lnTo>
                    <a:pt x="76" y="110"/>
                  </a:lnTo>
                  <a:lnTo>
                    <a:pt x="78" y="109"/>
                  </a:lnTo>
                  <a:lnTo>
                    <a:pt x="79" y="107"/>
                  </a:lnTo>
                  <a:lnTo>
                    <a:pt x="81" y="107"/>
                  </a:lnTo>
                  <a:lnTo>
                    <a:pt x="81" y="106"/>
                  </a:lnTo>
                  <a:lnTo>
                    <a:pt x="82" y="106"/>
                  </a:lnTo>
                  <a:lnTo>
                    <a:pt x="82" y="104"/>
                  </a:lnTo>
                  <a:lnTo>
                    <a:pt x="85" y="99"/>
                  </a:lnTo>
                  <a:lnTo>
                    <a:pt x="85" y="97"/>
                  </a:lnTo>
                  <a:lnTo>
                    <a:pt x="84" y="97"/>
                  </a:lnTo>
                  <a:lnTo>
                    <a:pt x="84" y="96"/>
                  </a:lnTo>
                  <a:lnTo>
                    <a:pt x="87" y="91"/>
                  </a:lnTo>
                  <a:lnTo>
                    <a:pt x="88" y="86"/>
                  </a:lnTo>
                  <a:lnTo>
                    <a:pt x="89" y="86"/>
                  </a:lnTo>
                  <a:lnTo>
                    <a:pt x="91" y="86"/>
                  </a:lnTo>
                  <a:lnTo>
                    <a:pt x="92" y="86"/>
                  </a:lnTo>
                  <a:lnTo>
                    <a:pt x="94" y="84"/>
                  </a:lnTo>
                  <a:lnTo>
                    <a:pt x="94" y="83"/>
                  </a:lnTo>
                  <a:lnTo>
                    <a:pt x="94" y="81"/>
                  </a:lnTo>
                  <a:lnTo>
                    <a:pt x="94" y="79"/>
                  </a:lnTo>
                  <a:lnTo>
                    <a:pt x="94" y="77"/>
                  </a:lnTo>
                  <a:lnTo>
                    <a:pt x="94" y="76"/>
                  </a:lnTo>
                  <a:lnTo>
                    <a:pt x="94" y="74"/>
                  </a:lnTo>
                  <a:lnTo>
                    <a:pt x="94" y="73"/>
                  </a:lnTo>
                  <a:lnTo>
                    <a:pt x="95" y="73"/>
                  </a:lnTo>
                  <a:lnTo>
                    <a:pt x="98" y="70"/>
                  </a:lnTo>
                  <a:lnTo>
                    <a:pt x="101" y="69"/>
                  </a:lnTo>
                  <a:lnTo>
                    <a:pt x="102" y="67"/>
                  </a:lnTo>
                  <a:lnTo>
                    <a:pt x="104" y="63"/>
                  </a:lnTo>
                  <a:lnTo>
                    <a:pt x="104" y="61"/>
                  </a:lnTo>
                  <a:lnTo>
                    <a:pt x="104" y="60"/>
                  </a:lnTo>
                  <a:lnTo>
                    <a:pt x="105" y="60"/>
                  </a:lnTo>
                  <a:lnTo>
                    <a:pt x="107" y="57"/>
                  </a:lnTo>
                  <a:lnTo>
                    <a:pt x="109" y="56"/>
                  </a:lnTo>
                  <a:lnTo>
                    <a:pt x="115" y="51"/>
                  </a:lnTo>
                  <a:lnTo>
                    <a:pt x="117" y="51"/>
                  </a:lnTo>
                  <a:lnTo>
                    <a:pt x="118" y="51"/>
                  </a:lnTo>
                  <a:lnTo>
                    <a:pt x="121" y="53"/>
                  </a:lnTo>
                  <a:lnTo>
                    <a:pt x="124" y="53"/>
                  </a:lnTo>
                  <a:lnTo>
                    <a:pt x="125" y="53"/>
                  </a:lnTo>
                  <a:lnTo>
                    <a:pt x="127" y="53"/>
                  </a:lnTo>
                  <a:lnTo>
                    <a:pt x="128" y="51"/>
                  </a:lnTo>
                  <a:lnTo>
                    <a:pt x="132" y="47"/>
                  </a:lnTo>
                  <a:lnTo>
                    <a:pt x="134" y="47"/>
                  </a:lnTo>
                  <a:lnTo>
                    <a:pt x="134" y="46"/>
                  </a:lnTo>
                  <a:lnTo>
                    <a:pt x="138" y="40"/>
                  </a:lnTo>
                  <a:lnTo>
                    <a:pt x="140" y="38"/>
                  </a:lnTo>
                  <a:lnTo>
                    <a:pt x="141" y="37"/>
                  </a:lnTo>
                  <a:lnTo>
                    <a:pt x="147" y="34"/>
                  </a:lnTo>
                  <a:lnTo>
                    <a:pt x="148" y="33"/>
                  </a:lnTo>
                  <a:lnTo>
                    <a:pt x="150" y="31"/>
                  </a:lnTo>
                  <a:lnTo>
                    <a:pt x="150" y="30"/>
                  </a:lnTo>
                  <a:lnTo>
                    <a:pt x="150" y="28"/>
                  </a:lnTo>
                  <a:lnTo>
                    <a:pt x="151" y="27"/>
                  </a:lnTo>
                  <a:lnTo>
                    <a:pt x="151" y="25"/>
                  </a:lnTo>
                  <a:lnTo>
                    <a:pt x="153" y="25"/>
                  </a:lnTo>
                  <a:lnTo>
                    <a:pt x="154" y="25"/>
                  </a:lnTo>
                  <a:lnTo>
                    <a:pt x="158" y="25"/>
                  </a:lnTo>
                  <a:lnTo>
                    <a:pt x="158" y="27"/>
                  </a:lnTo>
                  <a:lnTo>
                    <a:pt x="160" y="27"/>
                  </a:lnTo>
                  <a:lnTo>
                    <a:pt x="160" y="30"/>
                  </a:lnTo>
                  <a:lnTo>
                    <a:pt x="164" y="33"/>
                  </a:lnTo>
                  <a:lnTo>
                    <a:pt x="170" y="34"/>
                  </a:lnTo>
                  <a:lnTo>
                    <a:pt x="171" y="34"/>
                  </a:lnTo>
                  <a:lnTo>
                    <a:pt x="173" y="31"/>
                  </a:lnTo>
                  <a:lnTo>
                    <a:pt x="174" y="33"/>
                  </a:lnTo>
                  <a:lnTo>
                    <a:pt x="175" y="33"/>
                  </a:lnTo>
                  <a:lnTo>
                    <a:pt x="188" y="34"/>
                  </a:lnTo>
                  <a:lnTo>
                    <a:pt x="196" y="34"/>
                  </a:lnTo>
                  <a:lnTo>
                    <a:pt x="198" y="34"/>
                  </a:lnTo>
                  <a:lnTo>
                    <a:pt x="200" y="34"/>
                  </a:lnTo>
                  <a:lnTo>
                    <a:pt x="203" y="36"/>
                  </a:lnTo>
                  <a:lnTo>
                    <a:pt x="203" y="37"/>
                  </a:lnTo>
                  <a:lnTo>
                    <a:pt x="204" y="37"/>
                  </a:lnTo>
                  <a:lnTo>
                    <a:pt x="204" y="38"/>
                  </a:lnTo>
                  <a:lnTo>
                    <a:pt x="206" y="38"/>
                  </a:lnTo>
                  <a:lnTo>
                    <a:pt x="206" y="37"/>
                  </a:lnTo>
                  <a:lnTo>
                    <a:pt x="207" y="37"/>
                  </a:lnTo>
                  <a:lnTo>
                    <a:pt x="208" y="38"/>
                  </a:lnTo>
                  <a:lnTo>
                    <a:pt x="210" y="38"/>
                  </a:lnTo>
                  <a:lnTo>
                    <a:pt x="211" y="38"/>
                  </a:lnTo>
                  <a:lnTo>
                    <a:pt x="216" y="36"/>
                  </a:lnTo>
                  <a:lnTo>
                    <a:pt x="218" y="33"/>
                  </a:lnTo>
                  <a:lnTo>
                    <a:pt x="220" y="33"/>
                  </a:lnTo>
                  <a:lnTo>
                    <a:pt x="227" y="33"/>
                  </a:lnTo>
                  <a:lnTo>
                    <a:pt x="229" y="34"/>
                  </a:lnTo>
                  <a:lnTo>
                    <a:pt x="230" y="34"/>
                  </a:lnTo>
                  <a:lnTo>
                    <a:pt x="233" y="37"/>
                  </a:lnTo>
                  <a:lnTo>
                    <a:pt x="239" y="43"/>
                  </a:lnTo>
                  <a:lnTo>
                    <a:pt x="246" y="50"/>
                  </a:lnTo>
                  <a:lnTo>
                    <a:pt x="247" y="51"/>
                  </a:lnTo>
                  <a:lnTo>
                    <a:pt x="251" y="50"/>
                  </a:lnTo>
                  <a:lnTo>
                    <a:pt x="254" y="48"/>
                  </a:lnTo>
                  <a:lnTo>
                    <a:pt x="256" y="47"/>
                  </a:lnTo>
                  <a:lnTo>
                    <a:pt x="257" y="47"/>
                  </a:lnTo>
                  <a:lnTo>
                    <a:pt x="257" y="46"/>
                  </a:lnTo>
                  <a:lnTo>
                    <a:pt x="259" y="44"/>
                  </a:lnTo>
                  <a:lnTo>
                    <a:pt x="260" y="44"/>
                  </a:lnTo>
                  <a:lnTo>
                    <a:pt x="260" y="43"/>
                  </a:lnTo>
                  <a:lnTo>
                    <a:pt x="260" y="41"/>
                  </a:lnTo>
                  <a:lnTo>
                    <a:pt x="260" y="40"/>
                  </a:lnTo>
                  <a:lnTo>
                    <a:pt x="263" y="37"/>
                  </a:lnTo>
                  <a:lnTo>
                    <a:pt x="264" y="36"/>
                  </a:lnTo>
                  <a:lnTo>
                    <a:pt x="266" y="34"/>
                  </a:lnTo>
                  <a:lnTo>
                    <a:pt x="269" y="33"/>
                  </a:lnTo>
                  <a:lnTo>
                    <a:pt x="277" y="31"/>
                  </a:lnTo>
                  <a:lnTo>
                    <a:pt x="280" y="31"/>
                  </a:lnTo>
                  <a:lnTo>
                    <a:pt x="282" y="31"/>
                  </a:lnTo>
                  <a:lnTo>
                    <a:pt x="286" y="31"/>
                  </a:lnTo>
                  <a:lnTo>
                    <a:pt x="292" y="30"/>
                  </a:lnTo>
                  <a:lnTo>
                    <a:pt x="293" y="28"/>
                  </a:lnTo>
                  <a:lnTo>
                    <a:pt x="295" y="27"/>
                  </a:lnTo>
                  <a:lnTo>
                    <a:pt x="299" y="25"/>
                  </a:lnTo>
                  <a:lnTo>
                    <a:pt x="305" y="25"/>
                  </a:lnTo>
                  <a:lnTo>
                    <a:pt x="309" y="25"/>
                  </a:lnTo>
                  <a:lnTo>
                    <a:pt x="310" y="24"/>
                  </a:lnTo>
                  <a:lnTo>
                    <a:pt x="312" y="24"/>
                  </a:lnTo>
                  <a:lnTo>
                    <a:pt x="313" y="24"/>
                  </a:lnTo>
                  <a:lnTo>
                    <a:pt x="313" y="23"/>
                  </a:lnTo>
                  <a:lnTo>
                    <a:pt x="316" y="14"/>
                  </a:lnTo>
                  <a:lnTo>
                    <a:pt x="317" y="13"/>
                  </a:lnTo>
                  <a:lnTo>
                    <a:pt x="319" y="10"/>
                  </a:lnTo>
                  <a:lnTo>
                    <a:pt x="319" y="8"/>
                  </a:lnTo>
                  <a:lnTo>
                    <a:pt x="322" y="7"/>
                  </a:lnTo>
                  <a:lnTo>
                    <a:pt x="329" y="5"/>
                  </a:lnTo>
                  <a:lnTo>
                    <a:pt x="332" y="4"/>
                  </a:lnTo>
                  <a:lnTo>
                    <a:pt x="333" y="3"/>
                  </a:lnTo>
                  <a:lnTo>
                    <a:pt x="333" y="1"/>
                  </a:lnTo>
                  <a:lnTo>
                    <a:pt x="335" y="1"/>
                  </a:lnTo>
                  <a:lnTo>
                    <a:pt x="338" y="0"/>
                  </a:lnTo>
                  <a:lnTo>
                    <a:pt x="343" y="1"/>
                  </a:lnTo>
                  <a:lnTo>
                    <a:pt x="345" y="1"/>
                  </a:lnTo>
                  <a:lnTo>
                    <a:pt x="352" y="4"/>
                  </a:lnTo>
                  <a:lnTo>
                    <a:pt x="355" y="7"/>
                  </a:lnTo>
                  <a:lnTo>
                    <a:pt x="363" y="20"/>
                  </a:lnTo>
                  <a:lnTo>
                    <a:pt x="366" y="25"/>
                  </a:lnTo>
                  <a:lnTo>
                    <a:pt x="369" y="34"/>
                  </a:lnTo>
                  <a:lnTo>
                    <a:pt x="372" y="41"/>
                  </a:lnTo>
                  <a:lnTo>
                    <a:pt x="373" y="44"/>
                  </a:lnTo>
                  <a:lnTo>
                    <a:pt x="376" y="46"/>
                  </a:lnTo>
                  <a:lnTo>
                    <a:pt x="378" y="48"/>
                  </a:lnTo>
                  <a:lnTo>
                    <a:pt x="383" y="54"/>
                  </a:lnTo>
                  <a:lnTo>
                    <a:pt x="389" y="61"/>
                  </a:lnTo>
                  <a:lnTo>
                    <a:pt x="391" y="64"/>
                  </a:lnTo>
                  <a:lnTo>
                    <a:pt x="391" y="66"/>
                  </a:lnTo>
                  <a:lnTo>
                    <a:pt x="395" y="70"/>
                  </a:lnTo>
                  <a:lnTo>
                    <a:pt x="405" y="81"/>
                  </a:lnTo>
                  <a:lnTo>
                    <a:pt x="411" y="86"/>
                  </a:lnTo>
                  <a:lnTo>
                    <a:pt x="412" y="89"/>
                  </a:lnTo>
                  <a:lnTo>
                    <a:pt x="414" y="89"/>
                  </a:lnTo>
                  <a:lnTo>
                    <a:pt x="416" y="90"/>
                  </a:lnTo>
                  <a:lnTo>
                    <a:pt x="418" y="90"/>
                  </a:lnTo>
                  <a:lnTo>
                    <a:pt x="421" y="91"/>
                  </a:lnTo>
                  <a:lnTo>
                    <a:pt x="421" y="93"/>
                  </a:lnTo>
                  <a:lnTo>
                    <a:pt x="422" y="94"/>
                  </a:lnTo>
                  <a:lnTo>
                    <a:pt x="424" y="97"/>
                  </a:lnTo>
                  <a:lnTo>
                    <a:pt x="424" y="100"/>
                  </a:lnTo>
                  <a:lnTo>
                    <a:pt x="424" y="101"/>
                  </a:lnTo>
                  <a:lnTo>
                    <a:pt x="424" y="104"/>
                  </a:lnTo>
                  <a:lnTo>
                    <a:pt x="428" y="112"/>
                  </a:lnTo>
                  <a:lnTo>
                    <a:pt x="429" y="114"/>
                  </a:lnTo>
                  <a:lnTo>
                    <a:pt x="432" y="116"/>
                  </a:lnTo>
                  <a:lnTo>
                    <a:pt x="434" y="120"/>
                  </a:lnTo>
                  <a:lnTo>
                    <a:pt x="434" y="122"/>
                  </a:lnTo>
                  <a:lnTo>
                    <a:pt x="435" y="134"/>
                  </a:lnTo>
                  <a:lnTo>
                    <a:pt x="434" y="137"/>
                  </a:lnTo>
                  <a:lnTo>
                    <a:pt x="432" y="143"/>
                  </a:lnTo>
                  <a:lnTo>
                    <a:pt x="431" y="147"/>
                  </a:lnTo>
                  <a:lnTo>
                    <a:pt x="429" y="153"/>
                  </a:lnTo>
                  <a:lnTo>
                    <a:pt x="429" y="165"/>
                  </a:lnTo>
                  <a:lnTo>
                    <a:pt x="429" y="169"/>
                  </a:lnTo>
                  <a:lnTo>
                    <a:pt x="432" y="180"/>
                  </a:lnTo>
                  <a:lnTo>
                    <a:pt x="435" y="188"/>
                  </a:lnTo>
                  <a:lnTo>
                    <a:pt x="437" y="199"/>
                  </a:lnTo>
                  <a:lnTo>
                    <a:pt x="437" y="203"/>
                  </a:lnTo>
                  <a:lnTo>
                    <a:pt x="438" y="209"/>
                  </a:lnTo>
                  <a:lnTo>
                    <a:pt x="438" y="211"/>
                  </a:lnTo>
                  <a:lnTo>
                    <a:pt x="439" y="211"/>
                  </a:lnTo>
                  <a:lnTo>
                    <a:pt x="441" y="211"/>
                  </a:lnTo>
                  <a:lnTo>
                    <a:pt x="441" y="212"/>
                  </a:lnTo>
                  <a:lnTo>
                    <a:pt x="442" y="212"/>
                  </a:lnTo>
                  <a:lnTo>
                    <a:pt x="445" y="212"/>
                  </a:lnTo>
                  <a:lnTo>
                    <a:pt x="445" y="213"/>
                  </a:lnTo>
                  <a:lnTo>
                    <a:pt x="445" y="215"/>
                  </a:lnTo>
                  <a:lnTo>
                    <a:pt x="447" y="216"/>
                  </a:lnTo>
                  <a:lnTo>
                    <a:pt x="447" y="218"/>
                  </a:lnTo>
                  <a:lnTo>
                    <a:pt x="447" y="219"/>
                  </a:lnTo>
                  <a:lnTo>
                    <a:pt x="448" y="219"/>
                  </a:lnTo>
                  <a:lnTo>
                    <a:pt x="448" y="221"/>
                  </a:lnTo>
                  <a:lnTo>
                    <a:pt x="449" y="221"/>
                  </a:lnTo>
                  <a:lnTo>
                    <a:pt x="449" y="222"/>
                  </a:lnTo>
                  <a:lnTo>
                    <a:pt x="451" y="223"/>
                  </a:lnTo>
                  <a:lnTo>
                    <a:pt x="452" y="223"/>
                  </a:lnTo>
                  <a:lnTo>
                    <a:pt x="464" y="226"/>
                  </a:lnTo>
                  <a:lnTo>
                    <a:pt x="470" y="226"/>
                  </a:lnTo>
                  <a:lnTo>
                    <a:pt x="471" y="226"/>
                  </a:lnTo>
                  <a:lnTo>
                    <a:pt x="472" y="226"/>
                  </a:lnTo>
                  <a:lnTo>
                    <a:pt x="478" y="219"/>
                  </a:lnTo>
                  <a:lnTo>
                    <a:pt x="484" y="218"/>
                  </a:lnTo>
                  <a:lnTo>
                    <a:pt x="490" y="213"/>
                  </a:lnTo>
                  <a:lnTo>
                    <a:pt x="497" y="208"/>
                  </a:lnTo>
                  <a:lnTo>
                    <a:pt x="503" y="205"/>
                  </a:lnTo>
                  <a:lnTo>
                    <a:pt x="507" y="205"/>
                  </a:lnTo>
                  <a:lnTo>
                    <a:pt x="508" y="205"/>
                  </a:lnTo>
                  <a:lnTo>
                    <a:pt x="513" y="206"/>
                  </a:lnTo>
                  <a:lnTo>
                    <a:pt x="514" y="206"/>
                  </a:lnTo>
                  <a:lnTo>
                    <a:pt x="517" y="208"/>
                  </a:lnTo>
                  <a:lnTo>
                    <a:pt x="518" y="208"/>
                  </a:lnTo>
                  <a:lnTo>
                    <a:pt x="521" y="211"/>
                  </a:lnTo>
                  <a:lnTo>
                    <a:pt x="523" y="212"/>
                  </a:lnTo>
                  <a:lnTo>
                    <a:pt x="523" y="213"/>
                  </a:lnTo>
                  <a:lnTo>
                    <a:pt x="524" y="215"/>
                  </a:lnTo>
                  <a:lnTo>
                    <a:pt x="524" y="216"/>
                  </a:lnTo>
                  <a:lnTo>
                    <a:pt x="524" y="218"/>
                  </a:lnTo>
                  <a:lnTo>
                    <a:pt x="524" y="221"/>
                  </a:lnTo>
                  <a:lnTo>
                    <a:pt x="525" y="226"/>
                  </a:lnTo>
                  <a:lnTo>
                    <a:pt x="524" y="228"/>
                  </a:lnTo>
                  <a:lnTo>
                    <a:pt x="524" y="232"/>
                  </a:lnTo>
                  <a:lnTo>
                    <a:pt x="525" y="233"/>
                  </a:lnTo>
                  <a:lnTo>
                    <a:pt x="525" y="235"/>
                  </a:lnTo>
                  <a:lnTo>
                    <a:pt x="525" y="236"/>
                  </a:lnTo>
                  <a:lnTo>
                    <a:pt x="525" y="238"/>
                  </a:lnTo>
                  <a:lnTo>
                    <a:pt x="525" y="245"/>
                  </a:lnTo>
                  <a:lnTo>
                    <a:pt x="524" y="246"/>
                  </a:lnTo>
                  <a:lnTo>
                    <a:pt x="524" y="249"/>
                  </a:lnTo>
                  <a:lnTo>
                    <a:pt x="524" y="251"/>
                  </a:lnTo>
                  <a:lnTo>
                    <a:pt x="523" y="252"/>
                  </a:lnTo>
                  <a:lnTo>
                    <a:pt x="514" y="254"/>
                  </a:lnTo>
                  <a:lnTo>
                    <a:pt x="494" y="262"/>
                  </a:lnTo>
                  <a:lnTo>
                    <a:pt x="492" y="252"/>
                  </a:lnTo>
                  <a:lnTo>
                    <a:pt x="492" y="249"/>
                  </a:lnTo>
                  <a:lnTo>
                    <a:pt x="492" y="248"/>
                  </a:lnTo>
                  <a:lnTo>
                    <a:pt x="492" y="246"/>
                  </a:lnTo>
                  <a:lnTo>
                    <a:pt x="492" y="245"/>
                  </a:lnTo>
                  <a:lnTo>
                    <a:pt x="494" y="245"/>
                  </a:lnTo>
                  <a:lnTo>
                    <a:pt x="495" y="245"/>
                  </a:lnTo>
                  <a:lnTo>
                    <a:pt x="495" y="244"/>
                  </a:lnTo>
                  <a:lnTo>
                    <a:pt x="494" y="244"/>
                  </a:lnTo>
                  <a:lnTo>
                    <a:pt x="491" y="241"/>
                  </a:lnTo>
                  <a:lnTo>
                    <a:pt x="488" y="241"/>
                  </a:lnTo>
                  <a:lnTo>
                    <a:pt x="488" y="242"/>
                  </a:lnTo>
                  <a:lnTo>
                    <a:pt x="484" y="245"/>
                  </a:lnTo>
                  <a:lnTo>
                    <a:pt x="482" y="246"/>
                  </a:lnTo>
                  <a:lnTo>
                    <a:pt x="482" y="248"/>
                  </a:lnTo>
                  <a:lnTo>
                    <a:pt x="482" y="249"/>
                  </a:lnTo>
                  <a:lnTo>
                    <a:pt x="480" y="266"/>
                  </a:lnTo>
                  <a:lnTo>
                    <a:pt x="480" y="275"/>
                  </a:lnTo>
                  <a:lnTo>
                    <a:pt x="484" y="278"/>
                  </a:lnTo>
                  <a:lnTo>
                    <a:pt x="488" y="275"/>
                  </a:lnTo>
                  <a:lnTo>
                    <a:pt x="487" y="278"/>
                  </a:lnTo>
                  <a:lnTo>
                    <a:pt x="487" y="279"/>
                  </a:lnTo>
                  <a:lnTo>
                    <a:pt x="485" y="281"/>
                  </a:lnTo>
                  <a:lnTo>
                    <a:pt x="485" y="282"/>
                  </a:lnTo>
                  <a:lnTo>
                    <a:pt x="484" y="284"/>
                  </a:lnTo>
                  <a:lnTo>
                    <a:pt x="484" y="285"/>
                  </a:lnTo>
                  <a:lnTo>
                    <a:pt x="482" y="285"/>
                  </a:lnTo>
                  <a:lnTo>
                    <a:pt x="481" y="288"/>
                  </a:lnTo>
                  <a:lnTo>
                    <a:pt x="480" y="289"/>
                  </a:lnTo>
                  <a:lnTo>
                    <a:pt x="478" y="294"/>
                  </a:lnTo>
                  <a:lnTo>
                    <a:pt x="477" y="295"/>
                  </a:lnTo>
                  <a:lnTo>
                    <a:pt x="475" y="295"/>
                  </a:lnTo>
                  <a:lnTo>
                    <a:pt x="475" y="297"/>
                  </a:lnTo>
                  <a:lnTo>
                    <a:pt x="475" y="298"/>
                  </a:lnTo>
                  <a:lnTo>
                    <a:pt x="474" y="299"/>
                  </a:lnTo>
                  <a:lnTo>
                    <a:pt x="475" y="301"/>
                  </a:lnTo>
                  <a:lnTo>
                    <a:pt x="475" y="302"/>
                  </a:lnTo>
                  <a:lnTo>
                    <a:pt x="475" y="304"/>
                  </a:lnTo>
                  <a:lnTo>
                    <a:pt x="478" y="310"/>
                  </a:lnTo>
                  <a:close/>
                </a:path>
              </a:pathLst>
            </a:custGeom>
            <a:solidFill>
              <a:srgbClr val="0A4594"/>
            </a:solidFill>
            <a:ln w="12700">
              <a:solidFill>
                <a:srgbClr val="1572EF"/>
              </a:solidFill>
              <a:round/>
              <a:headEnd/>
              <a:tailEnd/>
            </a:ln>
          </p:spPr>
          <p:txBody>
            <a:bodyPr/>
            <a:lstStyle/>
            <a:p>
              <a:endParaRPr lang="hr-HR"/>
            </a:p>
          </p:txBody>
        </p:sp>
        <p:sp>
          <p:nvSpPr>
            <p:cNvPr id="45" name="Freeform 130"/>
            <p:cNvSpPr>
              <a:spLocks/>
            </p:cNvSpPr>
            <p:nvPr/>
          </p:nvSpPr>
          <p:spPr bwMode="auto">
            <a:xfrm>
              <a:off x="3473" y="2409"/>
              <a:ext cx="646" cy="793"/>
            </a:xfrm>
            <a:custGeom>
              <a:avLst/>
              <a:gdLst>
                <a:gd name="T0" fmla="*/ 5 w 205"/>
                <a:gd name="T1" fmla="*/ 20 h 231"/>
                <a:gd name="T2" fmla="*/ 22 w 205"/>
                <a:gd name="T3" fmla="*/ 27 h 231"/>
                <a:gd name="T4" fmla="*/ 40 w 205"/>
                <a:gd name="T5" fmla="*/ 64 h 231"/>
                <a:gd name="T6" fmla="*/ 56 w 205"/>
                <a:gd name="T7" fmla="*/ 81 h 231"/>
                <a:gd name="T8" fmla="*/ 72 w 205"/>
                <a:gd name="T9" fmla="*/ 101 h 231"/>
                <a:gd name="T10" fmla="*/ 83 w 205"/>
                <a:gd name="T11" fmla="*/ 110 h 231"/>
                <a:gd name="T12" fmla="*/ 88 w 205"/>
                <a:gd name="T13" fmla="*/ 113 h 231"/>
                <a:gd name="T14" fmla="*/ 91 w 205"/>
                <a:gd name="T15" fmla="*/ 121 h 231"/>
                <a:gd name="T16" fmla="*/ 99 w 205"/>
                <a:gd name="T17" fmla="*/ 136 h 231"/>
                <a:gd name="T18" fmla="*/ 99 w 205"/>
                <a:gd name="T19" fmla="*/ 163 h 231"/>
                <a:gd name="T20" fmla="*/ 99 w 205"/>
                <a:gd name="T21" fmla="*/ 200 h 231"/>
                <a:gd name="T22" fmla="*/ 105 w 205"/>
                <a:gd name="T23" fmla="*/ 231 h 231"/>
                <a:gd name="T24" fmla="*/ 109 w 205"/>
                <a:gd name="T25" fmla="*/ 225 h 231"/>
                <a:gd name="T26" fmla="*/ 118 w 205"/>
                <a:gd name="T27" fmla="*/ 225 h 231"/>
                <a:gd name="T28" fmla="*/ 119 w 205"/>
                <a:gd name="T29" fmla="*/ 228 h 231"/>
                <a:gd name="T30" fmla="*/ 125 w 205"/>
                <a:gd name="T31" fmla="*/ 219 h 231"/>
                <a:gd name="T32" fmla="*/ 122 w 205"/>
                <a:gd name="T33" fmla="*/ 212 h 231"/>
                <a:gd name="T34" fmla="*/ 131 w 205"/>
                <a:gd name="T35" fmla="*/ 203 h 231"/>
                <a:gd name="T36" fmla="*/ 135 w 205"/>
                <a:gd name="T37" fmla="*/ 193 h 231"/>
                <a:gd name="T38" fmla="*/ 134 w 205"/>
                <a:gd name="T39" fmla="*/ 189 h 231"/>
                <a:gd name="T40" fmla="*/ 144 w 205"/>
                <a:gd name="T41" fmla="*/ 183 h 231"/>
                <a:gd name="T42" fmla="*/ 147 w 205"/>
                <a:gd name="T43" fmla="*/ 167 h 231"/>
                <a:gd name="T44" fmla="*/ 138 w 205"/>
                <a:gd name="T45" fmla="*/ 149 h 231"/>
                <a:gd name="T46" fmla="*/ 180 w 205"/>
                <a:gd name="T47" fmla="*/ 149 h 231"/>
                <a:gd name="T48" fmla="*/ 178 w 205"/>
                <a:gd name="T49" fmla="*/ 144 h 231"/>
                <a:gd name="T50" fmla="*/ 197 w 205"/>
                <a:gd name="T51" fmla="*/ 147 h 231"/>
                <a:gd name="T52" fmla="*/ 201 w 205"/>
                <a:gd name="T53" fmla="*/ 146 h 231"/>
                <a:gd name="T54" fmla="*/ 197 w 205"/>
                <a:gd name="T55" fmla="*/ 142 h 231"/>
                <a:gd name="T56" fmla="*/ 192 w 205"/>
                <a:gd name="T57" fmla="*/ 130 h 231"/>
                <a:gd name="T58" fmla="*/ 188 w 205"/>
                <a:gd name="T59" fmla="*/ 114 h 231"/>
                <a:gd name="T60" fmla="*/ 170 w 205"/>
                <a:gd name="T61" fmla="*/ 104 h 231"/>
                <a:gd name="T62" fmla="*/ 165 w 205"/>
                <a:gd name="T63" fmla="*/ 73 h 231"/>
                <a:gd name="T64" fmla="*/ 159 w 205"/>
                <a:gd name="T65" fmla="*/ 74 h 231"/>
                <a:gd name="T66" fmla="*/ 159 w 205"/>
                <a:gd name="T67" fmla="*/ 78 h 231"/>
                <a:gd name="T68" fmla="*/ 142 w 205"/>
                <a:gd name="T69" fmla="*/ 67 h 231"/>
                <a:gd name="T70" fmla="*/ 139 w 205"/>
                <a:gd name="T71" fmla="*/ 63 h 231"/>
                <a:gd name="T72" fmla="*/ 141 w 205"/>
                <a:gd name="T73" fmla="*/ 60 h 231"/>
                <a:gd name="T74" fmla="*/ 142 w 205"/>
                <a:gd name="T75" fmla="*/ 41 h 231"/>
                <a:gd name="T76" fmla="*/ 134 w 205"/>
                <a:gd name="T77" fmla="*/ 30 h 231"/>
                <a:gd name="T78" fmla="*/ 124 w 205"/>
                <a:gd name="T79" fmla="*/ 31 h 231"/>
                <a:gd name="T80" fmla="*/ 118 w 205"/>
                <a:gd name="T81" fmla="*/ 20 h 231"/>
                <a:gd name="T82" fmla="*/ 102 w 205"/>
                <a:gd name="T83" fmla="*/ 17 h 231"/>
                <a:gd name="T84" fmla="*/ 95 w 205"/>
                <a:gd name="T85" fmla="*/ 18 h 231"/>
                <a:gd name="T86" fmla="*/ 88 w 205"/>
                <a:gd name="T87" fmla="*/ 14 h 231"/>
                <a:gd name="T88" fmla="*/ 78 w 205"/>
                <a:gd name="T89" fmla="*/ 15 h 231"/>
                <a:gd name="T90" fmla="*/ 65 w 205"/>
                <a:gd name="T91" fmla="*/ 2 h 231"/>
                <a:gd name="T92" fmla="*/ 39 w 205"/>
                <a:gd name="T93" fmla="*/ 5 h 231"/>
                <a:gd name="T94" fmla="*/ 36 w 205"/>
                <a:gd name="T95" fmla="*/ 5 h 231"/>
                <a:gd name="T96" fmla="*/ 26 w 205"/>
                <a:gd name="T97" fmla="*/ 8 h 231"/>
                <a:gd name="T98" fmla="*/ 15 w 205"/>
                <a:gd name="T99" fmla="*/ 10 h 231"/>
                <a:gd name="T100" fmla="*/ 5 w 205"/>
                <a:gd name="T101" fmla="*/ 8 h 231"/>
                <a:gd name="T102" fmla="*/ 0 w 205"/>
                <a:gd name="T103" fmla="*/ 23 h 231"/>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0" t="0" r="r" b="b"/>
              <a:pathLst>
                <a:path w="205" h="231">
                  <a:moveTo>
                    <a:pt x="0" y="23"/>
                  </a:moveTo>
                  <a:lnTo>
                    <a:pt x="0" y="21"/>
                  </a:lnTo>
                  <a:lnTo>
                    <a:pt x="2" y="21"/>
                  </a:lnTo>
                  <a:lnTo>
                    <a:pt x="5" y="20"/>
                  </a:lnTo>
                  <a:lnTo>
                    <a:pt x="10" y="21"/>
                  </a:lnTo>
                  <a:lnTo>
                    <a:pt x="12" y="21"/>
                  </a:lnTo>
                  <a:lnTo>
                    <a:pt x="19" y="24"/>
                  </a:lnTo>
                  <a:lnTo>
                    <a:pt x="22" y="27"/>
                  </a:lnTo>
                  <a:lnTo>
                    <a:pt x="30" y="40"/>
                  </a:lnTo>
                  <a:lnTo>
                    <a:pt x="33" y="45"/>
                  </a:lnTo>
                  <a:lnTo>
                    <a:pt x="36" y="54"/>
                  </a:lnTo>
                  <a:lnTo>
                    <a:pt x="39" y="61"/>
                  </a:lnTo>
                  <a:lnTo>
                    <a:pt x="40" y="64"/>
                  </a:lnTo>
                  <a:lnTo>
                    <a:pt x="43" y="66"/>
                  </a:lnTo>
                  <a:lnTo>
                    <a:pt x="45" y="68"/>
                  </a:lnTo>
                  <a:lnTo>
                    <a:pt x="50" y="74"/>
                  </a:lnTo>
                  <a:lnTo>
                    <a:pt x="56" y="81"/>
                  </a:lnTo>
                  <a:lnTo>
                    <a:pt x="58" y="84"/>
                  </a:lnTo>
                  <a:lnTo>
                    <a:pt x="58" y="86"/>
                  </a:lnTo>
                  <a:lnTo>
                    <a:pt x="62" y="90"/>
                  </a:lnTo>
                  <a:lnTo>
                    <a:pt x="72" y="101"/>
                  </a:lnTo>
                  <a:lnTo>
                    <a:pt x="78" y="106"/>
                  </a:lnTo>
                  <a:lnTo>
                    <a:pt x="79" y="109"/>
                  </a:lnTo>
                  <a:lnTo>
                    <a:pt x="81" y="109"/>
                  </a:lnTo>
                  <a:lnTo>
                    <a:pt x="83" y="110"/>
                  </a:lnTo>
                  <a:lnTo>
                    <a:pt x="85" y="110"/>
                  </a:lnTo>
                  <a:lnTo>
                    <a:pt x="88" y="111"/>
                  </a:lnTo>
                  <a:lnTo>
                    <a:pt x="88" y="113"/>
                  </a:lnTo>
                  <a:lnTo>
                    <a:pt x="89" y="114"/>
                  </a:lnTo>
                  <a:lnTo>
                    <a:pt x="91" y="117"/>
                  </a:lnTo>
                  <a:lnTo>
                    <a:pt x="91" y="120"/>
                  </a:lnTo>
                  <a:lnTo>
                    <a:pt x="91" y="121"/>
                  </a:lnTo>
                  <a:lnTo>
                    <a:pt x="91" y="124"/>
                  </a:lnTo>
                  <a:lnTo>
                    <a:pt x="95" y="132"/>
                  </a:lnTo>
                  <a:lnTo>
                    <a:pt x="96" y="134"/>
                  </a:lnTo>
                  <a:lnTo>
                    <a:pt x="99" y="136"/>
                  </a:lnTo>
                  <a:lnTo>
                    <a:pt x="101" y="140"/>
                  </a:lnTo>
                  <a:lnTo>
                    <a:pt x="101" y="142"/>
                  </a:lnTo>
                  <a:lnTo>
                    <a:pt x="102" y="154"/>
                  </a:lnTo>
                  <a:lnTo>
                    <a:pt x="101" y="157"/>
                  </a:lnTo>
                  <a:lnTo>
                    <a:pt x="99" y="163"/>
                  </a:lnTo>
                  <a:lnTo>
                    <a:pt x="98" y="167"/>
                  </a:lnTo>
                  <a:lnTo>
                    <a:pt x="96" y="173"/>
                  </a:lnTo>
                  <a:lnTo>
                    <a:pt x="96" y="185"/>
                  </a:lnTo>
                  <a:lnTo>
                    <a:pt x="96" y="189"/>
                  </a:lnTo>
                  <a:lnTo>
                    <a:pt x="99" y="200"/>
                  </a:lnTo>
                  <a:lnTo>
                    <a:pt x="102" y="208"/>
                  </a:lnTo>
                  <a:lnTo>
                    <a:pt x="104" y="219"/>
                  </a:lnTo>
                  <a:lnTo>
                    <a:pt x="104" y="223"/>
                  </a:lnTo>
                  <a:lnTo>
                    <a:pt x="105" y="229"/>
                  </a:lnTo>
                  <a:lnTo>
                    <a:pt x="105" y="231"/>
                  </a:lnTo>
                  <a:lnTo>
                    <a:pt x="106" y="231"/>
                  </a:lnTo>
                  <a:lnTo>
                    <a:pt x="108" y="231"/>
                  </a:lnTo>
                  <a:lnTo>
                    <a:pt x="108" y="229"/>
                  </a:lnTo>
                  <a:lnTo>
                    <a:pt x="109" y="228"/>
                  </a:lnTo>
                  <a:lnTo>
                    <a:pt x="109" y="225"/>
                  </a:lnTo>
                  <a:lnTo>
                    <a:pt x="111" y="225"/>
                  </a:lnTo>
                  <a:lnTo>
                    <a:pt x="112" y="225"/>
                  </a:lnTo>
                  <a:lnTo>
                    <a:pt x="114" y="225"/>
                  </a:lnTo>
                  <a:lnTo>
                    <a:pt x="115" y="225"/>
                  </a:lnTo>
                  <a:lnTo>
                    <a:pt x="118" y="225"/>
                  </a:lnTo>
                  <a:lnTo>
                    <a:pt x="118" y="226"/>
                  </a:lnTo>
                  <a:lnTo>
                    <a:pt x="118" y="228"/>
                  </a:lnTo>
                  <a:lnTo>
                    <a:pt x="119" y="228"/>
                  </a:lnTo>
                  <a:lnTo>
                    <a:pt x="121" y="228"/>
                  </a:lnTo>
                  <a:lnTo>
                    <a:pt x="122" y="226"/>
                  </a:lnTo>
                  <a:lnTo>
                    <a:pt x="124" y="226"/>
                  </a:lnTo>
                  <a:lnTo>
                    <a:pt x="125" y="219"/>
                  </a:lnTo>
                  <a:lnTo>
                    <a:pt x="124" y="213"/>
                  </a:lnTo>
                  <a:lnTo>
                    <a:pt x="122" y="213"/>
                  </a:lnTo>
                  <a:lnTo>
                    <a:pt x="122" y="212"/>
                  </a:lnTo>
                  <a:lnTo>
                    <a:pt x="122" y="209"/>
                  </a:lnTo>
                  <a:lnTo>
                    <a:pt x="124" y="208"/>
                  </a:lnTo>
                  <a:lnTo>
                    <a:pt x="126" y="205"/>
                  </a:lnTo>
                  <a:lnTo>
                    <a:pt x="129" y="203"/>
                  </a:lnTo>
                  <a:lnTo>
                    <a:pt x="131" y="203"/>
                  </a:lnTo>
                  <a:lnTo>
                    <a:pt x="132" y="202"/>
                  </a:lnTo>
                  <a:lnTo>
                    <a:pt x="135" y="198"/>
                  </a:lnTo>
                  <a:lnTo>
                    <a:pt x="137" y="198"/>
                  </a:lnTo>
                  <a:lnTo>
                    <a:pt x="135" y="193"/>
                  </a:lnTo>
                  <a:lnTo>
                    <a:pt x="134" y="193"/>
                  </a:lnTo>
                  <a:lnTo>
                    <a:pt x="134" y="192"/>
                  </a:lnTo>
                  <a:lnTo>
                    <a:pt x="134" y="189"/>
                  </a:lnTo>
                  <a:lnTo>
                    <a:pt x="135" y="187"/>
                  </a:lnTo>
                  <a:lnTo>
                    <a:pt x="138" y="186"/>
                  </a:lnTo>
                  <a:lnTo>
                    <a:pt x="142" y="185"/>
                  </a:lnTo>
                  <a:lnTo>
                    <a:pt x="144" y="183"/>
                  </a:lnTo>
                  <a:lnTo>
                    <a:pt x="145" y="182"/>
                  </a:lnTo>
                  <a:lnTo>
                    <a:pt x="147" y="180"/>
                  </a:lnTo>
                  <a:lnTo>
                    <a:pt x="147" y="179"/>
                  </a:lnTo>
                  <a:lnTo>
                    <a:pt x="148" y="167"/>
                  </a:lnTo>
                  <a:lnTo>
                    <a:pt x="147" y="167"/>
                  </a:lnTo>
                  <a:lnTo>
                    <a:pt x="142" y="157"/>
                  </a:lnTo>
                  <a:lnTo>
                    <a:pt x="139" y="152"/>
                  </a:lnTo>
                  <a:lnTo>
                    <a:pt x="139" y="149"/>
                  </a:lnTo>
                  <a:lnTo>
                    <a:pt x="138" y="149"/>
                  </a:lnTo>
                  <a:lnTo>
                    <a:pt x="144" y="143"/>
                  </a:lnTo>
                  <a:lnTo>
                    <a:pt x="154" y="139"/>
                  </a:lnTo>
                  <a:lnTo>
                    <a:pt x="159" y="143"/>
                  </a:lnTo>
                  <a:lnTo>
                    <a:pt x="171" y="147"/>
                  </a:lnTo>
                  <a:lnTo>
                    <a:pt x="180" y="149"/>
                  </a:lnTo>
                  <a:lnTo>
                    <a:pt x="178" y="147"/>
                  </a:lnTo>
                  <a:lnTo>
                    <a:pt x="178" y="144"/>
                  </a:lnTo>
                  <a:lnTo>
                    <a:pt x="182" y="144"/>
                  </a:lnTo>
                  <a:lnTo>
                    <a:pt x="185" y="144"/>
                  </a:lnTo>
                  <a:lnTo>
                    <a:pt x="194" y="146"/>
                  </a:lnTo>
                  <a:lnTo>
                    <a:pt x="197" y="147"/>
                  </a:lnTo>
                  <a:lnTo>
                    <a:pt x="200" y="144"/>
                  </a:lnTo>
                  <a:lnTo>
                    <a:pt x="201" y="144"/>
                  </a:lnTo>
                  <a:lnTo>
                    <a:pt x="201" y="146"/>
                  </a:lnTo>
                  <a:lnTo>
                    <a:pt x="204" y="144"/>
                  </a:lnTo>
                  <a:lnTo>
                    <a:pt x="205" y="143"/>
                  </a:lnTo>
                  <a:lnTo>
                    <a:pt x="200" y="142"/>
                  </a:lnTo>
                  <a:lnTo>
                    <a:pt x="198" y="142"/>
                  </a:lnTo>
                  <a:lnTo>
                    <a:pt x="197" y="142"/>
                  </a:lnTo>
                  <a:lnTo>
                    <a:pt x="192" y="137"/>
                  </a:lnTo>
                  <a:lnTo>
                    <a:pt x="191" y="136"/>
                  </a:lnTo>
                  <a:lnTo>
                    <a:pt x="190" y="136"/>
                  </a:lnTo>
                  <a:lnTo>
                    <a:pt x="190" y="134"/>
                  </a:lnTo>
                  <a:lnTo>
                    <a:pt x="192" y="130"/>
                  </a:lnTo>
                  <a:lnTo>
                    <a:pt x="192" y="123"/>
                  </a:lnTo>
                  <a:lnTo>
                    <a:pt x="191" y="121"/>
                  </a:lnTo>
                  <a:lnTo>
                    <a:pt x="191" y="120"/>
                  </a:lnTo>
                  <a:lnTo>
                    <a:pt x="191" y="117"/>
                  </a:lnTo>
                  <a:lnTo>
                    <a:pt x="188" y="114"/>
                  </a:lnTo>
                  <a:lnTo>
                    <a:pt x="182" y="110"/>
                  </a:lnTo>
                  <a:lnTo>
                    <a:pt x="181" y="111"/>
                  </a:lnTo>
                  <a:lnTo>
                    <a:pt x="178" y="111"/>
                  </a:lnTo>
                  <a:lnTo>
                    <a:pt x="172" y="107"/>
                  </a:lnTo>
                  <a:lnTo>
                    <a:pt x="170" y="104"/>
                  </a:lnTo>
                  <a:lnTo>
                    <a:pt x="165" y="96"/>
                  </a:lnTo>
                  <a:lnTo>
                    <a:pt x="167" y="91"/>
                  </a:lnTo>
                  <a:lnTo>
                    <a:pt x="167" y="90"/>
                  </a:lnTo>
                  <a:lnTo>
                    <a:pt x="167" y="80"/>
                  </a:lnTo>
                  <a:lnTo>
                    <a:pt x="165" y="73"/>
                  </a:lnTo>
                  <a:lnTo>
                    <a:pt x="164" y="73"/>
                  </a:lnTo>
                  <a:lnTo>
                    <a:pt x="162" y="73"/>
                  </a:lnTo>
                  <a:lnTo>
                    <a:pt x="159" y="73"/>
                  </a:lnTo>
                  <a:lnTo>
                    <a:pt x="159" y="74"/>
                  </a:lnTo>
                  <a:lnTo>
                    <a:pt x="159" y="76"/>
                  </a:lnTo>
                  <a:lnTo>
                    <a:pt x="161" y="76"/>
                  </a:lnTo>
                  <a:lnTo>
                    <a:pt x="159" y="78"/>
                  </a:lnTo>
                  <a:lnTo>
                    <a:pt x="157" y="80"/>
                  </a:lnTo>
                  <a:lnTo>
                    <a:pt x="157" y="78"/>
                  </a:lnTo>
                  <a:lnTo>
                    <a:pt x="155" y="78"/>
                  </a:lnTo>
                  <a:lnTo>
                    <a:pt x="142" y="70"/>
                  </a:lnTo>
                  <a:lnTo>
                    <a:pt x="142" y="67"/>
                  </a:lnTo>
                  <a:lnTo>
                    <a:pt x="142" y="64"/>
                  </a:lnTo>
                  <a:lnTo>
                    <a:pt x="141" y="66"/>
                  </a:lnTo>
                  <a:lnTo>
                    <a:pt x="141" y="64"/>
                  </a:lnTo>
                  <a:lnTo>
                    <a:pt x="139" y="63"/>
                  </a:lnTo>
                  <a:lnTo>
                    <a:pt x="138" y="63"/>
                  </a:lnTo>
                  <a:lnTo>
                    <a:pt x="138" y="61"/>
                  </a:lnTo>
                  <a:lnTo>
                    <a:pt x="139" y="61"/>
                  </a:lnTo>
                  <a:lnTo>
                    <a:pt x="141" y="60"/>
                  </a:lnTo>
                  <a:lnTo>
                    <a:pt x="142" y="60"/>
                  </a:lnTo>
                  <a:lnTo>
                    <a:pt x="142" y="58"/>
                  </a:lnTo>
                  <a:lnTo>
                    <a:pt x="144" y="54"/>
                  </a:lnTo>
                  <a:lnTo>
                    <a:pt x="142" y="41"/>
                  </a:lnTo>
                  <a:lnTo>
                    <a:pt x="137" y="27"/>
                  </a:lnTo>
                  <a:lnTo>
                    <a:pt x="135" y="27"/>
                  </a:lnTo>
                  <a:lnTo>
                    <a:pt x="134" y="28"/>
                  </a:lnTo>
                  <a:lnTo>
                    <a:pt x="134" y="30"/>
                  </a:lnTo>
                  <a:lnTo>
                    <a:pt x="132" y="31"/>
                  </a:lnTo>
                  <a:lnTo>
                    <a:pt x="131" y="31"/>
                  </a:lnTo>
                  <a:lnTo>
                    <a:pt x="124" y="31"/>
                  </a:lnTo>
                  <a:lnTo>
                    <a:pt x="122" y="28"/>
                  </a:lnTo>
                  <a:lnTo>
                    <a:pt x="119" y="24"/>
                  </a:lnTo>
                  <a:lnTo>
                    <a:pt x="118" y="20"/>
                  </a:lnTo>
                  <a:lnTo>
                    <a:pt x="118" y="18"/>
                  </a:lnTo>
                  <a:lnTo>
                    <a:pt x="105" y="17"/>
                  </a:lnTo>
                  <a:lnTo>
                    <a:pt x="104" y="17"/>
                  </a:lnTo>
                  <a:lnTo>
                    <a:pt x="102" y="17"/>
                  </a:lnTo>
                  <a:lnTo>
                    <a:pt x="102" y="18"/>
                  </a:lnTo>
                  <a:lnTo>
                    <a:pt x="101" y="20"/>
                  </a:lnTo>
                  <a:lnTo>
                    <a:pt x="101" y="21"/>
                  </a:lnTo>
                  <a:lnTo>
                    <a:pt x="99" y="25"/>
                  </a:lnTo>
                  <a:lnTo>
                    <a:pt x="95" y="18"/>
                  </a:lnTo>
                  <a:lnTo>
                    <a:pt x="92" y="12"/>
                  </a:lnTo>
                  <a:lnTo>
                    <a:pt x="91" y="12"/>
                  </a:lnTo>
                  <a:lnTo>
                    <a:pt x="89" y="14"/>
                  </a:lnTo>
                  <a:lnTo>
                    <a:pt x="88" y="14"/>
                  </a:lnTo>
                  <a:lnTo>
                    <a:pt x="86" y="15"/>
                  </a:lnTo>
                  <a:lnTo>
                    <a:pt x="85" y="15"/>
                  </a:lnTo>
                  <a:lnTo>
                    <a:pt x="83" y="15"/>
                  </a:lnTo>
                  <a:lnTo>
                    <a:pt x="78" y="15"/>
                  </a:lnTo>
                  <a:lnTo>
                    <a:pt x="68" y="7"/>
                  </a:lnTo>
                  <a:lnTo>
                    <a:pt x="66" y="7"/>
                  </a:lnTo>
                  <a:lnTo>
                    <a:pt x="66" y="5"/>
                  </a:lnTo>
                  <a:lnTo>
                    <a:pt x="65" y="4"/>
                  </a:lnTo>
                  <a:lnTo>
                    <a:pt x="65" y="2"/>
                  </a:lnTo>
                  <a:lnTo>
                    <a:pt x="59" y="0"/>
                  </a:lnTo>
                  <a:lnTo>
                    <a:pt x="49" y="0"/>
                  </a:lnTo>
                  <a:lnTo>
                    <a:pt x="46" y="0"/>
                  </a:lnTo>
                  <a:lnTo>
                    <a:pt x="39" y="5"/>
                  </a:lnTo>
                  <a:lnTo>
                    <a:pt x="38" y="2"/>
                  </a:lnTo>
                  <a:lnTo>
                    <a:pt x="36" y="2"/>
                  </a:lnTo>
                  <a:lnTo>
                    <a:pt x="36" y="5"/>
                  </a:lnTo>
                  <a:lnTo>
                    <a:pt x="35" y="7"/>
                  </a:lnTo>
                  <a:lnTo>
                    <a:pt x="33" y="8"/>
                  </a:lnTo>
                  <a:lnTo>
                    <a:pt x="32" y="8"/>
                  </a:lnTo>
                  <a:lnTo>
                    <a:pt x="26" y="8"/>
                  </a:lnTo>
                  <a:lnTo>
                    <a:pt x="19" y="11"/>
                  </a:lnTo>
                  <a:lnTo>
                    <a:pt x="17" y="11"/>
                  </a:lnTo>
                  <a:lnTo>
                    <a:pt x="15" y="11"/>
                  </a:lnTo>
                  <a:lnTo>
                    <a:pt x="15" y="10"/>
                  </a:lnTo>
                  <a:lnTo>
                    <a:pt x="13" y="8"/>
                  </a:lnTo>
                  <a:lnTo>
                    <a:pt x="13" y="7"/>
                  </a:lnTo>
                  <a:lnTo>
                    <a:pt x="12" y="7"/>
                  </a:lnTo>
                  <a:lnTo>
                    <a:pt x="5" y="8"/>
                  </a:lnTo>
                  <a:lnTo>
                    <a:pt x="0" y="20"/>
                  </a:lnTo>
                  <a:lnTo>
                    <a:pt x="0" y="21"/>
                  </a:lnTo>
                  <a:lnTo>
                    <a:pt x="0" y="23"/>
                  </a:lnTo>
                  <a:close/>
                </a:path>
              </a:pathLst>
            </a:custGeom>
            <a:solidFill>
              <a:srgbClr val="0A4594"/>
            </a:solidFill>
            <a:ln w="12700">
              <a:solidFill>
                <a:srgbClr val="1572EF"/>
              </a:solidFill>
              <a:round/>
              <a:headEnd/>
              <a:tailEnd/>
            </a:ln>
          </p:spPr>
          <p:txBody>
            <a:bodyPr/>
            <a:lstStyle/>
            <a:p>
              <a:endParaRPr lang="hr-HR"/>
            </a:p>
          </p:txBody>
        </p:sp>
        <p:sp>
          <p:nvSpPr>
            <p:cNvPr id="46" name="Freeform 131"/>
            <p:cNvSpPr>
              <a:spLocks/>
            </p:cNvSpPr>
            <p:nvPr/>
          </p:nvSpPr>
          <p:spPr bwMode="auto">
            <a:xfrm>
              <a:off x="2732" y="1207"/>
              <a:ext cx="2921" cy="2122"/>
            </a:xfrm>
            <a:custGeom>
              <a:avLst/>
              <a:gdLst>
                <a:gd name="T0" fmla="*/ 855 w 927"/>
                <a:gd name="T1" fmla="*/ 325 h 618"/>
                <a:gd name="T2" fmla="*/ 888 w 927"/>
                <a:gd name="T3" fmla="*/ 285 h 618"/>
                <a:gd name="T4" fmla="*/ 924 w 927"/>
                <a:gd name="T5" fmla="*/ 255 h 618"/>
                <a:gd name="T6" fmla="*/ 909 w 927"/>
                <a:gd name="T7" fmla="*/ 219 h 618"/>
                <a:gd name="T8" fmla="*/ 911 w 927"/>
                <a:gd name="T9" fmla="*/ 152 h 618"/>
                <a:gd name="T10" fmla="*/ 868 w 927"/>
                <a:gd name="T11" fmla="*/ 134 h 618"/>
                <a:gd name="T12" fmla="*/ 808 w 927"/>
                <a:gd name="T13" fmla="*/ 127 h 618"/>
                <a:gd name="T14" fmla="*/ 750 w 927"/>
                <a:gd name="T15" fmla="*/ 113 h 618"/>
                <a:gd name="T16" fmla="*/ 694 w 927"/>
                <a:gd name="T17" fmla="*/ 124 h 618"/>
                <a:gd name="T18" fmla="*/ 657 w 927"/>
                <a:gd name="T19" fmla="*/ 113 h 618"/>
                <a:gd name="T20" fmla="*/ 637 w 927"/>
                <a:gd name="T21" fmla="*/ 87 h 618"/>
                <a:gd name="T22" fmla="*/ 591 w 927"/>
                <a:gd name="T23" fmla="*/ 81 h 618"/>
                <a:gd name="T24" fmla="*/ 588 w 927"/>
                <a:gd name="T25" fmla="*/ 40 h 618"/>
                <a:gd name="T26" fmla="*/ 508 w 927"/>
                <a:gd name="T27" fmla="*/ 17 h 618"/>
                <a:gd name="T28" fmla="*/ 465 w 927"/>
                <a:gd name="T29" fmla="*/ 38 h 618"/>
                <a:gd name="T30" fmla="*/ 416 w 927"/>
                <a:gd name="T31" fmla="*/ 54 h 618"/>
                <a:gd name="T32" fmla="*/ 402 w 927"/>
                <a:gd name="T33" fmla="*/ 86 h 618"/>
                <a:gd name="T34" fmla="*/ 386 w 927"/>
                <a:gd name="T35" fmla="*/ 96 h 618"/>
                <a:gd name="T36" fmla="*/ 323 w 927"/>
                <a:gd name="T37" fmla="*/ 97 h 618"/>
                <a:gd name="T38" fmla="*/ 257 w 927"/>
                <a:gd name="T39" fmla="*/ 100 h 618"/>
                <a:gd name="T40" fmla="*/ 204 w 927"/>
                <a:gd name="T41" fmla="*/ 93 h 618"/>
                <a:gd name="T42" fmla="*/ 100 w 927"/>
                <a:gd name="T43" fmla="*/ 99 h 618"/>
                <a:gd name="T44" fmla="*/ 69 w 927"/>
                <a:gd name="T45" fmla="*/ 136 h 618"/>
                <a:gd name="T46" fmla="*/ 89 w 927"/>
                <a:gd name="T47" fmla="*/ 179 h 618"/>
                <a:gd name="T48" fmla="*/ 86 w 927"/>
                <a:gd name="T49" fmla="*/ 213 h 618"/>
                <a:gd name="T50" fmla="*/ 34 w 927"/>
                <a:gd name="T51" fmla="*/ 268 h 618"/>
                <a:gd name="T52" fmla="*/ 37 w 927"/>
                <a:gd name="T53" fmla="*/ 325 h 618"/>
                <a:gd name="T54" fmla="*/ 0 w 927"/>
                <a:gd name="T55" fmla="*/ 360 h 618"/>
                <a:gd name="T56" fmla="*/ 37 w 927"/>
                <a:gd name="T57" fmla="*/ 398 h 618"/>
                <a:gd name="T58" fmla="*/ 56 w 927"/>
                <a:gd name="T59" fmla="*/ 395 h 618"/>
                <a:gd name="T60" fmla="*/ 108 w 927"/>
                <a:gd name="T61" fmla="*/ 408 h 618"/>
                <a:gd name="T62" fmla="*/ 162 w 927"/>
                <a:gd name="T63" fmla="*/ 414 h 618"/>
                <a:gd name="T64" fmla="*/ 215 w 927"/>
                <a:gd name="T65" fmla="*/ 393 h 618"/>
                <a:gd name="T66" fmla="*/ 254 w 927"/>
                <a:gd name="T67" fmla="*/ 361 h 618"/>
                <a:gd name="T68" fmla="*/ 320 w 927"/>
                <a:gd name="T69" fmla="*/ 365 h 618"/>
                <a:gd name="T70" fmla="*/ 369 w 927"/>
                <a:gd name="T71" fmla="*/ 380 h 618"/>
                <a:gd name="T72" fmla="*/ 392 w 927"/>
                <a:gd name="T73" fmla="*/ 428 h 618"/>
                <a:gd name="T74" fmla="*/ 426 w 927"/>
                <a:gd name="T75" fmla="*/ 471 h 618"/>
                <a:gd name="T76" fmla="*/ 413 w 927"/>
                <a:gd name="T77" fmla="*/ 497 h 618"/>
                <a:gd name="T78" fmla="*/ 369 w 927"/>
                <a:gd name="T79" fmla="*/ 542 h 618"/>
                <a:gd name="T80" fmla="*/ 353 w 927"/>
                <a:gd name="T81" fmla="*/ 576 h 618"/>
                <a:gd name="T82" fmla="*/ 351 w 927"/>
                <a:gd name="T83" fmla="*/ 591 h 618"/>
                <a:gd name="T84" fmla="*/ 426 w 927"/>
                <a:gd name="T85" fmla="*/ 585 h 618"/>
                <a:gd name="T86" fmla="*/ 417 w 927"/>
                <a:gd name="T87" fmla="*/ 543 h 618"/>
                <a:gd name="T88" fmla="*/ 427 w 927"/>
                <a:gd name="T89" fmla="*/ 549 h 618"/>
                <a:gd name="T90" fmla="*/ 475 w 927"/>
                <a:gd name="T91" fmla="*/ 486 h 618"/>
                <a:gd name="T92" fmla="*/ 528 w 927"/>
                <a:gd name="T93" fmla="*/ 439 h 618"/>
                <a:gd name="T94" fmla="*/ 532 w 927"/>
                <a:gd name="T95" fmla="*/ 451 h 618"/>
                <a:gd name="T96" fmla="*/ 514 w 927"/>
                <a:gd name="T97" fmla="*/ 471 h 618"/>
                <a:gd name="T98" fmla="*/ 575 w 927"/>
                <a:gd name="T99" fmla="*/ 497 h 618"/>
                <a:gd name="T100" fmla="*/ 604 w 927"/>
                <a:gd name="T101" fmla="*/ 525 h 618"/>
                <a:gd name="T102" fmla="*/ 601 w 927"/>
                <a:gd name="T103" fmla="*/ 552 h 618"/>
                <a:gd name="T104" fmla="*/ 647 w 927"/>
                <a:gd name="T105" fmla="*/ 575 h 618"/>
                <a:gd name="T106" fmla="*/ 693 w 927"/>
                <a:gd name="T107" fmla="*/ 598 h 618"/>
                <a:gd name="T108" fmla="*/ 765 w 927"/>
                <a:gd name="T109" fmla="*/ 543 h 618"/>
                <a:gd name="T110" fmla="*/ 787 w 927"/>
                <a:gd name="T111" fmla="*/ 504 h 618"/>
                <a:gd name="T112" fmla="*/ 694 w 927"/>
                <a:gd name="T113" fmla="*/ 469 h 618"/>
                <a:gd name="T114" fmla="*/ 716 w 927"/>
                <a:gd name="T115" fmla="*/ 463 h 618"/>
                <a:gd name="T116" fmla="*/ 717 w 927"/>
                <a:gd name="T117" fmla="*/ 459 h 618"/>
                <a:gd name="T118" fmla="*/ 769 w 927"/>
                <a:gd name="T119" fmla="*/ 408 h 618"/>
                <a:gd name="T120" fmla="*/ 826 w 927"/>
                <a:gd name="T121" fmla="*/ 364 h 618"/>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927" h="618">
                  <a:moveTo>
                    <a:pt x="859" y="354"/>
                  </a:moveTo>
                  <a:lnTo>
                    <a:pt x="858" y="348"/>
                  </a:lnTo>
                  <a:lnTo>
                    <a:pt x="858" y="347"/>
                  </a:lnTo>
                  <a:lnTo>
                    <a:pt x="856" y="344"/>
                  </a:lnTo>
                  <a:lnTo>
                    <a:pt x="859" y="342"/>
                  </a:lnTo>
                  <a:lnTo>
                    <a:pt x="861" y="342"/>
                  </a:lnTo>
                  <a:lnTo>
                    <a:pt x="861" y="341"/>
                  </a:lnTo>
                  <a:lnTo>
                    <a:pt x="861" y="338"/>
                  </a:lnTo>
                  <a:lnTo>
                    <a:pt x="859" y="338"/>
                  </a:lnTo>
                  <a:lnTo>
                    <a:pt x="856" y="338"/>
                  </a:lnTo>
                  <a:lnTo>
                    <a:pt x="855" y="340"/>
                  </a:lnTo>
                  <a:lnTo>
                    <a:pt x="855" y="338"/>
                  </a:lnTo>
                  <a:lnTo>
                    <a:pt x="855" y="337"/>
                  </a:lnTo>
                  <a:lnTo>
                    <a:pt x="855" y="334"/>
                  </a:lnTo>
                  <a:lnTo>
                    <a:pt x="855" y="332"/>
                  </a:lnTo>
                  <a:lnTo>
                    <a:pt x="856" y="332"/>
                  </a:lnTo>
                  <a:lnTo>
                    <a:pt x="856" y="329"/>
                  </a:lnTo>
                  <a:lnTo>
                    <a:pt x="856" y="327"/>
                  </a:lnTo>
                  <a:lnTo>
                    <a:pt x="856" y="325"/>
                  </a:lnTo>
                  <a:lnTo>
                    <a:pt x="855" y="325"/>
                  </a:lnTo>
                  <a:lnTo>
                    <a:pt x="853" y="322"/>
                  </a:lnTo>
                  <a:lnTo>
                    <a:pt x="853" y="321"/>
                  </a:lnTo>
                  <a:lnTo>
                    <a:pt x="853" y="318"/>
                  </a:lnTo>
                  <a:lnTo>
                    <a:pt x="856" y="314"/>
                  </a:lnTo>
                  <a:lnTo>
                    <a:pt x="861" y="311"/>
                  </a:lnTo>
                  <a:lnTo>
                    <a:pt x="868" y="308"/>
                  </a:lnTo>
                  <a:lnTo>
                    <a:pt x="875" y="302"/>
                  </a:lnTo>
                  <a:lnTo>
                    <a:pt x="875" y="301"/>
                  </a:lnTo>
                  <a:lnTo>
                    <a:pt x="875" y="298"/>
                  </a:lnTo>
                  <a:lnTo>
                    <a:pt x="875" y="296"/>
                  </a:lnTo>
                  <a:lnTo>
                    <a:pt x="875" y="294"/>
                  </a:lnTo>
                  <a:lnTo>
                    <a:pt x="874" y="294"/>
                  </a:lnTo>
                  <a:lnTo>
                    <a:pt x="874" y="292"/>
                  </a:lnTo>
                  <a:lnTo>
                    <a:pt x="875" y="292"/>
                  </a:lnTo>
                  <a:lnTo>
                    <a:pt x="875" y="291"/>
                  </a:lnTo>
                  <a:lnTo>
                    <a:pt x="875" y="288"/>
                  </a:lnTo>
                  <a:lnTo>
                    <a:pt x="878" y="286"/>
                  </a:lnTo>
                  <a:lnTo>
                    <a:pt x="881" y="286"/>
                  </a:lnTo>
                  <a:lnTo>
                    <a:pt x="885" y="285"/>
                  </a:lnTo>
                  <a:lnTo>
                    <a:pt x="886" y="285"/>
                  </a:lnTo>
                  <a:lnTo>
                    <a:pt x="888" y="285"/>
                  </a:lnTo>
                  <a:lnTo>
                    <a:pt x="889" y="285"/>
                  </a:lnTo>
                  <a:lnTo>
                    <a:pt x="889" y="286"/>
                  </a:lnTo>
                  <a:lnTo>
                    <a:pt x="891" y="286"/>
                  </a:lnTo>
                  <a:lnTo>
                    <a:pt x="895" y="284"/>
                  </a:lnTo>
                  <a:lnTo>
                    <a:pt x="898" y="281"/>
                  </a:lnTo>
                  <a:lnTo>
                    <a:pt x="908" y="279"/>
                  </a:lnTo>
                  <a:lnTo>
                    <a:pt x="909" y="279"/>
                  </a:lnTo>
                  <a:lnTo>
                    <a:pt x="912" y="281"/>
                  </a:lnTo>
                  <a:lnTo>
                    <a:pt x="914" y="279"/>
                  </a:lnTo>
                  <a:lnTo>
                    <a:pt x="919" y="278"/>
                  </a:lnTo>
                  <a:lnTo>
                    <a:pt x="922" y="278"/>
                  </a:lnTo>
                  <a:lnTo>
                    <a:pt x="922" y="275"/>
                  </a:lnTo>
                  <a:lnTo>
                    <a:pt x="924" y="271"/>
                  </a:lnTo>
                  <a:lnTo>
                    <a:pt x="924" y="269"/>
                  </a:lnTo>
                  <a:lnTo>
                    <a:pt x="924" y="266"/>
                  </a:lnTo>
                  <a:lnTo>
                    <a:pt x="924" y="265"/>
                  </a:lnTo>
                  <a:lnTo>
                    <a:pt x="922" y="263"/>
                  </a:lnTo>
                  <a:lnTo>
                    <a:pt x="921" y="261"/>
                  </a:lnTo>
                  <a:lnTo>
                    <a:pt x="921" y="259"/>
                  </a:lnTo>
                  <a:lnTo>
                    <a:pt x="924" y="255"/>
                  </a:lnTo>
                  <a:lnTo>
                    <a:pt x="925" y="248"/>
                  </a:lnTo>
                  <a:lnTo>
                    <a:pt x="925" y="245"/>
                  </a:lnTo>
                  <a:lnTo>
                    <a:pt x="927" y="243"/>
                  </a:lnTo>
                  <a:lnTo>
                    <a:pt x="927" y="239"/>
                  </a:lnTo>
                  <a:lnTo>
                    <a:pt x="925" y="236"/>
                  </a:lnTo>
                  <a:lnTo>
                    <a:pt x="924" y="239"/>
                  </a:lnTo>
                  <a:lnTo>
                    <a:pt x="922" y="239"/>
                  </a:lnTo>
                  <a:lnTo>
                    <a:pt x="921" y="239"/>
                  </a:lnTo>
                  <a:lnTo>
                    <a:pt x="918" y="239"/>
                  </a:lnTo>
                  <a:lnTo>
                    <a:pt x="918" y="238"/>
                  </a:lnTo>
                  <a:lnTo>
                    <a:pt x="918" y="236"/>
                  </a:lnTo>
                  <a:lnTo>
                    <a:pt x="921" y="235"/>
                  </a:lnTo>
                  <a:lnTo>
                    <a:pt x="921" y="233"/>
                  </a:lnTo>
                  <a:lnTo>
                    <a:pt x="921" y="232"/>
                  </a:lnTo>
                  <a:lnTo>
                    <a:pt x="918" y="228"/>
                  </a:lnTo>
                  <a:lnTo>
                    <a:pt x="915" y="225"/>
                  </a:lnTo>
                  <a:lnTo>
                    <a:pt x="915" y="223"/>
                  </a:lnTo>
                  <a:lnTo>
                    <a:pt x="914" y="222"/>
                  </a:lnTo>
                  <a:lnTo>
                    <a:pt x="914" y="220"/>
                  </a:lnTo>
                  <a:lnTo>
                    <a:pt x="912" y="220"/>
                  </a:lnTo>
                  <a:lnTo>
                    <a:pt x="911" y="219"/>
                  </a:lnTo>
                  <a:lnTo>
                    <a:pt x="909" y="219"/>
                  </a:lnTo>
                  <a:lnTo>
                    <a:pt x="905" y="220"/>
                  </a:lnTo>
                  <a:lnTo>
                    <a:pt x="904" y="220"/>
                  </a:lnTo>
                  <a:lnTo>
                    <a:pt x="904" y="208"/>
                  </a:lnTo>
                  <a:lnTo>
                    <a:pt x="904" y="206"/>
                  </a:lnTo>
                  <a:lnTo>
                    <a:pt x="904" y="205"/>
                  </a:lnTo>
                  <a:lnTo>
                    <a:pt x="905" y="200"/>
                  </a:lnTo>
                  <a:lnTo>
                    <a:pt x="905" y="197"/>
                  </a:lnTo>
                  <a:lnTo>
                    <a:pt x="905" y="195"/>
                  </a:lnTo>
                  <a:lnTo>
                    <a:pt x="904" y="193"/>
                  </a:lnTo>
                  <a:lnTo>
                    <a:pt x="902" y="193"/>
                  </a:lnTo>
                  <a:lnTo>
                    <a:pt x="895" y="189"/>
                  </a:lnTo>
                  <a:lnTo>
                    <a:pt x="895" y="187"/>
                  </a:lnTo>
                  <a:lnTo>
                    <a:pt x="894" y="186"/>
                  </a:lnTo>
                  <a:lnTo>
                    <a:pt x="897" y="185"/>
                  </a:lnTo>
                  <a:lnTo>
                    <a:pt x="905" y="182"/>
                  </a:lnTo>
                  <a:lnTo>
                    <a:pt x="907" y="180"/>
                  </a:lnTo>
                  <a:lnTo>
                    <a:pt x="908" y="173"/>
                  </a:lnTo>
                  <a:lnTo>
                    <a:pt x="908" y="170"/>
                  </a:lnTo>
                  <a:lnTo>
                    <a:pt x="912" y="166"/>
                  </a:lnTo>
                  <a:lnTo>
                    <a:pt x="914" y="165"/>
                  </a:lnTo>
                  <a:lnTo>
                    <a:pt x="914" y="160"/>
                  </a:lnTo>
                  <a:lnTo>
                    <a:pt x="914" y="157"/>
                  </a:lnTo>
                  <a:lnTo>
                    <a:pt x="911" y="152"/>
                  </a:lnTo>
                  <a:lnTo>
                    <a:pt x="909" y="149"/>
                  </a:lnTo>
                  <a:lnTo>
                    <a:pt x="909" y="147"/>
                  </a:lnTo>
                  <a:lnTo>
                    <a:pt x="909" y="146"/>
                  </a:lnTo>
                  <a:lnTo>
                    <a:pt x="911" y="143"/>
                  </a:lnTo>
                  <a:lnTo>
                    <a:pt x="911" y="142"/>
                  </a:lnTo>
                  <a:lnTo>
                    <a:pt x="909" y="140"/>
                  </a:lnTo>
                  <a:lnTo>
                    <a:pt x="909" y="139"/>
                  </a:lnTo>
                  <a:lnTo>
                    <a:pt x="905" y="136"/>
                  </a:lnTo>
                  <a:lnTo>
                    <a:pt x="904" y="137"/>
                  </a:lnTo>
                  <a:lnTo>
                    <a:pt x="902" y="137"/>
                  </a:lnTo>
                  <a:lnTo>
                    <a:pt x="899" y="137"/>
                  </a:lnTo>
                  <a:lnTo>
                    <a:pt x="898" y="139"/>
                  </a:lnTo>
                  <a:lnTo>
                    <a:pt x="895" y="143"/>
                  </a:lnTo>
                  <a:lnTo>
                    <a:pt x="894" y="143"/>
                  </a:lnTo>
                  <a:lnTo>
                    <a:pt x="892" y="143"/>
                  </a:lnTo>
                  <a:lnTo>
                    <a:pt x="891" y="144"/>
                  </a:lnTo>
                  <a:lnTo>
                    <a:pt x="889" y="143"/>
                  </a:lnTo>
                  <a:lnTo>
                    <a:pt x="882" y="142"/>
                  </a:lnTo>
                  <a:lnTo>
                    <a:pt x="881" y="142"/>
                  </a:lnTo>
                  <a:lnTo>
                    <a:pt x="879" y="142"/>
                  </a:lnTo>
                  <a:lnTo>
                    <a:pt x="876" y="136"/>
                  </a:lnTo>
                  <a:lnTo>
                    <a:pt x="868" y="133"/>
                  </a:lnTo>
                  <a:lnTo>
                    <a:pt x="868" y="134"/>
                  </a:lnTo>
                  <a:lnTo>
                    <a:pt x="865" y="136"/>
                  </a:lnTo>
                  <a:lnTo>
                    <a:pt x="864" y="137"/>
                  </a:lnTo>
                  <a:lnTo>
                    <a:pt x="862" y="137"/>
                  </a:lnTo>
                  <a:lnTo>
                    <a:pt x="859" y="137"/>
                  </a:lnTo>
                  <a:lnTo>
                    <a:pt x="858" y="136"/>
                  </a:lnTo>
                  <a:lnTo>
                    <a:pt x="856" y="134"/>
                  </a:lnTo>
                  <a:lnTo>
                    <a:pt x="855" y="133"/>
                  </a:lnTo>
                  <a:lnTo>
                    <a:pt x="848" y="134"/>
                  </a:lnTo>
                  <a:lnTo>
                    <a:pt x="848" y="136"/>
                  </a:lnTo>
                  <a:lnTo>
                    <a:pt x="842" y="137"/>
                  </a:lnTo>
                  <a:lnTo>
                    <a:pt x="839" y="133"/>
                  </a:lnTo>
                  <a:lnTo>
                    <a:pt x="836" y="134"/>
                  </a:lnTo>
                  <a:lnTo>
                    <a:pt x="829" y="132"/>
                  </a:lnTo>
                  <a:lnTo>
                    <a:pt x="825" y="129"/>
                  </a:lnTo>
                  <a:lnTo>
                    <a:pt x="822" y="129"/>
                  </a:lnTo>
                  <a:lnTo>
                    <a:pt x="820" y="130"/>
                  </a:lnTo>
                  <a:lnTo>
                    <a:pt x="819" y="130"/>
                  </a:lnTo>
                  <a:lnTo>
                    <a:pt x="818" y="130"/>
                  </a:lnTo>
                  <a:lnTo>
                    <a:pt x="813" y="130"/>
                  </a:lnTo>
                  <a:lnTo>
                    <a:pt x="812" y="130"/>
                  </a:lnTo>
                  <a:lnTo>
                    <a:pt x="810" y="130"/>
                  </a:lnTo>
                  <a:lnTo>
                    <a:pt x="809" y="129"/>
                  </a:lnTo>
                  <a:lnTo>
                    <a:pt x="808" y="127"/>
                  </a:lnTo>
                  <a:lnTo>
                    <a:pt x="808" y="126"/>
                  </a:lnTo>
                  <a:lnTo>
                    <a:pt x="806" y="126"/>
                  </a:lnTo>
                  <a:lnTo>
                    <a:pt x="800" y="129"/>
                  </a:lnTo>
                  <a:lnTo>
                    <a:pt x="800" y="130"/>
                  </a:lnTo>
                  <a:lnTo>
                    <a:pt x="802" y="132"/>
                  </a:lnTo>
                  <a:lnTo>
                    <a:pt x="803" y="134"/>
                  </a:lnTo>
                  <a:lnTo>
                    <a:pt x="802" y="136"/>
                  </a:lnTo>
                  <a:lnTo>
                    <a:pt x="800" y="137"/>
                  </a:lnTo>
                  <a:lnTo>
                    <a:pt x="796" y="140"/>
                  </a:lnTo>
                  <a:lnTo>
                    <a:pt x="795" y="140"/>
                  </a:lnTo>
                  <a:lnTo>
                    <a:pt x="795" y="139"/>
                  </a:lnTo>
                  <a:lnTo>
                    <a:pt x="793" y="137"/>
                  </a:lnTo>
                  <a:lnTo>
                    <a:pt x="792" y="137"/>
                  </a:lnTo>
                  <a:lnTo>
                    <a:pt x="789" y="136"/>
                  </a:lnTo>
                  <a:lnTo>
                    <a:pt x="787" y="133"/>
                  </a:lnTo>
                  <a:lnTo>
                    <a:pt x="786" y="133"/>
                  </a:lnTo>
                  <a:lnTo>
                    <a:pt x="780" y="132"/>
                  </a:lnTo>
                  <a:lnTo>
                    <a:pt x="777" y="132"/>
                  </a:lnTo>
                  <a:lnTo>
                    <a:pt x="770" y="126"/>
                  </a:lnTo>
                  <a:lnTo>
                    <a:pt x="769" y="123"/>
                  </a:lnTo>
                  <a:lnTo>
                    <a:pt x="759" y="111"/>
                  </a:lnTo>
                  <a:lnTo>
                    <a:pt x="756" y="110"/>
                  </a:lnTo>
                  <a:lnTo>
                    <a:pt x="752" y="110"/>
                  </a:lnTo>
                  <a:lnTo>
                    <a:pt x="750" y="111"/>
                  </a:lnTo>
                  <a:lnTo>
                    <a:pt x="750" y="113"/>
                  </a:lnTo>
                  <a:lnTo>
                    <a:pt x="749" y="114"/>
                  </a:lnTo>
                  <a:lnTo>
                    <a:pt x="744" y="119"/>
                  </a:lnTo>
                  <a:lnTo>
                    <a:pt x="743" y="119"/>
                  </a:lnTo>
                  <a:lnTo>
                    <a:pt x="740" y="119"/>
                  </a:lnTo>
                  <a:lnTo>
                    <a:pt x="736" y="120"/>
                  </a:lnTo>
                  <a:lnTo>
                    <a:pt x="733" y="120"/>
                  </a:lnTo>
                  <a:lnTo>
                    <a:pt x="733" y="121"/>
                  </a:lnTo>
                  <a:lnTo>
                    <a:pt x="724" y="129"/>
                  </a:lnTo>
                  <a:lnTo>
                    <a:pt x="723" y="130"/>
                  </a:lnTo>
                  <a:lnTo>
                    <a:pt x="722" y="133"/>
                  </a:lnTo>
                  <a:lnTo>
                    <a:pt x="720" y="134"/>
                  </a:lnTo>
                  <a:lnTo>
                    <a:pt x="719" y="134"/>
                  </a:lnTo>
                  <a:lnTo>
                    <a:pt x="717" y="133"/>
                  </a:lnTo>
                  <a:lnTo>
                    <a:pt x="717" y="132"/>
                  </a:lnTo>
                  <a:lnTo>
                    <a:pt x="716" y="132"/>
                  </a:lnTo>
                  <a:lnTo>
                    <a:pt x="714" y="130"/>
                  </a:lnTo>
                  <a:lnTo>
                    <a:pt x="710" y="129"/>
                  </a:lnTo>
                  <a:lnTo>
                    <a:pt x="709" y="129"/>
                  </a:lnTo>
                  <a:lnTo>
                    <a:pt x="706" y="132"/>
                  </a:lnTo>
                  <a:lnTo>
                    <a:pt x="704" y="133"/>
                  </a:lnTo>
                  <a:lnTo>
                    <a:pt x="703" y="133"/>
                  </a:lnTo>
                  <a:lnTo>
                    <a:pt x="701" y="129"/>
                  </a:lnTo>
                  <a:lnTo>
                    <a:pt x="697" y="124"/>
                  </a:lnTo>
                  <a:lnTo>
                    <a:pt x="694" y="124"/>
                  </a:lnTo>
                  <a:lnTo>
                    <a:pt x="691" y="123"/>
                  </a:lnTo>
                  <a:lnTo>
                    <a:pt x="689" y="123"/>
                  </a:lnTo>
                  <a:lnTo>
                    <a:pt x="678" y="127"/>
                  </a:lnTo>
                  <a:lnTo>
                    <a:pt x="676" y="129"/>
                  </a:lnTo>
                  <a:lnTo>
                    <a:pt x="676" y="130"/>
                  </a:lnTo>
                  <a:lnTo>
                    <a:pt x="674" y="133"/>
                  </a:lnTo>
                  <a:lnTo>
                    <a:pt x="673" y="133"/>
                  </a:lnTo>
                  <a:lnTo>
                    <a:pt x="671" y="134"/>
                  </a:lnTo>
                  <a:lnTo>
                    <a:pt x="668" y="134"/>
                  </a:lnTo>
                  <a:lnTo>
                    <a:pt x="667" y="134"/>
                  </a:lnTo>
                  <a:lnTo>
                    <a:pt x="666" y="132"/>
                  </a:lnTo>
                  <a:lnTo>
                    <a:pt x="664" y="129"/>
                  </a:lnTo>
                  <a:lnTo>
                    <a:pt x="663" y="129"/>
                  </a:lnTo>
                  <a:lnTo>
                    <a:pt x="660" y="127"/>
                  </a:lnTo>
                  <a:lnTo>
                    <a:pt x="660" y="126"/>
                  </a:lnTo>
                  <a:lnTo>
                    <a:pt x="658" y="126"/>
                  </a:lnTo>
                  <a:lnTo>
                    <a:pt x="656" y="121"/>
                  </a:lnTo>
                  <a:lnTo>
                    <a:pt x="653" y="116"/>
                  </a:lnTo>
                  <a:lnTo>
                    <a:pt x="653" y="114"/>
                  </a:lnTo>
                  <a:lnTo>
                    <a:pt x="654" y="114"/>
                  </a:lnTo>
                  <a:lnTo>
                    <a:pt x="657" y="113"/>
                  </a:lnTo>
                  <a:lnTo>
                    <a:pt x="656" y="106"/>
                  </a:lnTo>
                  <a:lnTo>
                    <a:pt x="654" y="106"/>
                  </a:lnTo>
                  <a:lnTo>
                    <a:pt x="654" y="104"/>
                  </a:lnTo>
                  <a:lnTo>
                    <a:pt x="653" y="104"/>
                  </a:lnTo>
                  <a:lnTo>
                    <a:pt x="651" y="104"/>
                  </a:lnTo>
                  <a:lnTo>
                    <a:pt x="648" y="97"/>
                  </a:lnTo>
                  <a:lnTo>
                    <a:pt x="647" y="94"/>
                  </a:lnTo>
                  <a:lnTo>
                    <a:pt x="645" y="93"/>
                  </a:lnTo>
                  <a:lnTo>
                    <a:pt x="643" y="90"/>
                  </a:lnTo>
                  <a:lnTo>
                    <a:pt x="643" y="88"/>
                  </a:lnTo>
                  <a:lnTo>
                    <a:pt x="644" y="88"/>
                  </a:lnTo>
                  <a:lnTo>
                    <a:pt x="645" y="87"/>
                  </a:lnTo>
                  <a:lnTo>
                    <a:pt x="647" y="86"/>
                  </a:lnTo>
                  <a:lnTo>
                    <a:pt x="647" y="84"/>
                  </a:lnTo>
                  <a:lnTo>
                    <a:pt x="644" y="84"/>
                  </a:lnTo>
                  <a:lnTo>
                    <a:pt x="641" y="84"/>
                  </a:lnTo>
                  <a:lnTo>
                    <a:pt x="640" y="84"/>
                  </a:lnTo>
                  <a:lnTo>
                    <a:pt x="640" y="86"/>
                  </a:lnTo>
                  <a:lnTo>
                    <a:pt x="638" y="87"/>
                  </a:lnTo>
                  <a:lnTo>
                    <a:pt x="637" y="87"/>
                  </a:lnTo>
                  <a:lnTo>
                    <a:pt x="634" y="86"/>
                  </a:lnTo>
                  <a:lnTo>
                    <a:pt x="634" y="84"/>
                  </a:lnTo>
                  <a:lnTo>
                    <a:pt x="631" y="80"/>
                  </a:lnTo>
                  <a:lnTo>
                    <a:pt x="630" y="77"/>
                  </a:lnTo>
                  <a:lnTo>
                    <a:pt x="630" y="76"/>
                  </a:lnTo>
                  <a:lnTo>
                    <a:pt x="630" y="74"/>
                  </a:lnTo>
                  <a:lnTo>
                    <a:pt x="628" y="74"/>
                  </a:lnTo>
                  <a:lnTo>
                    <a:pt x="627" y="74"/>
                  </a:lnTo>
                  <a:lnTo>
                    <a:pt x="625" y="76"/>
                  </a:lnTo>
                  <a:lnTo>
                    <a:pt x="623" y="74"/>
                  </a:lnTo>
                  <a:lnTo>
                    <a:pt x="621" y="76"/>
                  </a:lnTo>
                  <a:lnTo>
                    <a:pt x="620" y="77"/>
                  </a:lnTo>
                  <a:lnTo>
                    <a:pt x="620" y="78"/>
                  </a:lnTo>
                  <a:lnTo>
                    <a:pt x="615" y="81"/>
                  </a:lnTo>
                  <a:lnTo>
                    <a:pt x="611" y="81"/>
                  </a:lnTo>
                  <a:lnTo>
                    <a:pt x="610" y="81"/>
                  </a:lnTo>
                  <a:lnTo>
                    <a:pt x="608" y="81"/>
                  </a:lnTo>
                  <a:lnTo>
                    <a:pt x="608" y="80"/>
                  </a:lnTo>
                  <a:lnTo>
                    <a:pt x="602" y="78"/>
                  </a:lnTo>
                  <a:lnTo>
                    <a:pt x="597" y="80"/>
                  </a:lnTo>
                  <a:lnTo>
                    <a:pt x="591" y="81"/>
                  </a:lnTo>
                  <a:lnTo>
                    <a:pt x="590" y="81"/>
                  </a:lnTo>
                  <a:lnTo>
                    <a:pt x="588" y="80"/>
                  </a:lnTo>
                  <a:lnTo>
                    <a:pt x="588" y="78"/>
                  </a:lnTo>
                  <a:lnTo>
                    <a:pt x="588" y="71"/>
                  </a:lnTo>
                  <a:lnTo>
                    <a:pt x="587" y="71"/>
                  </a:lnTo>
                  <a:lnTo>
                    <a:pt x="584" y="70"/>
                  </a:lnTo>
                  <a:lnTo>
                    <a:pt x="582" y="68"/>
                  </a:lnTo>
                  <a:lnTo>
                    <a:pt x="584" y="68"/>
                  </a:lnTo>
                  <a:lnTo>
                    <a:pt x="584" y="66"/>
                  </a:lnTo>
                  <a:lnTo>
                    <a:pt x="585" y="61"/>
                  </a:lnTo>
                  <a:lnTo>
                    <a:pt x="584" y="60"/>
                  </a:lnTo>
                  <a:lnTo>
                    <a:pt x="582" y="55"/>
                  </a:lnTo>
                  <a:lnTo>
                    <a:pt x="577" y="53"/>
                  </a:lnTo>
                  <a:lnTo>
                    <a:pt x="572" y="51"/>
                  </a:lnTo>
                  <a:lnTo>
                    <a:pt x="572" y="50"/>
                  </a:lnTo>
                  <a:lnTo>
                    <a:pt x="574" y="48"/>
                  </a:lnTo>
                  <a:lnTo>
                    <a:pt x="582" y="44"/>
                  </a:lnTo>
                  <a:lnTo>
                    <a:pt x="588" y="43"/>
                  </a:lnTo>
                  <a:lnTo>
                    <a:pt x="588" y="41"/>
                  </a:lnTo>
                  <a:lnTo>
                    <a:pt x="590" y="41"/>
                  </a:lnTo>
                  <a:lnTo>
                    <a:pt x="588" y="40"/>
                  </a:lnTo>
                  <a:lnTo>
                    <a:pt x="585" y="35"/>
                  </a:lnTo>
                  <a:lnTo>
                    <a:pt x="584" y="34"/>
                  </a:lnTo>
                  <a:lnTo>
                    <a:pt x="577" y="33"/>
                  </a:lnTo>
                  <a:lnTo>
                    <a:pt x="577" y="31"/>
                  </a:lnTo>
                  <a:lnTo>
                    <a:pt x="577" y="30"/>
                  </a:lnTo>
                  <a:lnTo>
                    <a:pt x="572" y="27"/>
                  </a:lnTo>
                  <a:lnTo>
                    <a:pt x="565" y="20"/>
                  </a:lnTo>
                  <a:lnTo>
                    <a:pt x="568" y="18"/>
                  </a:lnTo>
                  <a:lnTo>
                    <a:pt x="568" y="14"/>
                  </a:lnTo>
                  <a:lnTo>
                    <a:pt x="567" y="14"/>
                  </a:lnTo>
                  <a:lnTo>
                    <a:pt x="564" y="10"/>
                  </a:lnTo>
                  <a:lnTo>
                    <a:pt x="562" y="10"/>
                  </a:lnTo>
                  <a:lnTo>
                    <a:pt x="559" y="10"/>
                  </a:lnTo>
                  <a:lnTo>
                    <a:pt x="557" y="5"/>
                  </a:lnTo>
                  <a:lnTo>
                    <a:pt x="549" y="0"/>
                  </a:lnTo>
                  <a:lnTo>
                    <a:pt x="547" y="0"/>
                  </a:lnTo>
                  <a:lnTo>
                    <a:pt x="534" y="2"/>
                  </a:lnTo>
                  <a:lnTo>
                    <a:pt x="529" y="2"/>
                  </a:lnTo>
                  <a:lnTo>
                    <a:pt x="519" y="4"/>
                  </a:lnTo>
                  <a:lnTo>
                    <a:pt x="518" y="5"/>
                  </a:lnTo>
                  <a:lnTo>
                    <a:pt x="512" y="12"/>
                  </a:lnTo>
                  <a:lnTo>
                    <a:pt x="508" y="17"/>
                  </a:lnTo>
                  <a:lnTo>
                    <a:pt x="498" y="18"/>
                  </a:lnTo>
                  <a:lnTo>
                    <a:pt x="496" y="17"/>
                  </a:lnTo>
                  <a:lnTo>
                    <a:pt x="495" y="15"/>
                  </a:lnTo>
                  <a:lnTo>
                    <a:pt x="491" y="14"/>
                  </a:lnTo>
                  <a:lnTo>
                    <a:pt x="489" y="14"/>
                  </a:lnTo>
                  <a:lnTo>
                    <a:pt x="482" y="14"/>
                  </a:lnTo>
                  <a:lnTo>
                    <a:pt x="481" y="15"/>
                  </a:lnTo>
                  <a:lnTo>
                    <a:pt x="481" y="22"/>
                  </a:lnTo>
                  <a:lnTo>
                    <a:pt x="481" y="24"/>
                  </a:lnTo>
                  <a:lnTo>
                    <a:pt x="482" y="27"/>
                  </a:lnTo>
                  <a:lnTo>
                    <a:pt x="483" y="30"/>
                  </a:lnTo>
                  <a:lnTo>
                    <a:pt x="482" y="31"/>
                  </a:lnTo>
                  <a:lnTo>
                    <a:pt x="481" y="33"/>
                  </a:lnTo>
                  <a:lnTo>
                    <a:pt x="479" y="34"/>
                  </a:lnTo>
                  <a:lnTo>
                    <a:pt x="472" y="38"/>
                  </a:lnTo>
                  <a:lnTo>
                    <a:pt x="468" y="41"/>
                  </a:lnTo>
                  <a:lnTo>
                    <a:pt x="466" y="41"/>
                  </a:lnTo>
                  <a:lnTo>
                    <a:pt x="465" y="41"/>
                  </a:lnTo>
                  <a:lnTo>
                    <a:pt x="463" y="40"/>
                  </a:lnTo>
                  <a:lnTo>
                    <a:pt x="463" y="38"/>
                  </a:lnTo>
                  <a:lnTo>
                    <a:pt x="465" y="38"/>
                  </a:lnTo>
                  <a:lnTo>
                    <a:pt x="465" y="37"/>
                  </a:lnTo>
                  <a:lnTo>
                    <a:pt x="463" y="37"/>
                  </a:lnTo>
                  <a:lnTo>
                    <a:pt x="462" y="37"/>
                  </a:lnTo>
                  <a:lnTo>
                    <a:pt x="460" y="35"/>
                  </a:lnTo>
                  <a:lnTo>
                    <a:pt x="456" y="37"/>
                  </a:lnTo>
                  <a:lnTo>
                    <a:pt x="455" y="38"/>
                  </a:lnTo>
                  <a:lnTo>
                    <a:pt x="445" y="38"/>
                  </a:lnTo>
                  <a:lnTo>
                    <a:pt x="440" y="37"/>
                  </a:lnTo>
                  <a:lnTo>
                    <a:pt x="439" y="37"/>
                  </a:lnTo>
                  <a:lnTo>
                    <a:pt x="436" y="38"/>
                  </a:lnTo>
                  <a:lnTo>
                    <a:pt x="435" y="41"/>
                  </a:lnTo>
                  <a:lnTo>
                    <a:pt x="433" y="41"/>
                  </a:lnTo>
                  <a:lnTo>
                    <a:pt x="433" y="44"/>
                  </a:lnTo>
                  <a:lnTo>
                    <a:pt x="433" y="45"/>
                  </a:lnTo>
                  <a:lnTo>
                    <a:pt x="432" y="45"/>
                  </a:lnTo>
                  <a:lnTo>
                    <a:pt x="427" y="44"/>
                  </a:lnTo>
                  <a:lnTo>
                    <a:pt x="420" y="45"/>
                  </a:lnTo>
                  <a:lnTo>
                    <a:pt x="416" y="45"/>
                  </a:lnTo>
                  <a:lnTo>
                    <a:pt x="416" y="51"/>
                  </a:lnTo>
                  <a:lnTo>
                    <a:pt x="416" y="54"/>
                  </a:lnTo>
                  <a:lnTo>
                    <a:pt x="415" y="54"/>
                  </a:lnTo>
                  <a:lnTo>
                    <a:pt x="415" y="55"/>
                  </a:lnTo>
                  <a:lnTo>
                    <a:pt x="413" y="55"/>
                  </a:lnTo>
                  <a:lnTo>
                    <a:pt x="412" y="57"/>
                  </a:lnTo>
                  <a:lnTo>
                    <a:pt x="412" y="58"/>
                  </a:lnTo>
                  <a:lnTo>
                    <a:pt x="412" y="60"/>
                  </a:lnTo>
                  <a:lnTo>
                    <a:pt x="410" y="60"/>
                  </a:lnTo>
                  <a:lnTo>
                    <a:pt x="410" y="61"/>
                  </a:lnTo>
                  <a:lnTo>
                    <a:pt x="409" y="61"/>
                  </a:lnTo>
                  <a:lnTo>
                    <a:pt x="407" y="64"/>
                  </a:lnTo>
                  <a:lnTo>
                    <a:pt x="407" y="66"/>
                  </a:lnTo>
                  <a:lnTo>
                    <a:pt x="407" y="67"/>
                  </a:lnTo>
                  <a:lnTo>
                    <a:pt x="406" y="71"/>
                  </a:lnTo>
                  <a:lnTo>
                    <a:pt x="406" y="77"/>
                  </a:lnTo>
                  <a:lnTo>
                    <a:pt x="405" y="77"/>
                  </a:lnTo>
                  <a:lnTo>
                    <a:pt x="403" y="81"/>
                  </a:lnTo>
                  <a:lnTo>
                    <a:pt x="403" y="84"/>
                  </a:lnTo>
                  <a:lnTo>
                    <a:pt x="402" y="86"/>
                  </a:lnTo>
                  <a:lnTo>
                    <a:pt x="402" y="88"/>
                  </a:lnTo>
                  <a:lnTo>
                    <a:pt x="403" y="90"/>
                  </a:lnTo>
                  <a:lnTo>
                    <a:pt x="405" y="90"/>
                  </a:lnTo>
                  <a:lnTo>
                    <a:pt x="410" y="103"/>
                  </a:lnTo>
                  <a:lnTo>
                    <a:pt x="410" y="106"/>
                  </a:lnTo>
                  <a:lnTo>
                    <a:pt x="409" y="107"/>
                  </a:lnTo>
                  <a:lnTo>
                    <a:pt x="407" y="109"/>
                  </a:lnTo>
                  <a:lnTo>
                    <a:pt x="407" y="110"/>
                  </a:lnTo>
                  <a:lnTo>
                    <a:pt x="407" y="111"/>
                  </a:lnTo>
                  <a:lnTo>
                    <a:pt x="407" y="113"/>
                  </a:lnTo>
                  <a:lnTo>
                    <a:pt x="399" y="110"/>
                  </a:lnTo>
                  <a:lnTo>
                    <a:pt x="397" y="109"/>
                  </a:lnTo>
                  <a:lnTo>
                    <a:pt x="396" y="107"/>
                  </a:lnTo>
                  <a:lnTo>
                    <a:pt x="396" y="106"/>
                  </a:lnTo>
                  <a:lnTo>
                    <a:pt x="396" y="104"/>
                  </a:lnTo>
                  <a:lnTo>
                    <a:pt x="394" y="101"/>
                  </a:lnTo>
                  <a:lnTo>
                    <a:pt x="394" y="100"/>
                  </a:lnTo>
                  <a:lnTo>
                    <a:pt x="392" y="99"/>
                  </a:lnTo>
                  <a:lnTo>
                    <a:pt x="390" y="97"/>
                  </a:lnTo>
                  <a:lnTo>
                    <a:pt x="387" y="96"/>
                  </a:lnTo>
                  <a:lnTo>
                    <a:pt x="386" y="96"/>
                  </a:lnTo>
                  <a:lnTo>
                    <a:pt x="384" y="96"/>
                  </a:lnTo>
                  <a:lnTo>
                    <a:pt x="380" y="97"/>
                  </a:lnTo>
                  <a:lnTo>
                    <a:pt x="379" y="97"/>
                  </a:lnTo>
                  <a:lnTo>
                    <a:pt x="377" y="99"/>
                  </a:lnTo>
                  <a:lnTo>
                    <a:pt x="373" y="100"/>
                  </a:lnTo>
                  <a:lnTo>
                    <a:pt x="363" y="99"/>
                  </a:lnTo>
                  <a:lnTo>
                    <a:pt x="361" y="99"/>
                  </a:lnTo>
                  <a:lnTo>
                    <a:pt x="359" y="100"/>
                  </a:lnTo>
                  <a:lnTo>
                    <a:pt x="356" y="103"/>
                  </a:lnTo>
                  <a:lnTo>
                    <a:pt x="354" y="107"/>
                  </a:lnTo>
                  <a:lnTo>
                    <a:pt x="354" y="109"/>
                  </a:lnTo>
                  <a:lnTo>
                    <a:pt x="347" y="110"/>
                  </a:lnTo>
                  <a:lnTo>
                    <a:pt x="346" y="110"/>
                  </a:lnTo>
                  <a:lnTo>
                    <a:pt x="344" y="110"/>
                  </a:lnTo>
                  <a:lnTo>
                    <a:pt x="341" y="103"/>
                  </a:lnTo>
                  <a:lnTo>
                    <a:pt x="340" y="103"/>
                  </a:lnTo>
                  <a:lnTo>
                    <a:pt x="341" y="100"/>
                  </a:lnTo>
                  <a:lnTo>
                    <a:pt x="341" y="99"/>
                  </a:lnTo>
                  <a:lnTo>
                    <a:pt x="339" y="93"/>
                  </a:lnTo>
                  <a:lnTo>
                    <a:pt x="334" y="91"/>
                  </a:lnTo>
                  <a:lnTo>
                    <a:pt x="333" y="91"/>
                  </a:lnTo>
                  <a:lnTo>
                    <a:pt x="323" y="97"/>
                  </a:lnTo>
                  <a:lnTo>
                    <a:pt x="320" y="100"/>
                  </a:lnTo>
                  <a:lnTo>
                    <a:pt x="318" y="101"/>
                  </a:lnTo>
                  <a:lnTo>
                    <a:pt x="318" y="106"/>
                  </a:lnTo>
                  <a:lnTo>
                    <a:pt x="318" y="107"/>
                  </a:lnTo>
                  <a:lnTo>
                    <a:pt x="318" y="109"/>
                  </a:lnTo>
                  <a:lnTo>
                    <a:pt x="318" y="110"/>
                  </a:lnTo>
                  <a:lnTo>
                    <a:pt x="318" y="111"/>
                  </a:lnTo>
                  <a:lnTo>
                    <a:pt x="313" y="110"/>
                  </a:lnTo>
                  <a:lnTo>
                    <a:pt x="311" y="104"/>
                  </a:lnTo>
                  <a:lnTo>
                    <a:pt x="311" y="103"/>
                  </a:lnTo>
                  <a:lnTo>
                    <a:pt x="308" y="101"/>
                  </a:lnTo>
                  <a:lnTo>
                    <a:pt x="304" y="100"/>
                  </a:lnTo>
                  <a:lnTo>
                    <a:pt x="294" y="99"/>
                  </a:lnTo>
                  <a:lnTo>
                    <a:pt x="287" y="100"/>
                  </a:lnTo>
                  <a:lnTo>
                    <a:pt x="278" y="106"/>
                  </a:lnTo>
                  <a:lnTo>
                    <a:pt x="268" y="113"/>
                  </a:lnTo>
                  <a:lnTo>
                    <a:pt x="265" y="106"/>
                  </a:lnTo>
                  <a:lnTo>
                    <a:pt x="265" y="104"/>
                  </a:lnTo>
                  <a:lnTo>
                    <a:pt x="265" y="103"/>
                  </a:lnTo>
                  <a:lnTo>
                    <a:pt x="265" y="101"/>
                  </a:lnTo>
                  <a:lnTo>
                    <a:pt x="257" y="100"/>
                  </a:lnTo>
                  <a:lnTo>
                    <a:pt x="255" y="100"/>
                  </a:lnTo>
                  <a:lnTo>
                    <a:pt x="255" y="101"/>
                  </a:lnTo>
                  <a:lnTo>
                    <a:pt x="251" y="103"/>
                  </a:lnTo>
                  <a:lnTo>
                    <a:pt x="244" y="104"/>
                  </a:lnTo>
                  <a:lnTo>
                    <a:pt x="240" y="100"/>
                  </a:lnTo>
                  <a:lnTo>
                    <a:pt x="238" y="94"/>
                  </a:lnTo>
                  <a:lnTo>
                    <a:pt x="238" y="93"/>
                  </a:lnTo>
                  <a:lnTo>
                    <a:pt x="238" y="91"/>
                  </a:lnTo>
                  <a:lnTo>
                    <a:pt x="237" y="91"/>
                  </a:lnTo>
                  <a:lnTo>
                    <a:pt x="232" y="91"/>
                  </a:lnTo>
                  <a:lnTo>
                    <a:pt x="231" y="93"/>
                  </a:lnTo>
                  <a:lnTo>
                    <a:pt x="228" y="93"/>
                  </a:lnTo>
                  <a:lnTo>
                    <a:pt x="227" y="94"/>
                  </a:lnTo>
                  <a:lnTo>
                    <a:pt x="225" y="96"/>
                  </a:lnTo>
                  <a:lnTo>
                    <a:pt x="218" y="94"/>
                  </a:lnTo>
                  <a:lnTo>
                    <a:pt x="215" y="93"/>
                  </a:lnTo>
                  <a:lnTo>
                    <a:pt x="214" y="91"/>
                  </a:lnTo>
                  <a:lnTo>
                    <a:pt x="209" y="91"/>
                  </a:lnTo>
                  <a:lnTo>
                    <a:pt x="207" y="93"/>
                  </a:lnTo>
                  <a:lnTo>
                    <a:pt x="205" y="93"/>
                  </a:lnTo>
                  <a:lnTo>
                    <a:pt x="204" y="93"/>
                  </a:lnTo>
                  <a:lnTo>
                    <a:pt x="192" y="90"/>
                  </a:lnTo>
                  <a:lnTo>
                    <a:pt x="184" y="86"/>
                  </a:lnTo>
                  <a:lnTo>
                    <a:pt x="172" y="87"/>
                  </a:lnTo>
                  <a:lnTo>
                    <a:pt x="168" y="87"/>
                  </a:lnTo>
                  <a:lnTo>
                    <a:pt x="159" y="87"/>
                  </a:lnTo>
                  <a:lnTo>
                    <a:pt x="152" y="88"/>
                  </a:lnTo>
                  <a:lnTo>
                    <a:pt x="149" y="88"/>
                  </a:lnTo>
                  <a:lnTo>
                    <a:pt x="148" y="87"/>
                  </a:lnTo>
                  <a:lnTo>
                    <a:pt x="146" y="86"/>
                  </a:lnTo>
                  <a:lnTo>
                    <a:pt x="145" y="86"/>
                  </a:lnTo>
                  <a:lnTo>
                    <a:pt x="143" y="84"/>
                  </a:lnTo>
                  <a:lnTo>
                    <a:pt x="139" y="86"/>
                  </a:lnTo>
                  <a:lnTo>
                    <a:pt x="138" y="86"/>
                  </a:lnTo>
                  <a:lnTo>
                    <a:pt x="131" y="91"/>
                  </a:lnTo>
                  <a:lnTo>
                    <a:pt x="128" y="91"/>
                  </a:lnTo>
                  <a:lnTo>
                    <a:pt x="120" y="91"/>
                  </a:lnTo>
                  <a:lnTo>
                    <a:pt x="105" y="91"/>
                  </a:lnTo>
                  <a:lnTo>
                    <a:pt x="102" y="91"/>
                  </a:lnTo>
                  <a:lnTo>
                    <a:pt x="100" y="93"/>
                  </a:lnTo>
                  <a:lnTo>
                    <a:pt x="100" y="94"/>
                  </a:lnTo>
                  <a:lnTo>
                    <a:pt x="100" y="97"/>
                  </a:lnTo>
                  <a:lnTo>
                    <a:pt x="100" y="99"/>
                  </a:lnTo>
                  <a:lnTo>
                    <a:pt x="100" y="103"/>
                  </a:lnTo>
                  <a:lnTo>
                    <a:pt x="99" y="106"/>
                  </a:lnTo>
                  <a:lnTo>
                    <a:pt x="96" y="110"/>
                  </a:lnTo>
                  <a:lnTo>
                    <a:pt x="86" y="120"/>
                  </a:lnTo>
                  <a:lnTo>
                    <a:pt x="85" y="120"/>
                  </a:lnTo>
                  <a:lnTo>
                    <a:pt x="82" y="120"/>
                  </a:lnTo>
                  <a:lnTo>
                    <a:pt x="80" y="120"/>
                  </a:lnTo>
                  <a:lnTo>
                    <a:pt x="80" y="119"/>
                  </a:lnTo>
                  <a:lnTo>
                    <a:pt x="79" y="119"/>
                  </a:lnTo>
                  <a:lnTo>
                    <a:pt x="80" y="117"/>
                  </a:lnTo>
                  <a:lnTo>
                    <a:pt x="79" y="116"/>
                  </a:lnTo>
                  <a:lnTo>
                    <a:pt x="76" y="116"/>
                  </a:lnTo>
                  <a:lnTo>
                    <a:pt x="72" y="114"/>
                  </a:lnTo>
                  <a:lnTo>
                    <a:pt x="70" y="114"/>
                  </a:lnTo>
                  <a:lnTo>
                    <a:pt x="66" y="117"/>
                  </a:lnTo>
                  <a:lnTo>
                    <a:pt x="67" y="123"/>
                  </a:lnTo>
                  <a:lnTo>
                    <a:pt x="67" y="124"/>
                  </a:lnTo>
                  <a:lnTo>
                    <a:pt x="67" y="126"/>
                  </a:lnTo>
                  <a:lnTo>
                    <a:pt x="67" y="127"/>
                  </a:lnTo>
                  <a:lnTo>
                    <a:pt x="66" y="127"/>
                  </a:lnTo>
                  <a:lnTo>
                    <a:pt x="67" y="130"/>
                  </a:lnTo>
                  <a:lnTo>
                    <a:pt x="69" y="134"/>
                  </a:lnTo>
                  <a:lnTo>
                    <a:pt x="69" y="136"/>
                  </a:lnTo>
                  <a:lnTo>
                    <a:pt x="69" y="137"/>
                  </a:lnTo>
                  <a:lnTo>
                    <a:pt x="67" y="137"/>
                  </a:lnTo>
                  <a:lnTo>
                    <a:pt x="67" y="139"/>
                  </a:lnTo>
                  <a:lnTo>
                    <a:pt x="67" y="142"/>
                  </a:lnTo>
                  <a:lnTo>
                    <a:pt x="67" y="143"/>
                  </a:lnTo>
                  <a:lnTo>
                    <a:pt x="72" y="147"/>
                  </a:lnTo>
                  <a:lnTo>
                    <a:pt x="79" y="156"/>
                  </a:lnTo>
                  <a:lnTo>
                    <a:pt x="80" y="160"/>
                  </a:lnTo>
                  <a:lnTo>
                    <a:pt x="82" y="165"/>
                  </a:lnTo>
                  <a:lnTo>
                    <a:pt x="85" y="169"/>
                  </a:lnTo>
                  <a:lnTo>
                    <a:pt x="86" y="170"/>
                  </a:lnTo>
                  <a:lnTo>
                    <a:pt x="89" y="173"/>
                  </a:lnTo>
                  <a:lnTo>
                    <a:pt x="89" y="175"/>
                  </a:lnTo>
                  <a:lnTo>
                    <a:pt x="92" y="175"/>
                  </a:lnTo>
                  <a:lnTo>
                    <a:pt x="93" y="176"/>
                  </a:lnTo>
                  <a:lnTo>
                    <a:pt x="95" y="176"/>
                  </a:lnTo>
                  <a:lnTo>
                    <a:pt x="95" y="177"/>
                  </a:lnTo>
                  <a:lnTo>
                    <a:pt x="93" y="177"/>
                  </a:lnTo>
                  <a:lnTo>
                    <a:pt x="93" y="179"/>
                  </a:lnTo>
                  <a:lnTo>
                    <a:pt x="89" y="179"/>
                  </a:lnTo>
                  <a:lnTo>
                    <a:pt x="87" y="179"/>
                  </a:lnTo>
                  <a:lnTo>
                    <a:pt x="86" y="179"/>
                  </a:lnTo>
                  <a:lnTo>
                    <a:pt x="86" y="180"/>
                  </a:lnTo>
                  <a:lnTo>
                    <a:pt x="85" y="180"/>
                  </a:lnTo>
                  <a:lnTo>
                    <a:pt x="85" y="182"/>
                  </a:lnTo>
                  <a:lnTo>
                    <a:pt x="85" y="183"/>
                  </a:lnTo>
                  <a:lnTo>
                    <a:pt x="87" y="186"/>
                  </a:lnTo>
                  <a:lnTo>
                    <a:pt x="92" y="189"/>
                  </a:lnTo>
                  <a:lnTo>
                    <a:pt x="92" y="192"/>
                  </a:lnTo>
                  <a:lnTo>
                    <a:pt x="93" y="193"/>
                  </a:lnTo>
                  <a:lnTo>
                    <a:pt x="93" y="195"/>
                  </a:lnTo>
                  <a:lnTo>
                    <a:pt x="93" y="197"/>
                  </a:lnTo>
                  <a:lnTo>
                    <a:pt x="93" y="199"/>
                  </a:lnTo>
                  <a:lnTo>
                    <a:pt x="95" y="200"/>
                  </a:lnTo>
                  <a:lnTo>
                    <a:pt x="89" y="212"/>
                  </a:lnTo>
                  <a:lnTo>
                    <a:pt x="87" y="213"/>
                  </a:lnTo>
                  <a:lnTo>
                    <a:pt x="86" y="213"/>
                  </a:lnTo>
                  <a:lnTo>
                    <a:pt x="83" y="213"/>
                  </a:lnTo>
                  <a:lnTo>
                    <a:pt x="82" y="213"/>
                  </a:lnTo>
                  <a:lnTo>
                    <a:pt x="80" y="213"/>
                  </a:lnTo>
                  <a:lnTo>
                    <a:pt x="79" y="213"/>
                  </a:lnTo>
                  <a:lnTo>
                    <a:pt x="76" y="213"/>
                  </a:lnTo>
                  <a:lnTo>
                    <a:pt x="75" y="215"/>
                  </a:lnTo>
                  <a:lnTo>
                    <a:pt x="73" y="216"/>
                  </a:lnTo>
                  <a:lnTo>
                    <a:pt x="73" y="219"/>
                  </a:lnTo>
                  <a:lnTo>
                    <a:pt x="73" y="220"/>
                  </a:lnTo>
                  <a:lnTo>
                    <a:pt x="69" y="223"/>
                  </a:lnTo>
                  <a:lnTo>
                    <a:pt x="67" y="225"/>
                  </a:lnTo>
                  <a:lnTo>
                    <a:pt x="66" y="228"/>
                  </a:lnTo>
                  <a:lnTo>
                    <a:pt x="65" y="228"/>
                  </a:lnTo>
                  <a:lnTo>
                    <a:pt x="59" y="233"/>
                  </a:lnTo>
                  <a:lnTo>
                    <a:pt x="56" y="236"/>
                  </a:lnTo>
                  <a:lnTo>
                    <a:pt x="55" y="238"/>
                  </a:lnTo>
                  <a:lnTo>
                    <a:pt x="52" y="242"/>
                  </a:lnTo>
                  <a:lnTo>
                    <a:pt x="47" y="248"/>
                  </a:lnTo>
                  <a:lnTo>
                    <a:pt x="46" y="249"/>
                  </a:lnTo>
                  <a:lnTo>
                    <a:pt x="46" y="251"/>
                  </a:lnTo>
                  <a:lnTo>
                    <a:pt x="37" y="262"/>
                  </a:lnTo>
                  <a:lnTo>
                    <a:pt x="34" y="268"/>
                  </a:lnTo>
                  <a:lnTo>
                    <a:pt x="33" y="271"/>
                  </a:lnTo>
                  <a:lnTo>
                    <a:pt x="32" y="271"/>
                  </a:lnTo>
                  <a:lnTo>
                    <a:pt x="30" y="272"/>
                  </a:lnTo>
                  <a:lnTo>
                    <a:pt x="24" y="281"/>
                  </a:lnTo>
                  <a:lnTo>
                    <a:pt x="24" y="284"/>
                  </a:lnTo>
                  <a:lnTo>
                    <a:pt x="24" y="285"/>
                  </a:lnTo>
                  <a:lnTo>
                    <a:pt x="26" y="291"/>
                  </a:lnTo>
                  <a:lnTo>
                    <a:pt x="29" y="294"/>
                  </a:lnTo>
                  <a:lnTo>
                    <a:pt x="29" y="295"/>
                  </a:lnTo>
                  <a:lnTo>
                    <a:pt x="30" y="302"/>
                  </a:lnTo>
                  <a:lnTo>
                    <a:pt x="30" y="304"/>
                  </a:lnTo>
                  <a:lnTo>
                    <a:pt x="30" y="305"/>
                  </a:lnTo>
                  <a:lnTo>
                    <a:pt x="29" y="308"/>
                  </a:lnTo>
                  <a:lnTo>
                    <a:pt x="29" y="309"/>
                  </a:lnTo>
                  <a:lnTo>
                    <a:pt x="27" y="312"/>
                  </a:lnTo>
                  <a:lnTo>
                    <a:pt x="32" y="314"/>
                  </a:lnTo>
                  <a:lnTo>
                    <a:pt x="36" y="317"/>
                  </a:lnTo>
                  <a:lnTo>
                    <a:pt x="36" y="318"/>
                  </a:lnTo>
                  <a:lnTo>
                    <a:pt x="37" y="325"/>
                  </a:lnTo>
                  <a:lnTo>
                    <a:pt x="36" y="325"/>
                  </a:lnTo>
                  <a:lnTo>
                    <a:pt x="26" y="322"/>
                  </a:lnTo>
                  <a:lnTo>
                    <a:pt x="24" y="322"/>
                  </a:lnTo>
                  <a:lnTo>
                    <a:pt x="24" y="321"/>
                  </a:lnTo>
                  <a:lnTo>
                    <a:pt x="23" y="321"/>
                  </a:lnTo>
                  <a:lnTo>
                    <a:pt x="23" y="319"/>
                  </a:lnTo>
                  <a:lnTo>
                    <a:pt x="22" y="319"/>
                  </a:lnTo>
                  <a:lnTo>
                    <a:pt x="20" y="319"/>
                  </a:lnTo>
                  <a:lnTo>
                    <a:pt x="20" y="324"/>
                  </a:lnTo>
                  <a:lnTo>
                    <a:pt x="17" y="327"/>
                  </a:lnTo>
                  <a:lnTo>
                    <a:pt x="16" y="331"/>
                  </a:lnTo>
                  <a:lnTo>
                    <a:pt x="14" y="335"/>
                  </a:lnTo>
                  <a:lnTo>
                    <a:pt x="11" y="342"/>
                  </a:lnTo>
                  <a:lnTo>
                    <a:pt x="10" y="350"/>
                  </a:lnTo>
                  <a:lnTo>
                    <a:pt x="9" y="351"/>
                  </a:lnTo>
                  <a:lnTo>
                    <a:pt x="4" y="357"/>
                  </a:lnTo>
                  <a:lnTo>
                    <a:pt x="1" y="358"/>
                  </a:lnTo>
                  <a:lnTo>
                    <a:pt x="1" y="360"/>
                  </a:lnTo>
                  <a:lnTo>
                    <a:pt x="0" y="360"/>
                  </a:lnTo>
                  <a:lnTo>
                    <a:pt x="0" y="361"/>
                  </a:lnTo>
                  <a:lnTo>
                    <a:pt x="1" y="364"/>
                  </a:lnTo>
                  <a:lnTo>
                    <a:pt x="1" y="373"/>
                  </a:lnTo>
                  <a:lnTo>
                    <a:pt x="0" y="374"/>
                  </a:lnTo>
                  <a:lnTo>
                    <a:pt x="1" y="374"/>
                  </a:lnTo>
                  <a:lnTo>
                    <a:pt x="7" y="377"/>
                  </a:lnTo>
                  <a:lnTo>
                    <a:pt x="10" y="378"/>
                  </a:lnTo>
                  <a:lnTo>
                    <a:pt x="14" y="385"/>
                  </a:lnTo>
                  <a:lnTo>
                    <a:pt x="17" y="385"/>
                  </a:lnTo>
                  <a:lnTo>
                    <a:pt x="20" y="387"/>
                  </a:lnTo>
                  <a:lnTo>
                    <a:pt x="23" y="390"/>
                  </a:lnTo>
                  <a:lnTo>
                    <a:pt x="26" y="397"/>
                  </a:lnTo>
                  <a:lnTo>
                    <a:pt x="27" y="397"/>
                  </a:lnTo>
                  <a:lnTo>
                    <a:pt x="29" y="397"/>
                  </a:lnTo>
                  <a:lnTo>
                    <a:pt x="32" y="395"/>
                  </a:lnTo>
                  <a:lnTo>
                    <a:pt x="33" y="395"/>
                  </a:lnTo>
                  <a:lnTo>
                    <a:pt x="34" y="395"/>
                  </a:lnTo>
                  <a:lnTo>
                    <a:pt x="36" y="395"/>
                  </a:lnTo>
                  <a:lnTo>
                    <a:pt x="37" y="397"/>
                  </a:lnTo>
                  <a:lnTo>
                    <a:pt x="37" y="398"/>
                  </a:lnTo>
                  <a:lnTo>
                    <a:pt x="40" y="400"/>
                  </a:lnTo>
                  <a:lnTo>
                    <a:pt x="40" y="401"/>
                  </a:lnTo>
                  <a:lnTo>
                    <a:pt x="40" y="403"/>
                  </a:lnTo>
                  <a:lnTo>
                    <a:pt x="40" y="404"/>
                  </a:lnTo>
                  <a:lnTo>
                    <a:pt x="39" y="404"/>
                  </a:lnTo>
                  <a:lnTo>
                    <a:pt x="39" y="406"/>
                  </a:lnTo>
                  <a:lnTo>
                    <a:pt x="39" y="407"/>
                  </a:lnTo>
                  <a:lnTo>
                    <a:pt x="42" y="408"/>
                  </a:lnTo>
                  <a:lnTo>
                    <a:pt x="43" y="407"/>
                  </a:lnTo>
                  <a:lnTo>
                    <a:pt x="49" y="404"/>
                  </a:lnTo>
                  <a:lnTo>
                    <a:pt x="50" y="403"/>
                  </a:lnTo>
                  <a:lnTo>
                    <a:pt x="52" y="401"/>
                  </a:lnTo>
                  <a:lnTo>
                    <a:pt x="52" y="400"/>
                  </a:lnTo>
                  <a:lnTo>
                    <a:pt x="52" y="398"/>
                  </a:lnTo>
                  <a:lnTo>
                    <a:pt x="53" y="397"/>
                  </a:lnTo>
                  <a:lnTo>
                    <a:pt x="53" y="395"/>
                  </a:lnTo>
                  <a:lnTo>
                    <a:pt x="55" y="395"/>
                  </a:lnTo>
                  <a:lnTo>
                    <a:pt x="56" y="395"/>
                  </a:lnTo>
                  <a:lnTo>
                    <a:pt x="60" y="395"/>
                  </a:lnTo>
                  <a:lnTo>
                    <a:pt x="60" y="397"/>
                  </a:lnTo>
                  <a:lnTo>
                    <a:pt x="62" y="397"/>
                  </a:lnTo>
                  <a:lnTo>
                    <a:pt x="62" y="400"/>
                  </a:lnTo>
                  <a:lnTo>
                    <a:pt x="66" y="403"/>
                  </a:lnTo>
                  <a:lnTo>
                    <a:pt x="72" y="404"/>
                  </a:lnTo>
                  <a:lnTo>
                    <a:pt x="73" y="404"/>
                  </a:lnTo>
                  <a:lnTo>
                    <a:pt x="75" y="401"/>
                  </a:lnTo>
                  <a:lnTo>
                    <a:pt x="76" y="403"/>
                  </a:lnTo>
                  <a:lnTo>
                    <a:pt x="77" y="403"/>
                  </a:lnTo>
                  <a:lnTo>
                    <a:pt x="90" y="404"/>
                  </a:lnTo>
                  <a:lnTo>
                    <a:pt x="98" y="404"/>
                  </a:lnTo>
                  <a:lnTo>
                    <a:pt x="100" y="404"/>
                  </a:lnTo>
                  <a:lnTo>
                    <a:pt x="102" y="404"/>
                  </a:lnTo>
                  <a:lnTo>
                    <a:pt x="105" y="406"/>
                  </a:lnTo>
                  <a:lnTo>
                    <a:pt x="105" y="407"/>
                  </a:lnTo>
                  <a:lnTo>
                    <a:pt x="106" y="407"/>
                  </a:lnTo>
                  <a:lnTo>
                    <a:pt x="106" y="408"/>
                  </a:lnTo>
                  <a:lnTo>
                    <a:pt x="108" y="408"/>
                  </a:lnTo>
                  <a:lnTo>
                    <a:pt x="108" y="407"/>
                  </a:lnTo>
                  <a:lnTo>
                    <a:pt x="109" y="407"/>
                  </a:lnTo>
                  <a:lnTo>
                    <a:pt x="110" y="408"/>
                  </a:lnTo>
                  <a:lnTo>
                    <a:pt x="112" y="408"/>
                  </a:lnTo>
                  <a:lnTo>
                    <a:pt x="113" y="408"/>
                  </a:lnTo>
                  <a:lnTo>
                    <a:pt x="118" y="406"/>
                  </a:lnTo>
                  <a:lnTo>
                    <a:pt x="120" y="403"/>
                  </a:lnTo>
                  <a:lnTo>
                    <a:pt x="122" y="403"/>
                  </a:lnTo>
                  <a:lnTo>
                    <a:pt x="129" y="403"/>
                  </a:lnTo>
                  <a:lnTo>
                    <a:pt x="131" y="404"/>
                  </a:lnTo>
                  <a:lnTo>
                    <a:pt x="132" y="404"/>
                  </a:lnTo>
                  <a:lnTo>
                    <a:pt x="135" y="407"/>
                  </a:lnTo>
                  <a:lnTo>
                    <a:pt x="141" y="413"/>
                  </a:lnTo>
                  <a:lnTo>
                    <a:pt x="148" y="420"/>
                  </a:lnTo>
                  <a:lnTo>
                    <a:pt x="149" y="421"/>
                  </a:lnTo>
                  <a:lnTo>
                    <a:pt x="153" y="420"/>
                  </a:lnTo>
                  <a:lnTo>
                    <a:pt x="156" y="418"/>
                  </a:lnTo>
                  <a:lnTo>
                    <a:pt x="158" y="417"/>
                  </a:lnTo>
                  <a:lnTo>
                    <a:pt x="159" y="417"/>
                  </a:lnTo>
                  <a:lnTo>
                    <a:pt x="159" y="416"/>
                  </a:lnTo>
                  <a:lnTo>
                    <a:pt x="161" y="414"/>
                  </a:lnTo>
                  <a:lnTo>
                    <a:pt x="162" y="414"/>
                  </a:lnTo>
                  <a:lnTo>
                    <a:pt x="162" y="413"/>
                  </a:lnTo>
                  <a:lnTo>
                    <a:pt x="162" y="411"/>
                  </a:lnTo>
                  <a:lnTo>
                    <a:pt x="162" y="410"/>
                  </a:lnTo>
                  <a:lnTo>
                    <a:pt x="165" y="407"/>
                  </a:lnTo>
                  <a:lnTo>
                    <a:pt x="166" y="406"/>
                  </a:lnTo>
                  <a:lnTo>
                    <a:pt x="168" y="404"/>
                  </a:lnTo>
                  <a:lnTo>
                    <a:pt x="171" y="403"/>
                  </a:lnTo>
                  <a:lnTo>
                    <a:pt x="179" y="401"/>
                  </a:lnTo>
                  <a:lnTo>
                    <a:pt x="182" y="401"/>
                  </a:lnTo>
                  <a:lnTo>
                    <a:pt x="184" y="401"/>
                  </a:lnTo>
                  <a:lnTo>
                    <a:pt x="188" y="401"/>
                  </a:lnTo>
                  <a:lnTo>
                    <a:pt x="194" y="400"/>
                  </a:lnTo>
                  <a:lnTo>
                    <a:pt x="195" y="398"/>
                  </a:lnTo>
                  <a:lnTo>
                    <a:pt x="197" y="397"/>
                  </a:lnTo>
                  <a:lnTo>
                    <a:pt x="201" y="395"/>
                  </a:lnTo>
                  <a:lnTo>
                    <a:pt x="207" y="395"/>
                  </a:lnTo>
                  <a:lnTo>
                    <a:pt x="211" y="395"/>
                  </a:lnTo>
                  <a:lnTo>
                    <a:pt x="212" y="394"/>
                  </a:lnTo>
                  <a:lnTo>
                    <a:pt x="214" y="394"/>
                  </a:lnTo>
                  <a:lnTo>
                    <a:pt x="215" y="394"/>
                  </a:lnTo>
                  <a:lnTo>
                    <a:pt x="215" y="393"/>
                  </a:lnTo>
                  <a:lnTo>
                    <a:pt x="218" y="384"/>
                  </a:lnTo>
                  <a:lnTo>
                    <a:pt x="219" y="383"/>
                  </a:lnTo>
                  <a:lnTo>
                    <a:pt x="221" y="380"/>
                  </a:lnTo>
                  <a:lnTo>
                    <a:pt x="221" y="378"/>
                  </a:lnTo>
                  <a:lnTo>
                    <a:pt x="224" y="377"/>
                  </a:lnTo>
                  <a:lnTo>
                    <a:pt x="231" y="375"/>
                  </a:lnTo>
                  <a:lnTo>
                    <a:pt x="234" y="374"/>
                  </a:lnTo>
                  <a:lnTo>
                    <a:pt x="235" y="373"/>
                  </a:lnTo>
                  <a:lnTo>
                    <a:pt x="235" y="371"/>
                  </a:lnTo>
                  <a:lnTo>
                    <a:pt x="235" y="370"/>
                  </a:lnTo>
                  <a:lnTo>
                    <a:pt x="240" y="358"/>
                  </a:lnTo>
                  <a:lnTo>
                    <a:pt x="247" y="357"/>
                  </a:lnTo>
                  <a:lnTo>
                    <a:pt x="248" y="357"/>
                  </a:lnTo>
                  <a:lnTo>
                    <a:pt x="248" y="358"/>
                  </a:lnTo>
                  <a:lnTo>
                    <a:pt x="250" y="360"/>
                  </a:lnTo>
                  <a:lnTo>
                    <a:pt x="250" y="361"/>
                  </a:lnTo>
                  <a:lnTo>
                    <a:pt x="252" y="361"/>
                  </a:lnTo>
                  <a:lnTo>
                    <a:pt x="254" y="361"/>
                  </a:lnTo>
                  <a:lnTo>
                    <a:pt x="261" y="358"/>
                  </a:lnTo>
                  <a:lnTo>
                    <a:pt x="267" y="358"/>
                  </a:lnTo>
                  <a:lnTo>
                    <a:pt x="268" y="358"/>
                  </a:lnTo>
                  <a:lnTo>
                    <a:pt x="270" y="357"/>
                  </a:lnTo>
                  <a:lnTo>
                    <a:pt x="271" y="355"/>
                  </a:lnTo>
                  <a:lnTo>
                    <a:pt x="271" y="352"/>
                  </a:lnTo>
                  <a:lnTo>
                    <a:pt x="273" y="352"/>
                  </a:lnTo>
                  <a:lnTo>
                    <a:pt x="274" y="355"/>
                  </a:lnTo>
                  <a:lnTo>
                    <a:pt x="281" y="350"/>
                  </a:lnTo>
                  <a:lnTo>
                    <a:pt x="284" y="350"/>
                  </a:lnTo>
                  <a:lnTo>
                    <a:pt x="294" y="350"/>
                  </a:lnTo>
                  <a:lnTo>
                    <a:pt x="300" y="352"/>
                  </a:lnTo>
                  <a:lnTo>
                    <a:pt x="300" y="354"/>
                  </a:lnTo>
                  <a:lnTo>
                    <a:pt x="301" y="355"/>
                  </a:lnTo>
                  <a:lnTo>
                    <a:pt x="301" y="357"/>
                  </a:lnTo>
                  <a:lnTo>
                    <a:pt x="303" y="357"/>
                  </a:lnTo>
                  <a:lnTo>
                    <a:pt x="313" y="365"/>
                  </a:lnTo>
                  <a:lnTo>
                    <a:pt x="318" y="365"/>
                  </a:lnTo>
                  <a:lnTo>
                    <a:pt x="320" y="365"/>
                  </a:lnTo>
                  <a:lnTo>
                    <a:pt x="321" y="365"/>
                  </a:lnTo>
                  <a:lnTo>
                    <a:pt x="323" y="364"/>
                  </a:lnTo>
                  <a:lnTo>
                    <a:pt x="324" y="364"/>
                  </a:lnTo>
                  <a:lnTo>
                    <a:pt x="326" y="362"/>
                  </a:lnTo>
                  <a:lnTo>
                    <a:pt x="327" y="362"/>
                  </a:lnTo>
                  <a:lnTo>
                    <a:pt x="330" y="368"/>
                  </a:lnTo>
                  <a:lnTo>
                    <a:pt x="334" y="375"/>
                  </a:lnTo>
                  <a:lnTo>
                    <a:pt x="336" y="371"/>
                  </a:lnTo>
                  <a:lnTo>
                    <a:pt x="336" y="370"/>
                  </a:lnTo>
                  <a:lnTo>
                    <a:pt x="337" y="368"/>
                  </a:lnTo>
                  <a:lnTo>
                    <a:pt x="337" y="367"/>
                  </a:lnTo>
                  <a:lnTo>
                    <a:pt x="339" y="367"/>
                  </a:lnTo>
                  <a:lnTo>
                    <a:pt x="340" y="367"/>
                  </a:lnTo>
                  <a:lnTo>
                    <a:pt x="353" y="368"/>
                  </a:lnTo>
                  <a:lnTo>
                    <a:pt x="353" y="370"/>
                  </a:lnTo>
                  <a:lnTo>
                    <a:pt x="354" y="374"/>
                  </a:lnTo>
                  <a:lnTo>
                    <a:pt x="357" y="378"/>
                  </a:lnTo>
                  <a:lnTo>
                    <a:pt x="359" y="381"/>
                  </a:lnTo>
                  <a:lnTo>
                    <a:pt x="366" y="381"/>
                  </a:lnTo>
                  <a:lnTo>
                    <a:pt x="367" y="381"/>
                  </a:lnTo>
                  <a:lnTo>
                    <a:pt x="369" y="380"/>
                  </a:lnTo>
                  <a:lnTo>
                    <a:pt x="369" y="378"/>
                  </a:lnTo>
                  <a:lnTo>
                    <a:pt x="370" y="377"/>
                  </a:lnTo>
                  <a:lnTo>
                    <a:pt x="372" y="377"/>
                  </a:lnTo>
                  <a:lnTo>
                    <a:pt x="377" y="391"/>
                  </a:lnTo>
                  <a:lnTo>
                    <a:pt x="379" y="404"/>
                  </a:lnTo>
                  <a:lnTo>
                    <a:pt x="377" y="408"/>
                  </a:lnTo>
                  <a:lnTo>
                    <a:pt x="377" y="410"/>
                  </a:lnTo>
                  <a:lnTo>
                    <a:pt x="376" y="410"/>
                  </a:lnTo>
                  <a:lnTo>
                    <a:pt x="374" y="411"/>
                  </a:lnTo>
                  <a:lnTo>
                    <a:pt x="373" y="411"/>
                  </a:lnTo>
                  <a:lnTo>
                    <a:pt x="373" y="413"/>
                  </a:lnTo>
                  <a:lnTo>
                    <a:pt x="374" y="413"/>
                  </a:lnTo>
                  <a:lnTo>
                    <a:pt x="376" y="414"/>
                  </a:lnTo>
                  <a:lnTo>
                    <a:pt x="376" y="416"/>
                  </a:lnTo>
                  <a:lnTo>
                    <a:pt x="377" y="414"/>
                  </a:lnTo>
                  <a:lnTo>
                    <a:pt x="377" y="417"/>
                  </a:lnTo>
                  <a:lnTo>
                    <a:pt x="377" y="420"/>
                  </a:lnTo>
                  <a:lnTo>
                    <a:pt x="390" y="428"/>
                  </a:lnTo>
                  <a:lnTo>
                    <a:pt x="392" y="428"/>
                  </a:lnTo>
                  <a:lnTo>
                    <a:pt x="392" y="430"/>
                  </a:lnTo>
                  <a:lnTo>
                    <a:pt x="394" y="428"/>
                  </a:lnTo>
                  <a:lnTo>
                    <a:pt x="396" y="426"/>
                  </a:lnTo>
                  <a:lnTo>
                    <a:pt x="394" y="426"/>
                  </a:lnTo>
                  <a:lnTo>
                    <a:pt x="394" y="424"/>
                  </a:lnTo>
                  <a:lnTo>
                    <a:pt x="394" y="423"/>
                  </a:lnTo>
                  <a:lnTo>
                    <a:pt x="397" y="423"/>
                  </a:lnTo>
                  <a:lnTo>
                    <a:pt x="399" y="423"/>
                  </a:lnTo>
                  <a:lnTo>
                    <a:pt x="400" y="423"/>
                  </a:lnTo>
                  <a:lnTo>
                    <a:pt x="402" y="430"/>
                  </a:lnTo>
                  <a:lnTo>
                    <a:pt x="402" y="440"/>
                  </a:lnTo>
                  <a:lnTo>
                    <a:pt x="402" y="441"/>
                  </a:lnTo>
                  <a:lnTo>
                    <a:pt x="400" y="446"/>
                  </a:lnTo>
                  <a:lnTo>
                    <a:pt x="405" y="454"/>
                  </a:lnTo>
                  <a:lnTo>
                    <a:pt x="407" y="457"/>
                  </a:lnTo>
                  <a:lnTo>
                    <a:pt x="413" y="461"/>
                  </a:lnTo>
                  <a:lnTo>
                    <a:pt x="416" y="461"/>
                  </a:lnTo>
                  <a:lnTo>
                    <a:pt x="417" y="460"/>
                  </a:lnTo>
                  <a:lnTo>
                    <a:pt x="423" y="464"/>
                  </a:lnTo>
                  <a:lnTo>
                    <a:pt x="426" y="467"/>
                  </a:lnTo>
                  <a:lnTo>
                    <a:pt x="426" y="470"/>
                  </a:lnTo>
                  <a:lnTo>
                    <a:pt x="426" y="471"/>
                  </a:lnTo>
                  <a:lnTo>
                    <a:pt x="427" y="473"/>
                  </a:lnTo>
                  <a:lnTo>
                    <a:pt x="427" y="480"/>
                  </a:lnTo>
                  <a:lnTo>
                    <a:pt x="425" y="484"/>
                  </a:lnTo>
                  <a:lnTo>
                    <a:pt x="425" y="486"/>
                  </a:lnTo>
                  <a:lnTo>
                    <a:pt x="426" y="486"/>
                  </a:lnTo>
                  <a:lnTo>
                    <a:pt x="427" y="487"/>
                  </a:lnTo>
                  <a:lnTo>
                    <a:pt x="432" y="492"/>
                  </a:lnTo>
                  <a:lnTo>
                    <a:pt x="433" y="492"/>
                  </a:lnTo>
                  <a:lnTo>
                    <a:pt x="435" y="492"/>
                  </a:lnTo>
                  <a:lnTo>
                    <a:pt x="440" y="493"/>
                  </a:lnTo>
                  <a:lnTo>
                    <a:pt x="439" y="494"/>
                  </a:lnTo>
                  <a:lnTo>
                    <a:pt x="436" y="496"/>
                  </a:lnTo>
                  <a:lnTo>
                    <a:pt x="436" y="494"/>
                  </a:lnTo>
                  <a:lnTo>
                    <a:pt x="435" y="494"/>
                  </a:lnTo>
                  <a:lnTo>
                    <a:pt x="432" y="497"/>
                  </a:lnTo>
                  <a:lnTo>
                    <a:pt x="429" y="496"/>
                  </a:lnTo>
                  <a:lnTo>
                    <a:pt x="420" y="494"/>
                  </a:lnTo>
                  <a:lnTo>
                    <a:pt x="417" y="494"/>
                  </a:lnTo>
                  <a:lnTo>
                    <a:pt x="413" y="494"/>
                  </a:lnTo>
                  <a:lnTo>
                    <a:pt x="413" y="497"/>
                  </a:lnTo>
                  <a:lnTo>
                    <a:pt x="415" y="499"/>
                  </a:lnTo>
                  <a:lnTo>
                    <a:pt x="406" y="497"/>
                  </a:lnTo>
                  <a:lnTo>
                    <a:pt x="394" y="493"/>
                  </a:lnTo>
                  <a:lnTo>
                    <a:pt x="389" y="489"/>
                  </a:lnTo>
                  <a:lnTo>
                    <a:pt x="379" y="493"/>
                  </a:lnTo>
                  <a:lnTo>
                    <a:pt x="373" y="499"/>
                  </a:lnTo>
                  <a:lnTo>
                    <a:pt x="374" y="499"/>
                  </a:lnTo>
                  <a:lnTo>
                    <a:pt x="374" y="502"/>
                  </a:lnTo>
                  <a:lnTo>
                    <a:pt x="377" y="507"/>
                  </a:lnTo>
                  <a:lnTo>
                    <a:pt x="382" y="517"/>
                  </a:lnTo>
                  <a:lnTo>
                    <a:pt x="383" y="517"/>
                  </a:lnTo>
                  <a:lnTo>
                    <a:pt x="382" y="529"/>
                  </a:lnTo>
                  <a:lnTo>
                    <a:pt x="382" y="530"/>
                  </a:lnTo>
                  <a:lnTo>
                    <a:pt x="380" y="532"/>
                  </a:lnTo>
                  <a:lnTo>
                    <a:pt x="379" y="533"/>
                  </a:lnTo>
                  <a:lnTo>
                    <a:pt x="377" y="535"/>
                  </a:lnTo>
                  <a:lnTo>
                    <a:pt x="373" y="536"/>
                  </a:lnTo>
                  <a:lnTo>
                    <a:pt x="370" y="537"/>
                  </a:lnTo>
                  <a:lnTo>
                    <a:pt x="369" y="539"/>
                  </a:lnTo>
                  <a:lnTo>
                    <a:pt x="369" y="542"/>
                  </a:lnTo>
                  <a:lnTo>
                    <a:pt x="369" y="543"/>
                  </a:lnTo>
                  <a:lnTo>
                    <a:pt x="370" y="543"/>
                  </a:lnTo>
                  <a:lnTo>
                    <a:pt x="372" y="548"/>
                  </a:lnTo>
                  <a:lnTo>
                    <a:pt x="370" y="548"/>
                  </a:lnTo>
                  <a:lnTo>
                    <a:pt x="367" y="552"/>
                  </a:lnTo>
                  <a:lnTo>
                    <a:pt x="366" y="553"/>
                  </a:lnTo>
                  <a:lnTo>
                    <a:pt x="364" y="553"/>
                  </a:lnTo>
                  <a:lnTo>
                    <a:pt x="361" y="555"/>
                  </a:lnTo>
                  <a:lnTo>
                    <a:pt x="359" y="558"/>
                  </a:lnTo>
                  <a:lnTo>
                    <a:pt x="357" y="559"/>
                  </a:lnTo>
                  <a:lnTo>
                    <a:pt x="357" y="562"/>
                  </a:lnTo>
                  <a:lnTo>
                    <a:pt x="357" y="563"/>
                  </a:lnTo>
                  <a:lnTo>
                    <a:pt x="359" y="563"/>
                  </a:lnTo>
                  <a:lnTo>
                    <a:pt x="360" y="569"/>
                  </a:lnTo>
                  <a:lnTo>
                    <a:pt x="359" y="576"/>
                  </a:lnTo>
                  <a:lnTo>
                    <a:pt x="357" y="576"/>
                  </a:lnTo>
                  <a:lnTo>
                    <a:pt x="356" y="578"/>
                  </a:lnTo>
                  <a:lnTo>
                    <a:pt x="354" y="578"/>
                  </a:lnTo>
                  <a:lnTo>
                    <a:pt x="353" y="578"/>
                  </a:lnTo>
                  <a:lnTo>
                    <a:pt x="353" y="576"/>
                  </a:lnTo>
                  <a:lnTo>
                    <a:pt x="353" y="575"/>
                  </a:lnTo>
                  <a:lnTo>
                    <a:pt x="350" y="575"/>
                  </a:lnTo>
                  <a:lnTo>
                    <a:pt x="349" y="575"/>
                  </a:lnTo>
                  <a:lnTo>
                    <a:pt x="347" y="575"/>
                  </a:lnTo>
                  <a:lnTo>
                    <a:pt x="346" y="575"/>
                  </a:lnTo>
                  <a:lnTo>
                    <a:pt x="344" y="575"/>
                  </a:lnTo>
                  <a:lnTo>
                    <a:pt x="344" y="578"/>
                  </a:lnTo>
                  <a:lnTo>
                    <a:pt x="343" y="579"/>
                  </a:lnTo>
                  <a:lnTo>
                    <a:pt x="343" y="581"/>
                  </a:lnTo>
                  <a:lnTo>
                    <a:pt x="343" y="582"/>
                  </a:lnTo>
                  <a:lnTo>
                    <a:pt x="344" y="582"/>
                  </a:lnTo>
                  <a:lnTo>
                    <a:pt x="347" y="582"/>
                  </a:lnTo>
                  <a:lnTo>
                    <a:pt x="347" y="583"/>
                  </a:lnTo>
                  <a:lnTo>
                    <a:pt x="347" y="585"/>
                  </a:lnTo>
                  <a:lnTo>
                    <a:pt x="349" y="586"/>
                  </a:lnTo>
                  <a:lnTo>
                    <a:pt x="349" y="588"/>
                  </a:lnTo>
                  <a:lnTo>
                    <a:pt x="349" y="589"/>
                  </a:lnTo>
                  <a:lnTo>
                    <a:pt x="350" y="589"/>
                  </a:lnTo>
                  <a:lnTo>
                    <a:pt x="350" y="591"/>
                  </a:lnTo>
                  <a:lnTo>
                    <a:pt x="351" y="591"/>
                  </a:lnTo>
                  <a:lnTo>
                    <a:pt x="351" y="592"/>
                  </a:lnTo>
                  <a:lnTo>
                    <a:pt x="353" y="593"/>
                  </a:lnTo>
                  <a:lnTo>
                    <a:pt x="354" y="593"/>
                  </a:lnTo>
                  <a:lnTo>
                    <a:pt x="366" y="596"/>
                  </a:lnTo>
                  <a:lnTo>
                    <a:pt x="372" y="596"/>
                  </a:lnTo>
                  <a:lnTo>
                    <a:pt x="373" y="596"/>
                  </a:lnTo>
                  <a:lnTo>
                    <a:pt x="374" y="596"/>
                  </a:lnTo>
                  <a:lnTo>
                    <a:pt x="380" y="589"/>
                  </a:lnTo>
                  <a:lnTo>
                    <a:pt x="386" y="588"/>
                  </a:lnTo>
                  <a:lnTo>
                    <a:pt x="392" y="583"/>
                  </a:lnTo>
                  <a:lnTo>
                    <a:pt x="399" y="578"/>
                  </a:lnTo>
                  <a:lnTo>
                    <a:pt x="405" y="575"/>
                  </a:lnTo>
                  <a:lnTo>
                    <a:pt x="409" y="575"/>
                  </a:lnTo>
                  <a:lnTo>
                    <a:pt x="410" y="575"/>
                  </a:lnTo>
                  <a:lnTo>
                    <a:pt x="415" y="576"/>
                  </a:lnTo>
                  <a:lnTo>
                    <a:pt x="416" y="576"/>
                  </a:lnTo>
                  <a:lnTo>
                    <a:pt x="419" y="578"/>
                  </a:lnTo>
                  <a:lnTo>
                    <a:pt x="420" y="578"/>
                  </a:lnTo>
                  <a:lnTo>
                    <a:pt x="423" y="581"/>
                  </a:lnTo>
                  <a:lnTo>
                    <a:pt x="425" y="582"/>
                  </a:lnTo>
                  <a:lnTo>
                    <a:pt x="425" y="583"/>
                  </a:lnTo>
                  <a:lnTo>
                    <a:pt x="426" y="585"/>
                  </a:lnTo>
                  <a:lnTo>
                    <a:pt x="426" y="586"/>
                  </a:lnTo>
                  <a:lnTo>
                    <a:pt x="426" y="588"/>
                  </a:lnTo>
                  <a:lnTo>
                    <a:pt x="426" y="591"/>
                  </a:lnTo>
                  <a:lnTo>
                    <a:pt x="429" y="589"/>
                  </a:lnTo>
                  <a:lnTo>
                    <a:pt x="430" y="582"/>
                  </a:lnTo>
                  <a:lnTo>
                    <a:pt x="430" y="581"/>
                  </a:lnTo>
                  <a:lnTo>
                    <a:pt x="429" y="572"/>
                  </a:lnTo>
                  <a:lnTo>
                    <a:pt x="427" y="570"/>
                  </a:lnTo>
                  <a:lnTo>
                    <a:pt x="427" y="569"/>
                  </a:lnTo>
                  <a:lnTo>
                    <a:pt x="427" y="570"/>
                  </a:lnTo>
                  <a:lnTo>
                    <a:pt x="425" y="570"/>
                  </a:lnTo>
                  <a:lnTo>
                    <a:pt x="423" y="573"/>
                  </a:lnTo>
                  <a:lnTo>
                    <a:pt x="422" y="573"/>
                  </a:lnTo>
                  <a:lnTo>
                    <a:pt x="422" y="572"/>
                  </a:lnTo>
                  <a:lnTo>
                    <a:pt x="420" y="570"/>
                  </a:lnTo>
                  <a:lnTo>
                    <a:pt x="417" y="563"/>
                  </a:lnTo>
                  <a:lnTo>
                    <a:pt x="417" y="555"/>
                  </a:lnTo>
                  <a:lnTo>
                    <a:pt x="417" y="543"/>
                  </a:lnTo>
                  <a:lnTo>
                    <a:pt x="420" y="545"/>
                  </a:lnTo>
                  <a:lnTo>
                    <a:pt x="422" y="546"/>
                  </a:lnTo>
                  <a:lnTo>
                    <a:pt x="422" y="548"/>
                  </a:lnTo>
                  <a:lnTo>
                    <a:pt x="422" y="549"/>
                  </a:lnTo>
                  <a:lnTo>
                    <a:pt x="422" y="553"/>
                  </a:lnTo>
                  <a:lnTo>
                    <a:pt x="426" y="558"/>
                  </a:lnTo>
                  <a:lnTo>
                    <a:pt x="427" y="558"/>
                  </a:lnTo>
                  <a:lnTo>
                    <a:pt x="430" y="556"/>
                  </a:lnTo>
                  <a:lnTo>
                    <a:pt x="432" y="553"/>
                  </a:lnTo>
                  <a:lnTo>
                    <a:pt x="432" y="552"/>
                  </a:lnTo>
                  <a:lnTo>
                    <a:pt x="430" y="552"/>
                  </a:lnTo>
                  <a:lnTo>
                    <a:pt x="429" y="552"/>
                  </a:lnTo>
                  <a:lnTo>
                    <a:pt x="429" y="550"/>
                  </a:lnTo>
                  <a:lnTo>
                    <a:pt x="427" y="550"/>
                  </a:lnTo>
                  <a:lnTo>
                    <a:pt x="427" y="549"/>
                  </a:lnTo>
                  <a:lnTo>
                    <a:pt x="433" y="543"/>
                  </a:lnTo>
                  <a:lnTo>
                    <a:pt x="439" y="539"/>
                  </a:lnTo>
                  <a:lnTo>
                    <a:pt x="443" y="537"/>
                  </a:lnTo>
                  <a:lnTo>
                    <a:pt x="443" y="535"/>
                  </a:lnTo>
                  <a:lnTo>
                    <a:pt x="443" y="533"/>
                  </a:lnTo>
                  <a:lnTo>
                    <a:pt x="445" y="535"/>
                  </a:lnTo>
                  <a:lnTo>
                    <a:pt x="445" y="536"/>
                  </a:lnTo>
                  <a:lnTo>
                    <a:pt x="446" y="537"/>
                  </a:lnTo>
                  <a:lnTo>
                    <a:pt x="446" y="539"/>
                  </a:lnTo>
                  <a:lnTo>
                    <a:pt x="446" y="540"/>
                  </a:lnTo>
                  <a:lnTo>
                    <a:pt x="448" y="539"/>
                  </a:lnTo>
                  <a:lnTo>
                    <a:pt x="450" y="535"/>
                  </a:lnTo>
                  <a:lnTo>
                    <a:pt x="452" y="535"/>
                  </a:lnTo>
                  <a:lnTo>
                    <a:pt x="453" y="532"/>
                  </a:lnTo>
                  <a:lnTo>
                    <a:pt x="458" y="523"/>
                  </a:lnTo>
                  <a:lnTo>
                    <a:pt x="460" y="517"/>
                  </a:lnTo>
                  <a:lnTo>
                    <a:pt x="462" y="517"/>
                  </a:lnTo>
                  <a:lnTo>
                    <a:pt x="462" y="516"/>
                  </a:lnTo>
                  <a:lnTo>
                    <a:pt x="469" y="502"/>
                  </a:lnTo>
                  <a:lnTo>
                    <a:pt x="473" y="492"/>
                  </a:lnTo>
                  <a:lnTo>
                    <a:pt x="473" y="490"/>
                  </a:lnTo>
                  <a:lnTo>
                    <a:pt x="475" y="486"/>
                  </a:lnTo>
                  <a:lnTo>
                    <a:pt x="473" y="483"/>
                  </a:lnTo>
                  <a:lnTo>
                    <a:pt x="475" y="477"/>
                  </a:lnTo>
                  <a:lnTo>
                    <a:pt x="481" y="473"/>
                  </a:lnTo>
                  <a:lnTo>
                    <a:pt x="485" y="471"/>
                  </a:lnTo>
                  <a:lnTo>
                    <a:pt x="486" y="470"/>
                  </a:lnTo>
                  <a:lnTo>
                    <a:pt x="488" y="470"/>
                  </a:lnTo>
                  <a:lnTo>
                    <a:pt x="492" y="469"/>
                  </a:lnTo>
                  <a:lnTo>
                    <a:pt x="493" y="469"/>
                  </a:lnTo>
                  <a:lnTo>
                    <a:pt x="496" y="469"/>
                  </a:lnTo>
                  <a:lnTo>
                    <a:pt x="498" y="469"/>
                  </a:lnTo>
                  <a:lnTo>
                    <a:pt x="501" y="469"/>
                  </a:lnTo>
                  <a:lnTo>
                    <a:pt x="502" y="469"/>
                  </a:lnTo>
                  <a:lnTo>
                    <a:pt x="505" y="467"/>
                  </a:lnTo>
                  <a:lnTo>
                    <a:pt x="506" y="466"/>
                  </a:lnTo>
                  <a:lnTo>
                    <a:pt x="508" y="463"/>
                  </a:lnTo>
                  <a:lnTo>
                    <a:pt x="516" y="463"/>
                  </a:lnTo>
                  <a:lnTo>
                    <a:pt x="526" y="464"/>
                  </a:lnTo>
                  <a:lnTo>
                    <a:pt x="529" y="461"/>
                  </a:lnTo>
                  <a:lnTo>
                    <a:pt x="531" y="461"/>
                  </a:lnTo>
                  <a:lnTo>
                    <a:pt x="532" y="460"/>
                  </a:lnTo>
                  <a:lnTo>
                    <a:pt x="528" y="439"/>
                  </a:lnTo>
                  <a:lnTo>
                    <a:pt x="525" y="428"/>
                  </a:lnTo>
                  <a:lnTo>
                    <a:pt x="518" y="418"/>
                  </a:lnTo>
                  <a:lnTo>
                    <a:pt x="516" y="418"/>
                  </a:lnTo>
                  <a:lnTo>
                    <a:pt x="515" y="417"/>
                  </a:lnTo>
                  <a:lnTo>
                    <a:pt x="515" y="416"/>
                  </a:lnTo>
                  <a:lnTo>
                    <a:pt x="516" y="414"/>
                  </a:lnTo>
                  <a:lnTo>
                    <a:pt x="521" y="420"/>
                  </a:lnTo>
                  <a:lnTo>
                    <a:pt x="531" y="431"/>
                  </a:lnTo>
                  <a:lnTo>
                    <a:pt x="531" y="433"/>
                  </a:lnTo>
                  <a:lnTo>
                    <a:pt x="534" y="437"/>
                  </a:lnTo>
                  <a:lnTo>
                    <a:pt x="534" y="439"/>
                  </a:lnTo>
                  <a:lnTo>
                    <a:pt x="534" y="440"/>
                  </a:lnTo>
                  <a:lnTo>
                    <a:pt x="534" y="443"/>
                  </a:lnTo>
                  <a:lnTo>
                    <a:pt x="534" y="444"/>
                  </a:lnTo>
                  <a:lnTo>
                    <a:pt x="532" y="446"/>
                  </a:lnTo>
                  <a:lnTo>
                    <a:pt x="532" y="447"/>
                  </a:lnTo>
                  <a:lnTo>
                    <a:pt x="531" y="447"/>
                  </a:lnTo>
                  <a:lnTo>
                    <a:pt x="532" y="449"/>
                  </a:lnTo>
                  <a:lnTo>
                    <a:pt x="532" y="451"/>
                  </a:lnTo>
                  <a:lnTo>
                    <a:pt x="532" y="453"/>
                  </a:lnTo>
                  <a:lnTo>
                    <a:pt x="535" y="456"/>
                  </a:lnTo>
                  <a:lnTo>
                    <a:pt x="536" y="459"/>
                  </a:lnTo>
                  <a:lnTo>
                    <a:pt x="536" y="460"/>
                  </a:lnTo>
                  <a:lnTo>
                    <a:pt x="538" y="460"/>
                  </a:lnTo>
                  <a:lnTo>
                    <a:pt x="538" y="461"/>
                  </a:lnTo>
                  <a:lnTo>
                    <a:pt x="539" y="461"/>
                  </a:lnTo>
                  <a:lnTo>
                    <a:pt x="544" y="463"/>
                  </a:lnTo>
                  <a:lnTo>
                    <a:pt x="548" y="463"/>
                  </a:lnTo>
                  <a:lnTo>
                    <a:pt x="557" y="464"/>
                  </a:lnTo>
                  <a:lnTo>
                    <a:pt x="558" y="463"/>
                  </a:lnTo>
                  <a:lnTo>
                    <a:pt x="559" y="463"/>
                  </a:lnTo>
                  <a:lnTo>
                    <a:pt x="564" y="461"/>
                  </a:lnTo>
                  <a:lnTo>
                    <a:pt x="561" y="467"/>
                  </a:lnTo>
                  <a:lnTo>
                    <a:pt x="554" y="471"/>
                  </a:lnTo>
                  <a:lnTo>
                    <a:pt x="541" y="471"/>
                  </a:lnTo>
                  <a:lnTo>
                    <a:pt x="529" y="470"/>
                  </a:lnTo>
                  <a:lnTo>
                    <a:pt x="522" y="470"/>
                  </a:lnTo>
                  <a:lnTo>
                    <a:pt x="512" y="469"/>
                  </a:lnTo>
                  <a:lnTo>
                    <a:pt x="511" y="469"/>
                  </a:lnTo>
                  <a:lnTo>
                    <a:pt x="512" y="470"/>
                  </a:lnTo>
                  <a:lnTo>
                    <a:pt x="514" y="471"/>
                  </a:lnTo>
                  <a:lnTo>
                    <a:pt x="516" y="473"/>
                  </a:lnTo>
                  <a:lnTo>
                    <a:pt x="521" y="476"/>
                  </a:lnTo>
                  <a:lnTo>
                    <a:pt x="522" y="474"/>
                  </a:lnTo>
                  <a:lnTo>
                    <a:pt x="524" y="474"/>
                  </a:lnTo>
                  <a:lnTo>
                    <a:pt x="525" y="473"/>
                  </a:lnTo>
                  <a:lnTo>
                    <a:pt x="526" y="473"/>
                  </a:lnTo>
                  <a:lnTo>
                    <a:pt x="539" y="474"/>
                  </a:lnTo>
                  <a:lnTo>
                    <a:pt x="542" y="477"/>
                  </a:lnTo>
                  <a:lnTo>
                    <a:pt x="544" y="479"/>
                  </a:lnTo>
                  <a:lnTo>
                    <a:pt x="544" y="480"/>
                  </a:lnTo>
                  <a:lnTo>
                    <a:pt x="539" y="483"/>
                  </a:lnTo>
                  <a:lnTo>
                    <a:pt x="544" y="490"/>
                  </a:lnTo>
                  <a:lnTo>
                    <a:pt x="558" y="497"/>
                  </a:lnTo>
                  <a:lnTo>
                    <a:pt x="565" y="499"/>
                  </a:lnTo>
                  <a:lnTo>
                    <a:pt x="571" y="499"/>
                  </a:lnTo>
                  <a:lnTo>
                    <a:pt x="572" y="499"/>
                  </a:lnTo>
                  <a:lnTo>
                    <a:pt x="574" y="499"/>
                  </a:lnTo>
                  <a:lnTo>
                    <a:pt x="574" y="497"/>
                  </a:lnTo>
                  <a:lnTo>
                    <a:pt x="575" y="497"/>
                  </a:lnTo>
                  <a:lnTo>
                    <a:pt x="578" y="496"/>
                  </a:lnTo>
                  <a:lnTo>
                    <a:pt x="585" y="493"/>
                  </a:lnTo>
                  <a:lnTo>
                    <a:pt x="588" y="492"/>
                  </a:lnTo>
                  <a:lnTo>
                    <a:pt x="590" y="493"/>
                  </a:lnTo>
                  <a:lnTo>
                    <a:pt x="592" y="493"/>
                  </a:lnTo>
                  <a:lnTo>
                    <a:pt x="604" y="490"/>
                  </a:lnTo>
                  <a:lnTo>
                    <a:pt x="604" y="489"/>
                  </a:lnTo>
                  <a:lnTo>
                    <a:pt x="605" y="489"/>
                  </a:lnTo>
                  <a:lnTo>
                    <a:pt x="608" y="486"/>
                  </a:lnTo>
                  <a:lnTo>
                    <a:pt x="611" y="487"/>
                  </a:lnTo>
                  <a:lnTo>
                    <a:pt x="614" y="487"/>
                  </a:lnTo>
                  <a:lnTo>
                    <a:pt x="618" y="490"/>
                  </a:lnTo>
                  <a:lnTo>
                    <a:pt x="627" y="486"/>
                  </a:lnTo>
                  <a:lnTo>
                    <a:pt x="628" y="482"/>
                  </a:lnTo>
                  <a:lnTo>
                    <a:pt x="630" y="483"/>
                  </a:lnTo>
                  <a:lnTo>
                    <a:pt x="633" y="486"/>
                  </a:lnTo>
                  <a:lnTo>
                    <a:pt x="633" y="487"/>
                  </a:lnTo>
                  <a:lnTo>
                    <a:pt x="637" y="500"/>
                  </a:lnTo>
                  <a:lnTo>
                    <a:pt x="621" y="513"/>
                  </a:lnTo>
                  <a:lnTo>
                    <a:pt x="612" y="519"/>
                  </a:lnTo>
                  <a:lnTo>
                    <a:pt x="608" y="522"/>
                  </a:lnTo>
                  <a:lnTo>
                    <a:pt x="604" y="525"/>
                  </a:lnTo>
                  <a:lnTo>
                    <a:pt x="601" y="527"/>
                  </a:lnTo>
                  <a:lnTo>
                    <a:pt x="598" y="529"/>
                  </a:lnTo>
                  <a:lnTo>
                    <a:pt x="582" y="545"/>
                  </a:lnTo>
                  <a:lnTo>
                    <a:pt x="581" y="546"/>
                  </a:lnTo>
                  <a:lnTo>
                    <a:pt x="580" y="549"/>
                  </a:lnTo>
                  <a:lnTo>
                    <a:pt x="580" y="550"/>
                  </a:lnTo>
                  <a:lnTo>
                    <a:pt x="578" y="552"/>
                  </a:lnTo>
                  <a:lnTo>
                    <a:pt x="581" y="556"/>
                  </a:lnTo>
                  <a:lnTo>
                    <a:pt x="584" y="558"/>
                  </a:lnTo>
                  <a:lnTo>
                    <a:pt x="585" y="558"/>
                  </a:lnTo>
                  <a:lnTo>
                    <a:pt x="590" y="558"/>
                  </a:lnTo>
                  <a:lnTo>
                    <a:pt x="590" y="556"/>
                  </a:lnTo>
                  <a:lnTo>
                    <a:pt x="591" y="556"/>
                  </a:lnTo>
                  <a:lnTo>
                    <a:pt x="591" y="555"/>
                  </a:lnTo>
                  <a:lnTo>
                    <a:pt x="592" y="553"/>
                  </a:lnTo>
                  <a:lnTo>
                    <a:pt x="594" y="553"/>
                  </a:lnTo>
                  <a:lnTo>
                    <a:pt x="598" y="552"/>
                  </a:lnTo>
                  <a:lnTo>
                    <a:pt x="600" y="552"/>
                  </a:lnTo>
                  <a:lnTo>
                    <a:pt x="601" y="552"/>
                  </a:lnTo>
                  <a:lnTo>
                    <a:pt x="604" y="552"/>
                  </a:lnTo>
                  <a:lnTo>
                    <a:pt x="610" y="555"/>
                  </a:lnTo>
                  <a:lnTo>
                    <a:pt x="612" y="556"/>
                  </a:lnTo>
                  <a:lnTo>
                    <a:pt x="614" y="558"/>
                  </a:lnTo>
                  <a:lnTo>
                    <a:pt x="615" y="558"/>
                  </a:lnTo>
                  <a:lnTo>
                    <a:pt x="615" y="559"/>
                  </a:lnTo>
                  <a:lnTo>
                    <a:pt x="618" y="560"/>
                  </a:lnTo>
                  <a:lnTo>
                    <a:pt x="620" y="562"/>
                  </a:lnTo>
                  <a:lnTo>
                    <a:pt x="624" y="563"/>
                  </a:lnTo>
                  <a:lnTo>
                    <a:pt x="625" y="563"/>
                  </a:lnTo>
                  <a:lnTo>
                    <a:pt x="627" y="563"/>
                  </a:lnTo>
                  <a:lnTo>
                    <a:pt x="627" y="562"/>
                  </a:lnTo>
                  <a:lnTo>
                    <a:pt x="630" y="560"/>
                  </a:lnTo>
                  <a:lnTo>
                    <a:pt x="631" y="559"/>
                  </a:lnTo>
                  <a:lnTo>
                    <a:pt x="633" y="559"/>
                  </a:lnTo>
                  <a:lnTo>
                    <a:pt x="634" y="560"/>
                  </a:lnTo>
                  <a:lnTo>
                    <a:pt x="640" y="563"/>
                  </a:lnTo>
                  <a:lnTo>
                    <a:pt x="641" y="563"/>
                  </a:lnTo>
                  <a:lnTo>
                    <a:pt x="641" y="565"/>
                  </a:lnTo>
                  <a:lnTo>
                    <a:pt x="643" y="565"/>
                  </a:lnTo>
                  <a:lnTo>
                    <a:pt x="643" y="566"/>
                  </a:lnTo>
                  <a:lnTo>
                    <a:pt x="647" y="575"/>
                  </a:lnTo>
                  <a:lnTo>
                    <a:pt x="648" y="578"/>
                  </a:lnTo>
                  <a:lnTo>
                    <a:pt x="648" y="579"/>
                  </a:lnTo>
                  <a:lnTo>
                    <a:pt x="648" y="582"/>
                  </a:lnTo>
                  <a:lnTo>
                    <a:pt x="647" y="596"/>
                  </a:lnTo>
                  <a:lnTo>
                    <a:pt x="647" y="603"/>
                  </a:lnTo>
                  <a:lnTo>
                    <a:pt x="645" y="603"/>
                  </a:lnTo>
                  <a:lnTo>
                    <a:pt x="643" y="605"/>
                  </a:lnTo>
                  <a:lnTo>
                    <a:pt x="638" y="606"/>
                  </a:lnTo>
                  <a:lnTo>
                    <a:pt x="638" y="608"/>
                  </a:lnTo>
                  <a:lnTo>
                    <a:pt x="640" y="608"/>
                  </a:lnTo>
                  <a:lnTo>
                    <a:pt x="641" y="609"/>
                  </a:lnTo>
                  <a:lnTo>
                    <a:pt x="644" y="611"/>
                  </a:lnTo>
                  <a:lnTo>
                    <a:pt x="645" y="611"/>
                  </a:lnTo>
                  <a:lnTo>
                    <a:pt x="656" y="616"/>
                  </a:lnTo>
                  <a:lnTo>
                    <a:pt x="660" y="618"/>
                  </a:lnTo>
                  <a:lnTo>
                    <a:pt x="661" y="618"/>
                  </a:lnTo>
                  <a:lnTo>
                    <a:pt x="666" y="618"/>
                  </a:lnTo>
                  <a:lnTo>
                    <a:pt x="673" y="616"/>
                  </a:lnTo>
                  <a:lnTo>
                    <a:pt x="674" y="616"/>
                  </a:lnTo>
                  <a:lnTo>
                    <a:pt x="677" y="615"/>
                  </a:lnTo>
                  <a:lnTo>
                    <a:pt x="683" y="611"/>
                  </a:lnTo>
                  <a:lnTo>
                    <a:pt x="683" y="609"/>
                  </a:lnTo>
                  <a:lnTo>
                    <a:pt x="693" y="598"/>
                  </a:lnTo>
                  <a:lnTo>
                    <a:pt x="693" y="596"/>
                  </a:lnTo>
                  <a:lnTo>
                    <a:pt x="694" y="592"/>
                  </a:lnTo>
                  <a:lnTo>
                    <a:pt x="696" y="586"/>
                  </a:lnTo>
                  <a:lnTo>
                    <a:pt x="697" y="585"/>
                  </a:lnTo>
                  <a:lnTo>
                    <a:pt x="700" y="582"/>
                  </a:lnTo>
                  <a:lnTo>
                    <a:pt x="701" y="581"/>
                  </a:lnTo>
                  <a:lnTo>
                    <a:pt x="704" y="581"/>
                  </a:lnTo>
                  <a:lnTo>
                    <a:pt x="710" y="575"/>
                  </a:lnTo>
                  <a:lnTo>
                    <a:pt x="711" y="575"/>
                  </a:lnTo>
                  <a:lnTo>
                    <a:pt x="723" y="569"/>
                  </a:lnTo>
                  <a:lnTo>
                    <a:pt x="732" y="563"/>
                  </a:lnTo>
                  <a:lnTo>
                    <a:pt x="737" y="558"/>
                  </a:lnTo>
                  <a:lnTo>
                    <a:pt x="744" y="546"/>
                  </a:lnTo>
                  <a:lnTo>
                    <a:pt x="749" y="542"/>
                  </a:lnTo>
                  <a:lnTo>
                    <a:pt x="750" y="542"/>
                  </a:lnTo>
                  <a:lnTo>
                    <a:pt x="752" y="542"/>
                  </a:lnTo>
                  <a:lnTo>
                    <a:pt x="753" y="540"/>
                  </a:lnTo>
                  <a:lnTo>
                    <a:pt x="756" y="540"/>
                  </a:lnTo>
                  <a:lnTo>
                    <a:pt x="757" y="540"/>
                  </a:lnTo>
                  <a:lnTo>
                    <a:pt x="759" y="542"/>
                  </a:lnTo>
                  <a:lnTo>
                    <a:pt x="762" y="542"/>
                  </a:lnTo>
                  <a:lnTo>
                    <a:pt x="765" y="543"/>
                  </a:lnTo>
                  <a:lnTo>
                    <a:pt x="767" y="546"/>
                  </a:lnTo>
                  <a:lnTo>
                    <a:pt x="777" y="545"/>
                  </a:lnTo>
                  <a:lnTo>
                    <a:pt x="790" y="542"/>
                  </a:lnTo>
                  <a:lnTo>
                    <a:pt x="798" y="537"/>
                  </a:lnTo>
                  <a:lnTo>
                    <a:pt x="800" y="535"/>
                  </a:lnTo>
                  <a:lnTo>
                    <a:pt x="802" y="533"/>
                  </a:lnTo>
                  <a:lnTo>
                    <a:pt x="802" y="532"/>
                  </a:lnTo>
                  <a:lnTo>
                    <a:pt x="800" y="532"/>
                  </a:lnTo>
                  <a:lnTo>
                    <a:pt x="798" y="530"/>
                  </a:lnTo>
                  <a:lnTo>
                    <a:pt x="798" y="529"/>
                  </a:lnTo>
                  <a:lnTo>
                    <a:pt x="798" y="527"/>
                  </a:lnTo>
                  <a:lnTo>
                    <a:pt x="796" y="525"/>
                  </a:lnTo>
                  <a:lnTo>
                    <a:pt x="796" y="519"/>
                  </a:lnTo>
                  <a:lnTo>
                    <a:pt x="798" y="513"/>
                  </a:lnTo>
                  <a:lnTo>
                    <a:pt x="799" y="513"/>
                  </a:lnTo>
                  <a:lnTo>
                    <a:pt x="799" y="512"/>
                  </a:lnTo>
                  <a:lnTo>
                    <a:pt x="800" y="512"/>
                  </a:lnTo>
                  <a:lnTo>
                    <a:pt x="800" y="506"/>
                  </a:lnTo>
                  <a:lnTo>
                    <a:pt x="787" y="504"/>
                  </a:lnTo>
                  <a:lnTo>
                    <a:pt x="786" y="504"/>
                  </a:lnTo>
                  <a:lnTo>
                    <a:pt x="777" y="507"/>
                  </a:lnTo>
                  <a:lnTo>
                    <a:pt x="776" y="507"/>
                  </a:lnTo>
                  <a:lnTo>
                    <a:pt x="775" y="510"/>
                  </a:lnTo>
                  <a:lnTo>
                    <a:pt x="775" y="512"/>
                  </a:lnTo>
                  <a:lnTo>
                    <a:pt x="769" y="517"/>
                  </a:lnTo>
                  <a:lnTo>
                    <a:pt x="746" y="529"/>
                  </a:lnTo>
                  <a:lnTo>
                    <a:pt x="744" y="529"/>
                  </a:lnTo>
                  <a:lnTo>
                    <a:pt x="743" y="529"/>
                  </a:lnTo>
                  <a:lnTo>
                    <a:pt x="739" y="526"/>
                  </a:lnTo>
                  <a:lnTo>
                    <a:pt x="734" y="525"/>
                  </a:lnTo>
                  <a:lnTo>
                    <a:pt x="733" y="523"/>
                  </a:lnTo>
                  <a:lnTo>
                    <a:pt x="730" y="519"/>
                  </a:lnTo>
                  <a:lnTo>
                    <a:pt x="717" y="507"/>
                  </a:lnTo>
                  <a:lnTo>
                    <a:pt x="716" y="506"/>
                  </a:lnTo>
                  <a:lnTo>
                    <a:pt x="711" y="500"/>
                  </a:lnTo>
                  <a:lnTo>
                    <a:pt x="707" y="496"/>
                  </a:lnTo>
                  <a:lnTo>
                    <a:pt x="701" y="487"/>
                  </a:lnTo>
                  <a:lnTo>
                    <a:pt x="701" y="486"/>
                  </a:lnTo>
                  <a:lnTo>
                    <a:pt x="699" y="479"/>
                  </a:lnTo>
                  <a:lnTo>
                    <a:pt x="697" y="476"/>
                  </a:lnTo>
                  <a:lnTo>
                    <a:pt x="694" y="469"/>
                  </a:lnTo>
                  <a:lnTo>
                    <a:pt x="694" y="467"/>
                  </a:lnTo>
                  <a:lnTo>
                    <a:pt x="694" y="466"/>
                  </a:lnTo>
                  <a:lnTo>
                    <a:pt x="696" y="466"/>
                  </a:lnTo>
                  <a:lnTo>
                    <a:pt x="697" y="463"/>
                  </a:lnTo>
                  <a:lnTo>
                    <a:pt x="699" y="463"/>
                  </a:lnTo>
                  <a:lnTo>
                    <a:pt x="700" y="463"/>
                  </a:lnTo>
                  <a:lnTo>
                    <a:pt x="704" y="460"/>
                  </a:lnTo>
                  <a:lnTo>
                    <a:pt x="706" y="459"/>
                  </a:lnTo>
                  <a:lnTo>
                    <a:pt x="709" y="454"/>
                  </a:lnTo>
                  <a:lnTo>
                    <a:pt x="711" y="447"/>
                  </a:lnTo>
                  <a:lnTo>
                    <a:pt x="713" y="447"/>
                  </a:lnTo>
                  <a:lnTo>
                    <a:pt x="713" y="446"/>
                  </a:lnTo>
                  <a:lnTo>
                    <a:pt x="713" y="444"/>
                  </a:lnTo>
                  <a:lnTo>
                    <a:pt x="711" y="443"/>
                  </a:lnTo>
                  <a:lnTo>
                    <a:pt x="710" y="443"/>
                  </a:lnTo>
                  <a:lnTo>
                    <a:pt x="710" y="440"/>
                  </a:lnTo>
                  <a:lnTo>
                    <a:pt x="713" y="443"/>
                  </a:lnTo>
                  <a:lnTo>
                    <a:pt x="714" y="446"/>
                  </a:lnTo>
                  <a:lnTo>
                    <a:pt x="719" y="450"/>
                  </a:lnTo>
                  <a:lnTo>
                    <a:pt x="717" y="456"/>
                  </a:lnTo>
                  <a:lnTo>
                    <a:pt x="717" y="459"/>
                  </a:lnTo>
                  <a:lnTo>
                    <a:pt x="716" y="463"/>
                  </a:lnTo>
                  <a:lnTo>
                    <a:pt x="714" y="463"/>
                  </a:lnTo>
                  <a:lnTo>
                    <a:pt x="714" y="464"/>
                  </a:lnTo>
                  <a:lnTo>
                    <a:pt x="713" y="464"/>
                  </a:lnTo>
                  <a:lnTo>
                    <a:pt x="713" y="466"/>
                  </a:lnTo>
                  <a:lnTo>
                    <a:pt x="711" y="466"/>
                  </a:lnTo>
                  <a:lnTo>
                    <a:pt x="709" y="467"/>
                  </a:lnTo>
                  <a:lnTo>
                    <a:pt x="707" y="469"/>
                  </a:lnTo>
                  <a:lnTo>
                    <a:pt x="704" y="473"/>
                  </a:lnTo>
                  <a:lnTo>
                    <a:pt x="706" y="473"/>
                  </a:lnTo>
                  <a:lnTo>
                    <a:pt x="706" y="474"/>
                  </a:lnTo>
                  <a:lnTo>
                    <a:pt x="706" y="473"/>
                  </a:lnTo>
                  <a:lnTo>
                    <a:pt x="707" y="473"/>
                  </a:lnTo>
                  <a:lnTo>
                    <a:pt x="709" y="471"/>
                  </a:lnTo>
                  <a:lnTo>
                    <a:pt x="711" y="469"/>
                  </a:lnTo>
                  <a:lnTo>
                    <a:pt x="713" y="469"/>
                  </a:lnTo>
                  <a:lnTo>
                    <a:pt x="714" y="467"/>
                  </a:lnTo>
                  <a:lnTo>
                    <a:pt x="716" y="464"/>
                  </a:lnTo>
                  <a:lnTo>
                    <a:pt x="716" y="461"/>
                  </a:lnTo>
                  <a:lnTo>
                    <a:pt x="717" y="459"/>
                  </a:lnTo>
                  <a:lnTo>
                    <a:pt x="719" y="456"/>
                  </a:lnTo>
                  <a:lnTo>
                    <a:pt x="722" y="449"/>
                  </a:lnTo>
                  <a:lnTo>
                    <a:pt x="723" y="447"/>
                  </a:lnTo>
                  <a:lnTo>
                    <a:pt x="726" y="440"/>
                  </a:lnTo>
                  <a:lnTo>
                    <a:pt x="726" y="439"/>
                  </a:lnTo>
                  <a:lnTo>
                    <a:pt x="727" y="439"/>
                  </a:lnTo>
                  <a:lnTo>
                    <a:pt x="729" y="439"/>
                  </a:lnTo>
                  <a:lnTo>
                    <a:pt x="730" y="437"/>
                  </a:lnTo>
                  <a:lnTo>
                    <a:pt x="732" y="436"/>
                  </a:lnTo>
                  <a:lnTo>
                    <a:pt x="733" y="434"/>
                  </a:lnTo>
                  <a:lnTo>
                    <a:pt x="734" y="433"/>
                  </a:lnTo>
                  <a:lnTo>
                    <a:pt x="736" y="428"/>
                  </a:lnTo>
                  <a:lnTo>
                    <a:pt x="737" y="427"/>
                  </a:lnTo>
                  <a:lnTo>
                    <a:pt x="739" y="426"/>
                  </a:lnTo>
                  <a:lnTo>
                    <a:pt x="739" y="424"/>
                  </a:lnTo>
                  <a:lnTo>
                    <a:pt x="740" y="423"/>
                  </a:lnTo>
                  <a:lnTo>
                    <a:pt x="740" y="421"/>
                  </a:lnTo>
                  <a:lnTo>
                    <a:pt x="744" y="420"/>
                  </a:lnTo>
                  <a:lnTo>
                    <a:pt x="744" y="418"/>
                  </a:lnTo>
                  <a:lnTo>
                    <a:pt x="753" y="416"/>
                  </a:lnTo>
                  <a:lnTo>
                    <a:pt x="760" y="414"/>
                  </a:lnTo>
                  <a:lnTo>
                    <a:pt x="762" y="414"/>
                  </a:lnTo>
                  <a:lnTo>
                    <a:pt x="763" y="416"/>
                  </a:lnTo>
                  <a:lnTo>
                    <a:pt x="769" y="408"/>
                  </a:lnTo>
                  <a:lnTo>
                    <a:pt x="770" y="407"/>
                  </a:lnTo>
                  <a:lnTo>
                    <a:pt x="776" y="403"/>
                  </a:lnTo>
                  <a:lnTo>
                    <a:pt x="780" y="400"/>
                  </a:lnTo>
                  <a:lnTo>
                    <a:pt x="785" y="400"/>
                  </a:lnTo>
                  <a:lnTo>
                    <a:pt x="787" y="400"/>
                  </a:lnTo>
                  <a:lnTo>
                    <a:pt x="790" y="401"/>
                  </a:lnTo>
                  <a:lnTo>
                    <a:pt x="796" y="393"/>
                  </a:lnTo>
                  <a:lnTo>
                    <a:pt x="799" y="390"/>
                  </a:lnTo>
                  <a:lnTo>
                    <a:pt x="800" y="387"/>
                  </a:lnTo>
                  <a:lnTo>
                    <a:pt x="809" y="381"/>
                  </a:lnTo>
                  <a:lnTo>
                    <a:pt x="810" y="380"/>
                  </a:lnTo>
                  <a:lnTo>
                    <a:pt x="812" y="380"/>
                  </a:lnTo>
                  <a:lnTo>
                    <a:pt x="815" y="381"/>
                  </a:lnTo>
                  <a:lnTo>
                    <a:pt x="816" y="381"/>
                  </a:lnTo>
                  <a:lnTo>
                    <a:pt x="818" y="377"/>
                  </a:lnTo>
                  <a:lnTo>
                    <a:pt x="819" y="377"/>
                  </a:lnTo>
                  <a:lnTo>
                    <a:pt x="820" y="374"/>
                  </a:lnTo>
                  <a:lnTo>
                    <a:pt x="820" y="371"/>
                  </a:lnTo>
                  <a:lnTo>
                    <a:pt x="823" y="365"/>
                  </a:lnTo>
                  <a:lnTo>
                    <a:pt x="825" y="364"/>
                  </a:lnTo>
                  <a:lnTo>
                    <a:pt x="826" y="364"/>
                  </a:lnTo>
                  <a:lnTo>
                    <a:pt x="828" y="364"/>
                  </a:lnTo>
                  <a:lnTo>
                    <a:pt x="829" y="364"/>
                  </a:lnTo>
                  <a:lnTo>
                    <a:pt x="835" y="364"/>
                  </a:lnTo>
                  <a:lnTo>
                    <a:pt x="836" y="362"/>
                  </a:lnTo>
                  <a:lnTo>
                    <a:pt x="838" y="361"/>
                  </a:lnTo>
                  <a:lnTo>
                    <a:pt x="839" y="361"/>
                  </a:lnTo>
                  <a:lnTo>
                    <a:pt x="841" y="360"/>
                  </a:lnTo>
                  <a:lnTo>
                    <a:pt x="842" y="360"/>
                  </a:lnTo>
                  <a:lnTo>
                    <a:pt x="852" y="357"/>
                  </a:lnTo>
                  <a:lnTo>
                    <a:pt x="855" y="358"/>
                  </a:lnTo>
                  <a:lnTo>
                    <a:pt x="855" y="360"/>
                  </a:lnTo>
                  <a:lnTo>
                    <a:pt x="858" y="355"/>
                  </a:lnTo>
                  <a:lnTo>
                    <a:pt x="859" y="354"/>
                  </a:lnTo>
                  <a:close/>
                </a:path>
              </a:pathLst>
            </a:custGeom>
            <a:solidFill>
              <a:srgbClr val="0A4594"/>
            </a:solidFill>
            <a:ln w="12700">
              <a:solidFill>
                <a:srgbClr val="1572EF"/>
              </a:solidFill>
              <a:round/>
              <a:headEnd/>
              <a:tailEnd/>
            </a:ln>
          </p:spPr>
          <p:txBody>
            <a:bodyPr/>
            <a:lstStyle/>
            <a:p>
              <a:endParaRPr lang="hr-HR"/>
            </a:p>
          </p:txBody>
        </p:sp>
        <p:sp>
          <p:nvSpPr>
            <p:cNvPr id="47" name="Freeform 132"/>
            <p:cNvSpPr>
              <a:spLocks/>
            </p:cNvSpPr>
            <p:nvPr/>
          </p:nvSpPr>
          <p:spPr bwMode="auto">
            <a:xfrm>
              <a:off x="4553" y="2914"/>
              <a:ext cx="76" cy="10"/>
            </a:xfrm>
            <a:custGeom>
              <a:avLst/>
              <a:gdLst>
                <a:gd name="T0" fmla="*/ 0 w 24"/>
                <a:gd name="T1" fmla="*/ 3 h 3"/>
                <a:gd name="T2" fmla="*/ 3 w 24"/>
                <a:gd name="T3" fmla="*/ 3 h 3"/>
                <a:gd name="T4" fmla="*/ 4 w 24"/>
                <a:gd name="T5" fmla="*/ 3 h 3"/>
                <a:gd name="T6" fmla="*/ 20 w 24"/>
                <a:gd name="T7" fmla="*/ 3 h 3"/>
                <a:gd name="T8" fmla="*/ 22 w 24"/>
                <a:gd name="T9" fmla="*/ 3 h 3"/>
                <a:gd name="T10" fmla="*/ 23 w 24"/>
                <a:gd name="T11" fmla="*/ 2 h 3"/>
                <a:gd name="T12" fmla="*/ 24 w 24"/>
                <a:gd name="T13" fmla="*/ 2 h 3"/>
                <a:gd name="T14" fmla="*/ 24 w 24"/>
                <a:gd name="T15" fmla="*/ 2 h 3"/>
                <a:gd name="T16" fmla="*/ 24 w 24"/>
                <a:gd name="T17" fmla="*/ 0 h 3"/>
                <a:gd name="T18" fmla="*/ 23 w 24"/>
                <a:gd name="T19" fmla="*/ 0 h 3"/>
                <a:gd name="T20" fmla="*/ 19 w 24"/>
                <a:gd name="T21" fmla="*/ 0 h 3"/>
                <a:gd name="T22" fmla="*/ 17 w 24"/>
                <a:gd name="T23" fmla="*/ 0 h 3"/>
                <a:gd name="T24" fmla="*/ 17 w 24"/>
                <a:gd name="T25" fmla="*/ 2 h 3"/>
                <a:gd name="T26" fmla="*/ 16 w 24"/>
                <a:gd name="T27" fmla="*/ 2 h 3"/>
                <a:gd name="T28" fmla="*/ 9 w 24"/>
                <a:gd name="T29" fmla="*/ 2 h 3"/>
                <a:gd name="T30" fmla="*/ 6 w 24"/>
                <a:gd name="T31" fmla="*/ 3 h 3"/>
                <a:gd name="T32" fmla="*/ 6 w 24"/>
                <a:gd name="T33" fmla="*/ 3 h 3"/>
                <a:gd name="T34" fmla="*/ 0 w 24"/>
                <a:gd name="T35" fmla="*/ 2 h 3"/>
                <a:gd name="T36" fmla="*/ 0 w 24"/>
                <a:gd name="T37" fmla="*/ 2 h 3"/>
                <a:gd name="T38" fmla="*/ 0 w 24"/>
                <a:gd name="T39" fmla="*/ 3 h 3"/>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24" h="3">
                  <a:moveTo>
                    <a:pt x="0" y="3"/>
                  </a:moveTo>
                  <a:lnTo>
                    <a:pt x="3" y="3"/>
                  </a:lnTo>
                  <a:lnTo>
                    <a:pt x="4" y="3"/>
                  </a:lnTo>
                  <a:lnTo>
                    <a:pt x="20" y="3"/>
                  </a:lnTo>
                  <a:lnTo>
                    <a:pt x="22" y="3"/>
                  </a:lnTo>
                  <a:lnTo>
                    <a:pt x="23" y="2"/>
                  </a:lnTo>
                  <a:lnTo>
                    <a:pt x="24" y="2"/>
                  </a:lnTo>
                  <a:lnTo>
                    <a:pt x="24" y="0"/>
                  </a:lnTo>
                  <a:lnTo>
                    <a:pt x="23" y="0"/>
                  </a:lnTo>
                  <a:lnTo>
                    <a:pt x="19" y="0"/>
                  </a:lnTo>
                  <a:lnTo>
                    <a:pt x="17" y="0"/>
                  </a:lnTo>
                  <a:lnTo>
                    <a:pt x="17" y="2"/>
                  </a:lnTo>
                  <a:lnTo>
                    <a:pt x="16" y="2"/>
                  </a:lnTo>
                  <a:lnTo>
                    <a:pt x="9" y="2"/>
                  </a:lnTo>
                  <a:lnTo>
                    <a:pt x="6" y="3"/>
                  </a:lnTo>
                  <a:lnTo>
                    <a:pt x="0" y="2"/>
                  </a:lnTo>
                  <a:lnTo>
                    <a:pt x="0" y="3"/>
                  </a:lnTo>
                  <a:close/>
                </a:path>
              </a:pathLst>
            </a:custGeom>
            <a:solidFill>
              <a:srgbClr val="0A4594"/>
            </a:solidFill>
            <a:ln w="12700">
              <a:solidFill>
                <a:srgbClr val="1572EF"/>
              </a:solidFill>
              <a:round/>
              <a:headEnd/>
              <a:tailEnd/>
            </a:ln>
          </p:spPr>
          <p:txBody>
            <a:bodyPr/>
            <a:lstStyle/>
            <a:p>
              <a:endParaRPr lang="hr-HR"/>
            </a:p>
          </p:txBody>
        </p:sp>
        <p:sp>
          <p:nvSpPr>
            <p:cNvPr id="48" name="Freeform 133"/>
            <p:cNvSpPr>
              <a:spLocks/>
            </p:cNvSpPr>
            <p:nvPr/>
          </p:nvSpPr>
          <p:spPr bwMode="auto">
            <a:xfrm>
              <a:off x="4352" y="2876"/>
              <a:ext cx="120" cy="38"/>
            </a:xfrm>
            <a:custGeom>
              <a:avLst/>
              <a:gdLst>
                <a:gd name="T0" fmla="*/ 0 w 38"/>
                <a:gd name="T1" fmla="*/ 1 h 11"/>
                <a:gd name="T2" fmla="*/ 0 w 38"/>
                <a:gd name="T3" fmla="*/ 3 h 11"/>
                <a:gd name="T4" fmla="*/ 0 w 38"/>
                <a:gd name="T5" fmla="*/ 3 h 11"/>
                <a:gd name="T6" fmla="*/ 2 w 38"/>
                <a:gd name="T7" fmla="*/ 4 h 11"/>
                <a:gd name="T8" fmla="*/ 2 w 38"/>
                <a:gd name="T9" fmla="*/ 6 h 11"/>
                <a:gd name="T10" fmla="*/ 4 w 38"/>
                <a:gd name="T11" fmla="*/ 7 h 11"/>
                <a:gd name="T12" fmla="*/ 4 w 38"/>
                <a:gd name="T13" fmla="*/ 7 h 11"/>
                <a:gd name="T14" fmla="*/ 4 w 38"/>
                <a:gd name="T15" fmla="*/ 7 h 11"/>
                <a:gd name="T16" fmla="*/ 5 w 38"/>
                <a:gd name="T17" fmla="*/ 8 h 11"/>
                <a:gd name="T18" fmla="*/ 11 w 38"/>
                <a:gd name="T19" fmla="*/ 8 h 11"/>
                <a:gd name="T20" fmla="*/ 14 w 38"/>
                <a:gd name="T21" fmla="*/ 10 h 11"/>
                <a:gd name="T22" fmla="*/ 15 w 38"/>
                <a:gd name="T23" fmla="*/ 10 h 11"/>
                <a:gd name="T24" fmla="*/ 21 w 38"/>
                <a:gd name="T25" fmla="*/ 8 h 11"/>
                <a:gd name="T26" fmla="*/ 22 w 38"/>
                <a:gd name="T27" fmla="*/ 8 h 11"/>
                <a:gd name="T28" fmla="*/ 27 w 38"/>
                <a:gd name="T29" fmla="*/ 10 h 11"/>
                <a:gd name="T30" fmla="*/ 31 w 38"/>
                <a:gd name="T31" fmla="*/ 10 h 11"/>
                <a:gd name="T32" fmla="*/ 34 w 38"/>
                <a:gd name="T33" fmla="*/ 11 h 11"/>
                <a:gd name="T34" fmla="*/ 38 w 38"/>
                <a:gd name="T35" fmla="*/ 11 h 11"/>
                <a:gd name="T36" fmla="*/ 38 w 38"/>
                <a:gd name="T37" fmla="*/ 11 h 11"/>
                <a:gd name="T38" fmla="*/ 35 w 38"/>
                <a:gd name="T39" fmla="*/ 10 h 11"/>
                <a:gd name="T40" fmla="*/ 34 w 38"/>
                <a:gd name="T41" fmla="*/ 10 h 11"/>
                <a:gd name="T42" fmla="*/ 33 w 38"/>
                <a:gd name="T43" fmla="*/ 8 h 11"/>
                <a:gd name="T44" fmla="*/ 20 w 38"/>
                <a:gd name="T45" fmla="*/ 8 h 11"/>
                <a:gd name="T46" fmla="*/ 17 w 38"/>
                <a:gd name="T47" fmla="*/ 8 h 11"/>
                <a:gd name="T48" fmla="*/ 14 w 38"/>
                <a:gd name="T49" fmla="*/ 8 h 11"/>
                <a:gd name="T50" fmla="*/ 12 w 38"/>
                <a:gd name="T51" fmla="*/ 8 h 11"/>
                <a:gd name="T52" fmla="*/ 7 w 38"/>
                <a:gd name="T53" fmla="*/ 7 h 11"/>
                <a:gd name="T54" fmla="*/ 7 w 38"/>
                <a:gd name="T55" fmla="*/ 7 h 11"/>
                <a:gd name="T56" fmla="*/ 5 w 38"/>
                <a:gd name="T57" fmla="*/ 7 h 11"/>
                <a:gd name="T58" fmla="*/ 4 w 38"/>
                <a:gd name="T59" fmla="*/ 6 h 11"/>
                <a:gd name="T60" fmla="*/ 2 w 38"/>
                <a:gd name="T61" fmla="*/ 6 h 11"/>
                <a:gd name="T62" fmla="*/ 2 w 38"/>
                <a:gd name="T63" fmla="*/ 4 h 11"/>
                <a:gd name="T64" fmla="*/ 2 w 38"/>
                <a:gd name="T65" fmla="*/ 4 h 11"/>
                <a:gd name="T66" fmla="*/ 1 w 38"/>
                <a:gd name="T67" fmla="*/ 0 h 11"/>
                <a:gd name="T68" fmla="*/ 0 w 38"/>
                <a:gd name="T69" fmla="*/ 0 h 11"/>
                <a:gd name="T70" fmla="*/ 0 w 38"/>
                <a:gd name="T71" fmla="*/ 0 h 11"/>
                <a:gd name="T72" fmla="*/ 0 w 38"/>
                <a:gd name="T73" fmla="*/ 0 h 11"/>
                <a:gd name="T74" fmla="*/ 0 w 38"/>
                <a:gd name="T75" fmla="*/ 0 h 11"/>
                <a:gd name="T76" fmla="*/ 0 w 38"/>
                <a:gd name="T77" fmla="*/ 1 h 11"/>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0" t="0" r="r" b="b"/>
              <a:pathLst>
                <a:path w="38" h="11">
                  <a:moveTo>
                    <a:pt x="0" y="1"/>
                  </a:moveTo>
                  <a:lnTo>
                    <a:pt x="0" y="3"/>
                  </a:lnTo>
                  <a:lnTo>
                    <a:pt x="2" y="4"/>
                  </a:lnTo>
                  <a:lnTo>
                    <a:pt x="2" y="6"/>
                  </a:lnTo>
                  <a:lnTo>
                    <a:pt x="4" y="7"/>
                  </a:lnTo>
                  <a:lnTo>
                    <a:pt x="5" y="8"/>
                  </a:lnTo>
                  <a:lnTo>
                    <a:pt x="11" y="8"/>
                  </a:lnTo>
                  <a:lnTo>
                    <a:pt x="14" y="10"/>
                  </a:lnTo>
                  <a:lnTo>
                    <a:pt x="15" y="10"/>
                  </a:lnTo>
                  <a:lnTo>
                    <a:pt x="21" y="8"/>
                  </a:lnTo>
                  <a:lnTo>
                    <a:pt x="22" y="8"/>
                  </a:lnTo>
                  <a:lnTo>
                    <a:pt x="27" y="10"/>
                  </a:lnTo>
                  <a:lnTo>
                    <a:pt x="31" y="10"/>
                  </a:lnTo>
                  <a:lnTo>
                    <a:pt x="34" y="11"/>
                  </a:lnTo>
                  <a:lnTo>
                    <a:pt x="38" y="11"/>
                  </a:lnTo>
                  <a:lnTo>
                    <a:pt x="35" y="10"/>
                  </a:lnTo>
                  <a:lnTo>
                    <a:pt x="34" y="10"/>
                  </a:lnTo>
                  <a:lnTo>
                    <a:pt x="33" y="8"/>
                  </a:lnTo>
                  <a:lnTo>
                    <a:pt x="20" y="8"/>
                  </a:lnTo>
                  <a:lnTo>
                    <a:pt x="17" y="8"/>
                  </a:lnTo>
                  <a:lnTo>
                    <a:pt x="14" y="8"/>
                  </a:lnTo>
                  <a:lnTo>
                    <a:pt x="12" y="8"/>
                  </a:lnTo>
                  <a:lnTo>
                    <a:pt x="7" y="7"/>
                  </a:lnTo>
                  <a:lnTo>
                    <a:pt x="5" y="7"/>
                  </a:lnTo>
                  <a:lnTo>
                    <a:pt x="4" y="6"/>
                  </a:lnTo>
                  <a:lnTo>
                    <a:pt x="2" y="6"/>
                  </a:lnTo>
                  <a:lnTo>
                    <a:pt x="2" y="4"/>
                  </a:lnTo>
                  <a:lnTo>
                    <a:pt x="1" y="0"/>
                  </a:lnTo>
                  <a:lnTo>
                    <a:pt x="0" y="0"/>
                  </a:lnTo>
                  <a:lnTo>
                    <a:pt x="0" y="1"/>
                  </a:lnTo>
                  <a:close/>
                </a:path>
              </a:pathLst>
            </a:custGeom>
            <a:solidFill>
              <a:srgbClr val="0A4594"/>
            </a:solidFill>
            <a:ln w="12700">
              <a:solidFill>
                <a:srgbClr val="1572EF"/>
              </a:solidFill>
              <a:round/>
              <a:headEnd/>
              <a:tailEnd/>
            </a:ln>
          </p:spPr>
          <p:txBody>
            <a:bodyPr/>
            <a:lstStyle/>
            <a:p>
              <a:endParaRPr lang="hr-HR"/>
            </a:p>
          </p:txBody>
        </p:sp>
        <p:sp>
          <p:nvSpPr>
            <p:cNvPr id="49" name="Freeform 134"/>
            <p:cNvSpPr>
              <a:spLocks/>
            </p:cNvSpPr>
            <p:nvPr/>
          </p:nvSpPr>
          <p:spPr bwMode="auto">
            <a:xfrm>
              <a:off x="2172" y="3096"/>
              <a:ext cx="756" cy="1167"/>
            </a:xfrm>
            <a:custGeom>
              <a:avLst/>
              <a:gdLst>
                <a:gd name="T0" fmla="*/ 215 w 240"/>
                <a:gd name="T1" fmla="*/ 213 h 340"/>
                <a:gd name="T2" fmla="*/ 211 w 240"/>
                <a:gd name="T3" fmla="*/ 164 h 340"/>
                <a:gd name="T4" fmla="*/ 218 w 240"/>
                <a:gd name="T5" fmla="*/ 147 h 340"/>
                <a:gd name="T6" fmla="*/ 210 w 240"/>
                <a:gd name="T7" fmla="*/ 142 h 340"/>
                <a:gd name="T8" fmla="*/ 211 w 240"/>
                <a:gd name="T9" fmla="*/ 127 h 340"/>
                <a:gd name="T10" fmla="*/ 218 w 240"/>
                <a:gd name="T11" fmla="*/ 128 h 340"/>
                <a:gd name="T12" fmla="*/ 220 w 240"/>
                <a:gd name="T13" fmla="*/ 121 h 340"/>
                <a:gd name="T14" fmla="*/ 212 w 240"/>
                <a:gd name="T15" fmla="*/ 119 h 340"/>
                <a:gd name="T16" fmla="*/ 204 w 240"/>
                <a:gd name="T17" fmla="*/ 114 h 340"/>
                <a:gd name="T18" fmla="*/ 194 w 240"/>
                <a:gd name="T19" fmla="*/ 124 h 340"/>
                <a:gd name="T20" fmla="*/ 184 w 240"/>
                <a:gd name="T21" fmla="*/ 131 h 340"/>
                <a:gd name="T22" fmla="*/ 174 w 240"/>
                <a:gd name="T23" fmla="*/ 119 h 340"/>
                <a:gd name="T24" fmla="*/ 158 w 240"/>
                <a:gd name="T25" fmla="*/ 119 h 340"/>
                <a:gd name="T26" fmla="*/ 156 w 240"/>
                <a:gd name="T27" fmla="*/ 112 h 340"/>
                <a:gd name="T28" fmla="*/ 148 w 240"/>
                <a:gd name="T29" fmla="*/ 109 h 340"/>
                <a:gd name="T30" fmla="*/ 144 w 240"/>
                <a:gd name="T31" fmla="*/ 102 h 340"/>
                <a:gd name="T32" fmla="*/ 152 w 240"/>
                <a:gd name="T33" fmla="*/ 99 h 340"/>
                <a:gd name="T34" fmla="*/ 144 w 240"/>
                <a:gd name="T35" fmla="*/ 94 h 340"/>
                <a:gd name="T36" fmla="*/ 151 w 240"/>
                <a:gd name="T37" fmla="*/ 81 h 340"/>
                <a:gd name="T38" fmla="*/ 121 w 240"/>
                <a:gd name="T39" fmla="*/ 65 h 340"/>
                <a:gd name="T40" fmla="*/ 109 w 240"/>
                <a:gd name="T41" fmla="*/ 42 h 340"/>
                <a:gd name="T42" fmla="*/ 108 w 240"/>
                <a:gd name="T43" fmla="*/ 32 h 340"/>
                <a:gd name="T44" fmla="*/ 102 w 240"/>
                <a:gd name="T45" fmla="*/ 31 h 340"/>
                <a:gd name="T46" fmla="*/ 96 w 240"/>
                <a:gd name="T47" fmla="*/ 20 h 340"/>
                <a:gd name="T48" fmla="*/ 85 w 240"/>
                <a:gd name="T49" fmla="*/ 13 h 340"/>
                <a:gd name="T50" fmla="*/ 76 w 240"/>
                <a:gd name="T51" fmla="*/ 3 h 340"/>
                <a:gd name="T52" fmla="*/ 39 w 240"/>
                <a:gd name="T53" fmla="*/ 3 h 340"/>
                <a:gd name="T54" fmla="*/ 36 w 240"/>
                <a:gd name="T55" fmla="*/ 9 h 340"/>
                <a:gd name="T56" fmla="*/ 16 w 240"/>
                <a:gd name="T57" fmla="*/ 12 h 340"/>
                <a:gd name="T58" fmla="*/ 0 w 240"/>
                <a:gd name="T59" fmla="*/ 20 h 340"/>
                <a:gd name="T60" fmla="*/ 6 w 240"/>
                <a:gd name="T61" fmla="*/ 43 h 340"/>
                <a:gd name="T62" fmla="*/ 7 w 240"/>
                <a:gd name="T63" fmla="*/ 51 h 340"/>
                <a:gd name="T64" fmla="*/ 14 w 240"/>
                <a:gd name="T65" fmla="*/ 52 h 340"/>
                <a:gd name="T66" fmla="*/ 13 w 240"/>
                <a:gd name="T67" fmla="*/ 55 h 340"/>
                <a:gd name="T68" fmla="*/ 9 w 240"/>
                <a:gd name="T69" fmla="*/ 64 h 340"/>
                <a:gd name="T70" fmla="*/ 33 w 240"/>
                <a:gd name="T71" fmla="*/ 75 h 340"/>
                <a:gd name="T72" fmla="*/ 23 w 240"/>
                <a:gd name="T73" fmla="*/ 78 h 340"/>
                <a:gd name="T74" fmla="*/ 16 w 240"/>
                <a:gd name="T75" fmla="*/ 84 h 340"/>
                <a:gd name="T76" fmla="*/ 13 w 240"/>
                <a:gd name="T77" fmla="*/ 104 h 340"/>
                <a:gd name="T78" fmla="*/ 30 w 240"/>
                <a:gd name="T79" fmla="*/ 102 h 340"/>
                <a:gd name="T80" fmla="*/ 16 w 240"/>
                <a:gd name="T81" fmla="*/ 134 h 340"/>
                <a:gd name="T82" fmla="*/ 42 w 240"/>
                <a:gd name="T83" fmla="*/ 167 h 340"/>
                <a:gd name="T84" fmla="*/ 37 w 240"/>
                <a:gd name="T85" fmla="*/ 175 h 340"/>
                <a:gd name="T86" fmla="*/ 23 w 240"/>
                <a:gd name="T87" fmla="*/ 171 h 340"/>
                <a:gd name="T88" fmla="*/ 36 w 240"/>
                <a:gd name="T89" fmla="*/ 193 h 340"/>
                <a:gd name="T90" fmla="*/ 36 w 240"/>
                <a:gd name="T91" fmla="*/ 206 h 340"/>
                <a:gd name="T92" fmla="*/ 26 w 240"/>
                <a:gd name="T93" fmla="*/ 211 h 340"/>
                <a:gd name="T94" fmla="*/ 47 w 240"/>
                <a:gd name="T95" fmla="*/ 227 h 340"/>
                <a:gd name="T96" fmla="*/ 68 w 240"/>
                <a:gd name="T97" fmla="*/ 246 h 340"/>
                <a:gd name="T98" fmla="*/ 93 w 240"/>
                <a:gd name="T99" fmla="*/ 253 h 340"/>
                <a:gd name="T100" fmla="*/ 83 w 240"/>
                <a:gd name="T101" fmla="*/ 272 h 340"/>
                <a:gd name="T102" fmla="*/ 69 w 240"/>
                <a:gd name="T103" fmla="*/ 282 h 340"/>
                <a:gd name="T104" fmla="*/ 93 w 240"/>
                <a:gd name="T105" fmla="*/ 307 h 340"/>
                <a:gd name="T106" fmla="*/ 102 w 240"/>
                <a:gd name="T107" fmla="*/ 340 h 340"/>
                <a:gd name="T108" fmla="*/ 111 w 240"/>
                <a:gd name="T109" fmla="*/ 333 h 340"/>
                <a:gd name="T110" fmla="*/ 112 w 240"/>
                <a:gd name="T111" fmla="*/ 322 h 340"/>
                <a:gd name="T112" fmla="*/ 156 w 240"/>
                <a:gd name="T113" fmla="*/ 307 h 340"/>
                <a:gd name="T114" fmla="*/ 204 w 240"/>
                <a:gd name="T115" fmla="*/ 302 h 340"/>
                <a:gd name="T116" fmla="*/ 214 w 240"/>
                <a:gd name="T117" fmla="*/ 286 h 340"/>
                <a:gd name="T118" fmla="*/ 208 w 240"/>
                <a:gd name="T119" fmla="*/ 261 h 340"/>
                <a:gd name="T120" fmla="*/ 225 w 240"/>
                <a:gd name="T121" fmla="*/ 256 h 340"/>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240" h="340">
                  <a:moveTo>
                    <a:pt x="225" y="217"/>
                  </a:moveTo>
                  <a:lnTo>
                    <a:pt x="225" y="217"/>
                  </a:lnTo>
                  <a:lnTo>
                    <a:pt x="222" y="216"/>
                  </a:lnTo>
                  <a:lnTo>
                    <a:pt x="221" y="216"/>
                  </a:lnTo>
                  <a:lnTo>
                    <a:pt x="220" y="216"/>
                  </a:lnTo>
                  <a:lnTo>
                    <a:pt x="215" y="213"/>
                  </a:lnTo>
                  <a:lnTo>
                    <a:pt x="212" y="211"/>
                  </a:lnTo>
                  <a:lnTo>
                    <a:pt x="212" y="210"/>
                  </a:lnTo>
                  <a:lnTo>
                    <a:pt x="204" y="193"/>
                  </a:lnTo>
                  <a:lnTo>
                    <a:pt x="201" y="184"/>
                  </a:lnTo>
                  <a:lnTo>
                    <a:pt x="204" y="170"/>
                  </a:lnTo>
                  <a:lnTo>
                    <a:pt x="204" y="168"/>
                  </a:lnTo>
                  <a:lnTo>
                    <a:pt x="210" y="165"/>
                  </a:lnTo>
                  <a:lnTo>
                    <a:pt x="211" y="164"/>
                  </a:lnTo>
                  <a:lnTo>
                    <a:pt x="214" y="160"/>
                  </a:lnTo>
                  <a:lnTo>
                    <a:pt x="214" y="155"/>
                  </a:lnTo>
                  <a:lnTo>
                    <a:pt x="217" y="152"/>
                  </a:lnTo>
                  <a:lnTo>
                    <a:pt x="218" y="151"/>
                  </a:lnTo>
                  <a:lnTo>
                    <a:pt x="218" y="148"/>
                  </a:lnTo>
                  <a:lnTo>
                    <a:pt x="218" y="147"/>
                  </a:lnTo>
                  <a:lnTo>
                    <a:pt x="217" y="147"/>
                  </a:lnTo>
                  <a:lnTo>
                    <a:pt x="214" y="145"/>
                  </a:lnTo>
                  <a:lnTo>
                    <a:pt x="212" y="145"/>
                  </a:lnTo>
                  <a:lnTo>
                    <a:pt x="211" y="145"/>
                  </a:lnTo>
                  <a:lnTo>
                    <a:pt x="210" y="144"/>
                  </a:lnTo>
                  <a:lnTo>
                    <a:pt x="210" y="142"/>
                  </a:lnTo>
                  <a:lnTo>
                    <a:pt x="208" y="140"/>
                  </a:lnTo>
                  <a:lnTo>
                    <a:pt x="205" y="134"/>
                  </a:lnTo>
                  <a:lnTo>
                    <a:pt x="204" y="132"/>
                  </a:lnTo>
                  <a:lnTo>
                    <a:pt x="211" y="127"/>
                  </a:lnTo>
                  <a:lnTo>
                    <a:pt x="212" y="127"/>
                  </a:lnTo>
                  <a:lnTo>
                    <a:pt x="212" y="125"/>
                  </a:lnTo>
                  <a:lnTo>
                    <a:pt x="214" y="127"/>
                  </a:lnTo>
                  <a:lnTo>
                    <a:pt x="215" y="127"/>
                  </a:lnTo>
                  <a:lnTo>
                    <a:pt x="217" y="128"/>
                  </a:lnTo>
                  <a:lnTo>
                    <a:pt x="218" y="128"/>
                  </a:lnTo>
                  <a:lnTo>
                    <a:pt x="220" y="127"/>
                  </a:lnTo>
                  <a:lnTo>
                    <a:pt x="221" y="127"/>
                  </a:lnTo>
                  <a:lnTo>
                    <a:pt x="221" y="125"/>
                  </a:lnTo>
                  <a:lnTo>
                    <a:pt x="222" y="125"/>
                  </a:lnTo>
                  <a:lnTo>
                    <a:pt x="221" y="124"/>
                  </a:lnTo>
                  <a:lnTo>
                    <a:pt x="220" y="121"/>
                  </a:lnTo>
                  <a:lnTo>
                    <a:pt x="218" y="121"/>
                  </a:lnTo>
                  <a:lnTo>
                    <a:pt x="217" y="121"/>
                  </a:lnTo>
                  <a:lnTo>
                    <a:pt x="215" y="121"/>
                  </a:lnTo>
                  <a:lnTo>
                    <a:pt x="214" y="121"/>
                  </a:lnTo>
                  <a:lnTo>
                    <a:pt x="212" y="121"/>
                  </a:lnTo>
                  <a:lnTo>
                    <a:pt x="212" y="119"/>
                  </a:lnTo>
                  <a:lnTo>
                    <a:pt x="211" y="119"/>
                  </a:lnTo>
                  <a:lnTo>
                    <a:pt x="210" y="118"/>
                  </a:lnTo>
                  <a:lnTo>
                    <a:pt x="208" y="117"/>
                  </a:lnTo>
                  <a:lnTo>
                    <a:pt x="207" y="115"/>
                  </a:lnTo>
                  <a:lnTo>
                    <a:pt x="207" y="114"/>
                  </a:lnTo>
                  <a:lnTo>
                    <a:pt x="205" y="114"/>
                  </a:lnTo>
                  <a:lnTo>
                    <a:pt x="204" y="114"/>
                  </a:lnTo>
                  <a:lnTo>
                    <a:pt x="202" y="114"/>
                  </a:lnTo>
                  <a:lnTo>
                    <a:pt x="197" y="117"/>
                  </a:lnTo>
                  <a:lnTo>
                    <a:pt x="195" y="118"/>
                  </a:lnTo>
                  <a:lnTo>
                    <a:pt x="195" y="121"/>
                  </a:lnTo>
                  <a:lnTo>
                    <a:pt x="194" y="122"/>
                  </a:lnTo>
                  <a:lnTo>
                    <a:pt x="194" y="124"/>
                  </a:lnTo>
                  <a:lnTo>
                    <a:pt x="189" y="131"/>
                  </a:lnTo>
                  <a:lnTo>
                    <a:pt x="189" y="132"/>
                  </a:lnTo>
                  <a:lnTo>
                    <a:pt x="188" y="132"/>
                  </a:lnTo>
                  <a:lnTo>
                    <a:pt x="187" y="132"/>
                  </a:lnTo>
                  <a:lnTo>
                    <a:pt x="185" y="132"/>
                  </a:lnTo>
                  <a:lnTo>
                    <a:pt x="184" y="131"/>
                  </a:lnTo>
                  <a:lnTo>
                    <a:pt x="181" y="127"/>
                  </a:lnTo>
                  <a:lnTo>
                    <a:pt x="181" y="125"/>
                  </a:lnTo>
                  <a:lnTo>
                    <a:pt x="181" y="124"/>
                  </a:lnTo>
                  <a:lnTo>
                    <a:pt x="179" y="122"/>
                  </a:lnTo>
                  <a:lnTo>
                    <a:pt x="178" y="121"/>
                  </a:lnTo>
                  <a:lnTo>
                    <a:pt x="174" y="119"/>
                  </a:lnTo>
                  <a:lnTo>
                    <a:pt x="171" y="119"/>
                  </a:lnTo>
                  <a:lnTo>
                    <a:pt x="165" y="118"/>
                  </a:lnTo>
                  <a:lnTo>
                    <a:pt x="164" y="118"/>
                  </a:lnTo>
                  <a:lnTo>
                    <a:pt x="164" y="119"/>
                  </a:lnTo>
                  <a:lnTo>
                    <a:pt x="162" y="119"/>
                  </a:lnTo>
                  <a:lnTo>
                    <a:pt x="159" y="119"/>
                  </a:lnTo>
                  <a:lnTo>
                    <a:pt x="158" y="119"/>
                  </a:lnTo>
                  <a:lnTo>
                    <a:pt x="156" y="118"/>
                  </a:lnTo>
                  <a:lnTo>
                    <a:pt x="156" y="117"/>
                  </a:lnTo>
                  <a:lnTo>
                    <a:pt x="156" y="115"/>
                  </a:lnTo>
                  <a:lnTo>
                    <a:pt x="156" y="114"/>
                  </a:lnTo>
                  <a:lnTo>
                    <a:pt x="156" y="112"/>
                  </a:lnTo>
                  <a:lnTo>
                    <a:pt x="155" y="111"/>
                  </a:lnTo>
                  <a:lnTo>
                    <a:pt x="154" y="109"/>
                  </a:lnTo>
                  <a:lnTo>
                    <a:pt x="152" y="109"/>
                  </a:lnTo>
                  <a:lnTo>
                    <a:pt x="149" y="109"/>
                  </a:lnTo>
                  <a:lnTo>
                    <a:pt x="148" y="109"/>
                  </a:lnTo>
                  <a:lnTo>
                    <a:pt x="145" y="109"/>
                  </a:lnTo>
                  <a:lnTo>
                    <a:pt x="144" y="109"/>
                  </a:lnTo>
                  <a:lnTo>
                    <a:pt x="142" y="107"/>
                  </a:lnTo>
                  <a:lnTo>
                    <a:pt x="142" y="105"/>
                  </a:lnTo>
                  <a:lnTo>
                    <a:pt x="142" y="104"/>
                  </a:lnTo>
                  <a:lnTo>
                    <a:pt x="142" y="102"/>
                  </a:lnTo>
                  <a:lnTo>
                    <a:pt x="144" y="102"/>
                  </a:lnTo>
                  <a:lnTo>
                    <a:pt x="145" y="102"/>
                  </a:lnTo>
                  <a:lnTo>
                    <a:pt x="146" y="102"/>
                  </a:lnTo>
                  <a:lnTo>
                    <a:pt x="148" y="102"/>
                  </a:lnTo>
                  <a:lnTo>
                    <a:pt x="149" y="102"/>
                  </a:lnTo>
                  <a:lnTo>
                    <a:pt x="152" y="101"/>
                  </a:lnTo>
                  <a:lnTo>
                    <a:pt x="152" y="99"/>
                  </a:lnTo>
                  <a:lnTo>
                    <a:pt x="152" y="98"/>
                  </a:lnTo>
                  <a:lnTo>
                    <a:pt x="152" y="97"/>
                  </a:lnTo>
                  <a:lnTo>
                    <a:pt x="145" y="94"/>
                  </a:lnTo>
                  <a:lnTo>
                    <a:pt x="144" y="92"/>
                  </a:lnTo>
                  <a:lnTo>
                    <a:pt x="144" y="94"/>
                  </a:lnTo>
                  <a:lnTo>
                    <a:pt x="142" y="92"/>
                  </a:lnTo>
                  <a:lnTo>
                    <a:pt x="142" y="91"/>
                  </a:lnTo>
                  <a:lnTo>
                    <a:pt x="146" y="88"/>
                  </a:lnTo>
                  <a:lnTo>
                    <a:pt x="151" y="82"/>
                  </a:lnTo>
                  <a:lnTo>
                    <a:pt x="151" y="81"/>
                  </a:lnTo>
                  <a:lnTo>
                    <a:pt x="148" y="78"/>
                  </a:lnTo>
                  <a:lnTo>
                    <a:pt x="145" y="76"/>
                  </a:lnTo>
                  <a:lnTo>
                    <a:pt x="144" y="76"/>
                  </a:lnTo>
                  <a:lnTo>
                    <a:pt x="142" y="76"/>
                  </a:lnTo>
                  <a:lnTo>
                    <a:pt x="136" y="75"/>
                  </a:lnTo>
                  <a:lnTo>
                    <a:pt x="123" y="68"/>
                  </a:lnTo>
                  <a:lnTo>
                    <a:pt x="121" y="65"/>
                  </a:lnTo>
                  <a:lnTo>
                    <a:pt x="111" y="55"/>
                  </a:lnTo>
                  <a:lnTo>
                    <a:pt x="109" y="53"/>
                  </a:lnTo>
                  <a:lnTo>
                    <a:pt x="108" y="45"/>
                  </a:lnTo>
                  <a:lnTo>
                    <a:pt x="109" y="43"/>
                  </a:lnTo>
                  <a:lnTo>
                    <a:pt x="109" y="42"/>
                  </a:lnTo>
                  <a:lnTo>
                    <a:pt x="111" y="42"/>
                  </a:lnTo>
                  <a:lnTo>
                    <a:pt x="111" y="35"/>
                  </a:lnTo>
                  <a:lnTo>
                    <a:pt x="111" y="33"/>
                  </a:lnTo>
                  <a:lnTo>
                    <a:pt x="109" y="32"/>
                  </a:lnTo>
                  <a:lnTo>
                    <a:pt x="108" y="32"/>
                  </a:lnTo>
                  <a:lnTo>
                    <a:pt x="108" y="33"/>
                  </a:lnTo>
                  <a:lnTo>
                    <a:pt x="106" y="35"/>
                  </a:lnTo>
                  <a:lnTo>
                    <a:pt x="105" y="35"/>
                  </a:lnTo>
                  <a:lnTo>
                    <a:pt x="105" y="33"/>
                  </a:lnTo>
                  <a:lnTo>
                    <a:pt x="102" y="31"/>
                  </a:lnTo>
                  <a:lnTo>
                    <a:pt x="102" y="29"/>
                  </a:lnTo>
                  <a:lnTo>
                    <a:pt x="102" y="28"/>
                  </a:lnTo>
                  <a:lnTo>
                    <a:pt x="98" y="23"/>
                  </a:lnTo>
                  <a:lnTo>
                    <a:pt x="98" y="22"/>
                  </a:lnTo>
                  <a:lnTo>
                    <a:pt x="96" y="22"/>
                  </a:lnTo>
                  <a:lnTo>
                    <a:pt x="96" y="20"/>
                  </a:lnTo>
                  <a:lnTo>
                    <a:pt x="95" y="20"/>
                  </a:lnTo>
                  <a:lnTo>
                    <a:pt x="93" y="20"/>
                  </a:lnTo>
                  <a:lnTo>
                    <a:pt x="88" y="18"/>
                  </a:lnTo>
                  <a:lnTo>
                    <a:pt x="86" y="16"/>
                  </a:lnTo>
                  <a:lnTo>
                    <a:pt x="85" y="15"/>
                  </a:lnTo>
                  <a:lnTo>
                    <a:pt x="85" y="13"/>
                  </a:lnTo>
                  <a:lnTo>
                    <a:pt x="85" y="12"/>
                  </a:lnTo>
                  <a:lnTo>
                    <a:pt x="83" y="10"/>
                  </a:lnTo>
                  <a:lnTo>
                    <a:pt x="82" y="8"/>
                  </a:lnTo>
                  <a:lnTo>
                    <a:pt x="80" y="5"/>
                  </a:lnTo>
                  <a:lnTo>
                    <a:pt x="79" y="5"/>
                  </a:lnTo>
                  <a:lnTo>
                    <a:pt x="78" y="3"/>
                  </a:lnTo>
                  <a:lnTo>
                    <a:pt x="76" y="3"/>
                  </a:lnTo>
                  <a:lnTo>
                    <a:pt x="72" y="2"/>
                  </a:lnTo>
                  <a:lnTo>
                    <a:pt x="63" y="0"/>
                  </a:lnTo>
                  <a:lnTo>
                    <a:pt x="58" y="2"/>
                  </a:lnTo>
                  <a:lnTo>
                    <a:pt x="47" y="0"/>
                  </a:lnTo>
                  <a:lnTo>
                    <a:pt x="42" y="0"/>
                  </a:lnTo>
                  <a:lnTo>
                    <a:pt x="39" y="3"/>
                  </a:lnTo>
                  <a:lnTo>
                    <a:pt x="39" y="5"/>
                  </a:lnTo>
                  <a:lnTo>
                    <a:pt x="39" y="6"/>
                  </a:lnTo>
                  <a:lnTo>
                    <a:pt x="36" y="9"/>
                  </a:lnTo>
                  <a:lnTo>
                    <a:pt x="33" y="10"/>
                  </a:lnTo>
                  <a:lnTo>
                    <a:pt x="32" y="12"/>
                  </a:lnTo>
                  <a:lnTo>
                    <a:pt x="25" y="15"/>
                  </a:lnTo>
                  <a:lnTo>
                    <a:pt x="19" y="16"/>
                  </a:lnTo>
                  <a:lnTo>
                    <a:pt x="19" y="15"/>
                  </a:lnTo>
                  <a:lnTo>
                    <a:pt x="19" y="13"/>
                  </a:lnTo>
                  <a:lnTo>
                    <a:pt x="17" y="12"/>
                  </a:lnTo>
                  <a:lnTo>
                    <a:pt x="16" y="12"/>
                  </a:lnTo>
                  <a:lnTo>
                    <a:pt x="14" y="13"/>
                  </a:lnTo>
                  <a:lnTo>
                    <a:pt x="13" y="16"/>
                  </a:lnTo>
                  <a:lnTo>
                    <a:pt x="3" y="20"/>
                  </a:lnTo>
                  <a:lnTo>
                    <a:pt x="2" y="20"/>
                  </a:lnTo>
                  <a:lnTo>
                    <a:pt x="0" y="20"/>
                  </a:lnTo>
                  <a:lnTo>
                    <a:pt x="3" y="25"/>
                  </a:lnTo>
                  <a:lnTo>
                    <a:pt x="2" y="29"/>
                  </a:lnTo>
                  <a:lnTo>
                    <a:pt x="4" y="33"/>
                  </a:lnTo>
                  <a:lnTo>
                    <a:pt x="9" y="39"/>
                  </a:lnTo>
                  <a:lnTo>
                    <a:pt x="9" y="41"/>
                  </a:lnTo>
                  <a:lnTo>
                    <a:pt x="7" y="43"/>
                  </a:lnTo>
                  <a:lnTo>
                    <a:pt x="6" y="43"/>
                  </a:lnTo>
                  <a:lnTo>
                    <a:pt x="6" y="45"/>
                  </a:lnTo>
                  <a:lnTo>
                    <a:pt x="4" y="48"/>
                  </a:lnTo>
                  <a:lnTo>
                    <a:pt x="6" y="49"/>
                  </a:lnTo>
                  <a:lnTo>
                    <a:pt x="6" y="51"/>
                  </a:lnTo>
                  <a:lnTo>
                    <a:pt x="7" y="51"/>
                  </a:lnTo>
                  <a:lnTo>
                    <a:pt x="9" y="51"/>
                  </a:lnTo>
                  <a:lnTo>
                    <a:pt x="10" y="49"/>
                  </a:lnTo>
                  <a:lnTo>
                    <a:pt x="12" y="49"/>
                  </a:lnTo>
                  <a:lnTo>
                    <a:pt x="14" y="52"/>
                  </a:lnTo>
                  <a:lnTo>
                    <a:pt x="16" y="52"/>
                  </a:lnTo>
                  <a:lnTo>
                    <a:pt x="16" y="53"/>
                  </a:lnTo>
                  <a:lnTo>
                    <a:pt x="14" y="55"/>
                  </a:lnTo>
                  <a:lnTo>
                    <a:pt x="13" y="55"/>
                  </a:lnTo>
                  <a:lnTo>
                    <a:pt x="12" y="53"/>
                  </a:lnTo>
                  <a:lnTo>
                    <a:pt x="10" y="53"/>
                  </a:lnTo>
                  <a:lnTo>
                    <a:pt x="10" y="55"/>
                  </a:lnTo>
                  <a:lnTo>
                    <a:pt x="9" y="62"/>
                  </a:lnTo>
                  <a:lnTo>
                    <a:pt x="9" y="64"/>
                  </a:lnTo>
                  <a:lnTo>
                    <a:pt x="16" y="69"/>
                  </a:lnTo>
                  <a:lnTo>
                    <a:pt x="23" y="72"/>
                  </a:lnTo>
                  <a:lnTo>
                    <a:pt x="23" y="74"/>
                  </a:lnTo>
                  <a:lnTo>
                    <a:pt x="27" y="75"/>
                  </a:lnTo>
                  <a:lnTo>
                    <a:pt x="29" y="75"/>
                  </a:lnTo>
                  <a:lnTo>
                    <a:pt x="33" y="75"/>
                  </a:lnTo>
                  <a:lnTo>
                    <a:pt x="33" y="76"/>
                  </a:lnTo>
                  <a:lnTo>
                    <a:pt x="33" y="78"/>
                  </a:lnTo>
                  <a:lnTo>
                    <a:pt x="33" y="79"/>
                  </a:lnTo>
                  <a:lnTo>
                    <a:pt x="32" y="79"/>
                  </a:lnTo>
                  <a:lnTo>
                    <a:pt x="30" y="79"/>
                  </a:lnTo>
                  <a:lnTo>
                    <a:pt x="29" y="79"/>
                  </a:lnTo>
                  <a:lnTo>
                    <a:pt x="27" y="79"/>
                  </a:lnTo>
                  <a:lnTo>
                    <a:pt x="23" y="78"/>
                  </a:lnTo>
                  <a:lnTo>
                    <a:pt x="22" y="76"/>
                  </a:lnTo>
                  <a:lnTo>
                    <a:pt x="20" y="76"/>
                  </a:lnTo>
                  <a:lnTo>
                    <a:pt x="19" y="76"/>
                  </a:lnTo>
                  <a:lnTo>
                    <a:pt x="16" y="84"/>
                  </a:lnTo>
                  <a:lnTo>
                    <a:pt x="16" y="85"/>
                  </a:lnTo>
                  <a:lnTo>
                    <a:pt x="16" y="86"/>
                  </a:lnTo>
                  <a:lnTo>
                    <a:pt x="16" y="89"/>
                  </a:lnTo>
                  <a:lnTo>
                    <a:pt x="16" y="91"/>
                  </a:lnTo>
                  <a:lnTo>
                    <a:pt x="13" y="97"/>
                  </a:lnTo>
                  <a:lnTo>
                    <a:pt x="12" y="98"/>
                  </a:lnTo>
                  <a:lnTo>
                    <a:pt x="12" y="104"/>
                  </a:lnTo>
                  <a:lnTo>
                    <a:pt x="13" y="104"/>
                  </a:lnTo>
                  <a:lnTo>
                    <a:pt x="16" y="102"/>
                  </a:lnTo>
                  <a:lnTo>
                    <a:pt x="16" y="101"/>
                  </a:lnTo>
                  <a:lnTo>
                    <a:pt x="19" y="99"/>
                  </a:lnTo>
                  <a:lnTo>
                    <a:pt x="20" y="99"/>
                  </a:lnTo>
                  <a:lnTo>
                    <a:pt x="26" y="101"/>
                  </a:lnTo>
                  <a:lnTo>
                    <a:pt x="27" y="101"/>
                  </a:lnTo>
                  <a:lnTo>
                    <a:pt x="29" y="101"/>
                  </a:lnTo>
                  <a:lnTo>
                    <a:pt x="30" y="102"/>
                  </a:lnTo>
                  <a:lnTo>
                    <a:pt x="32" y="104"/>
                  </a:lnTo>
                  <a:lnTo>
                    <a:pt x="29" y="112"/>
                  </a:lnTo>
                  <a:lnTo>
                    <a:pt x="27" y="114"/>
                  </a:lnTo>
                  <a:lnTo>
                    <a:pt x="27" y="115"/>
                  </a:lnTo>
                  <a:lnTo>
                    <a:pt x="27" y="117"/>
                  </a:lnTo>
                  <a:lnTo>
                    <a:pt x="26" y="117"/>
                  </a:lnTo>
                  <a:lnTo>
                    <a:pt x="22" y="125"/>
                  </a:lnTo>
                  <a:lnTo>
                    <a:pt x="16" y="134"/>
                  </a:lnTo>
                  <a:lnTo>
                    <a:pt x="16" y="147"/>
                  </a:lnTo>
                  <a:lnTo>
                    <a:pt x="17" y="148"/>
                  </a:lnTo>
                  <a:lnTo>
                    <a:pt x="19" y="150"/>
                  </a:lnTo>
                  <a:lnTo>
                    <a:pt x="22" y="151"/>
                  </a:lnTo>
                  <a:lnTo>
                    <a:pt x="29" y="157"/>
                  </a:lnTo>
                  <a:lnTo>
                    <a:pt x="37" y="165"/>
                  </a:lnTo>
                  <a:lnTo>
                    <a:pt x="42" y="167"/>
                  </a:lnTo>
                  <a:lnTo>
                    <a:pt x="45" y="167"/>
                  </a:lnTo>
                  <a:lnTo>
                    <a:pt x="45" y="168"/>
                  </a:lnTo>
                  <a:lnTo>
                    <a:pt x="45" y="170"/>
                  </a:lnTo>
                  <a:lnTo>
                    <a:pt x="43" y="171"/>
                  </a:lnTo>
                  <a:lnTo>
                    <a:pt x="39" y="174"/>
                  </a:lnTo>
                  <a:lnTo>
                    <a:pt x="39" y="175"/>
                  </a:lnTo>
                  <a:lnTo>
                    <a:pt x="37" y="175"/>
                  </a:lnTo>
                  <a:lnTo>
                    <a:pt x="36" y="175"/>
                  </a:lnTo>
                  <a:lnTo>
                    <a:pt x="30" y="174"/>
                  </a:lnTo>
                  <a:lnTo>
                    <a:pt x="29" y="174"/>
                  </a:lnTo>
                  <a:lnTo>
                    <a:pt x="27" y="173"/>
                  </a:lnTo>
                  <a:lnTo>
                    <a:pt x="26" y="173"/>
                  </a:lnTo>
                  <a:lnTo>
                    <a:pt x="26" y="171"/>
                  </a:lnTo>
                  <a:lnTo>
                    <a:pt x="23" y="171"/>
                  </a:lnTo>
                  <a:lnTo>
                    <a:pt x="23" y="174"/>
                  </a:lnTo>
                  <a:lnTo>
                    <a:pt x="23" y="175"/>
                  </a:lnTo>
                  <a:lnTo>
                    <a:pt x="25" y="177"/>
                  </a:lnTo>
                  <a:lnTo>
                    <a:pt x="36" y="190"/>
                  </a:lnTo>
                  <a:lnTo>
                    <a:pt x="36" y="191"/>
                  </a:lnTo>
                  <a:lnTo>
                    <a:pt x="36" y="193"/>
                  </a:lnTo>
                  <a:lnTo>
                    <a:pt x="37" y="194"/>
                  </a:lnTo>
                  <a:lnTo>
                    <a:pt x="37" y="196"/>
                  </a:lnTo>
                  <a:lnTo>
                    <a:pt x="37" y="197"/>
                  </a:lnTo>
                  <a:lnTo>
                    <a:pt x="37" y="198"/>
                  </a:lnTo>
                  <a:lnTo>
                    <a:pt x="36" y="204"/>
                  </a:lnTo>
                  <a:lnTo>
                    <a:pt x="36" y="206"/>
                  </a:lnTo>
                  <a:lnTo>
                    <a:pt x="33" y="206"/>
                  </a:lnTo>
                  <a:lnTo>
                    <a:pt x="33" y="204"/>
                  </a:lnTo>
                  <a:lnTo>
                    <a:pt x="32" y="204"/>
                  </a:lnTo>
                  <a:lnTo>
                    <a:pt x="26" y="207"/>
                  </a:lnTo>
                  <a:lnTo>
                    <a:pt x="25" y="207"/>
                  </a:lnTo>
                  <a:lnTo>
                    <a:pt x="26" y="211"/>
                  </a:lnTo>
                  <a:lnTo>
                    <a:pt x="29" y="214"/>
                  </a:lnTo>
                  <a:lnTo>
                    <a:pt x="32" y="217"/>
                  </a:lnTo>
                  <a:lnTo>
                    <a:pt x="36" y="218"/>
                  </a:lnTo>
                  <a:lnTo>
                    <a:pt x="40" y="218"/>
                  </a:lnTo>
                  <a:lnTo>
                    <a:pt x="42" y="220"/>
                  </a:lnTo>
                  <a:lnTo>
                    <a:pt x="45" y="224"/>
                  </a:lnTo>
                  <a:lnTo>
                    <a:pt x="47" y="227"/>
                  </a:lnTo>
                  <a:lnTo>
                    <a:pt x="50" y="228"/>
                  </a:lnTo>
                  <a:lnTo>
                    <a:pt x="53" y="230"/>
                  </a:lnTo>
                  <a:lnTo>
                    <a:pt x="58" y="230"/>
                  </a:lnTo>
                  <a:lnTo>
                    <a:pt x="59" y="233"/>
                  </a:lnTo>
                  <a:lnTo>
                    <a:pt x="62" y="239"/>
                  </a:lnTo>
                  <a:lnTo>
                    <a:pt x="65" y="244"/>
                  </a:lnTo>
                  <a:lnTo>
                    <a:pt x="68" y="246"/>
                  </a:lnTo>
                  <a:lnTo>
                    <a:pt x="70" y="247"/>
                  </a:lnTo>
                  <a:lnTo>
                    <a:pt x="75" y="246"/>
                  </a:lnTo>
                  <a:lnTo>
                    <a:pt x="79" y="246"/>
                  </a:lnTo>
                  <a:lnTo>
                    <a:pt x="85" y="247"/>
                  </a:lnTo>
                  <a:lnTo>
                    <a:pt x="89" y="251"/>
                  </a:lnTo>
                  <a:lnTo>
                    <a:pt x="93" y="253"/>
                  </a:lnTo>
                  <a:lnTo>
                    <a:pt x="95" y="254"/>
                  </a:lnTo>
                  <a:lnTo>
                    <a:pt x="95" y="257"/>
                  </a:lnTo>
                  <a:lnTo>
                    <a:pt x="93" y="261"/>
                  </a:lnTo>
                  <a:lnTo>
                    <a:pt x="89" y="266"/>
                  </a:lnTo>
                  <a:lnTo>
                    <a:pt x="88" y="270"/>
                  </a:lnTo>
                  <a:lnTo>
                    <a:pt x="86" y="272"/>
                  </a:lnTo>
                  <a:lnTo>
                    <a:pt x="83" y="272"/>
                  </a:lnTo>
                  <a:lnTo>
                    <a:pt x="78" y="270"/>
                  </a:lnTo>
                  <a:lnTo>
                    <a:pt x="75" y="270"/>
                  </a:lnTo>
                  <a:lnTo>
                    <a:pt x="73" y="270"/>
                  </a:lnTo>
                  <a:lnTo>
                    <a:pt x="72" y="272"/>
                  </a:lnTo>
                  <a:lnTo>
                    <a:pt x="70" y="276"/>
                  </a:lnTo>
                  <a:lnTo>
                    <a:pt x="69" y="279"/>
                  </a:lnTo>
                  <a:lnTo>
                    <a:pt x="69" y="282"/>
                  </a:lnTo>
                  <a:lnTo>
                    <a:pt x="70" y="284"/>
                  </a:lnTo>
                  <a:lnTo>
                    <a:pt x="75" y="289"/>
                  </a:lnTo>
                  <a:lnTo>
                    <a:pt x="79" y="294"/>
                  </a:lnTo>
                  <a:lnTo>
                    <a:pt x="86" y="303"/>
                  </a:lnTo>
                  <a:lnTo>
                    <a:pt x="92" y="307"/>
                  </a:lnTo>
                  <a:lnTo>
                    <a:pt x="93" y="307"/>
                  </a:lnTo>
                  <a:lnTo>
                    <a:pt x="96" y="310"/>
                  </a:lnTo>
                  <a:lnTo>
                    <a:pt x="96" y="312"/>
                  </a:lnTo>
                  <a:lnTo>
                    <a:pt x="99" y="319"/>
                  </a:lnTo>
                  <a:lnTo>
                    <a:pt x="102" y="332"/>
                  </a:lnTo>
                  <a:lnTo>
                    <a:pt x="102" y="333"/>
                  </a:lnTo>
                  <a:lnTo>
                    <a:pt x="101" y="339"/>
                  </a:lnTo>
                  <a:lnTo>
                    <a:pt x="102" y="340"/>
                  </a:lnTo>
                  <a:lnTo>
                    <a:pt x="106" y="340"/>
                  </a:lnTo>
                  <a:lnTo>
                    <a:pt x="108" y="340"/>
                  </a:lnTo>
                  <a:lnTo>
                    <a:pt x="109" y="339"/>
                  </a:lnTo>
                  <a:lnTo>
                    <a:pt x="111" y="338"/>
                  </a:lnTo>
                  <a:lnTo>
                    <a:pt x="111" y="336"/>
                  </a:lnTo>
                  <a:lnTo>
                    <a:pt x="112" y="333"/>
                  </a:lnTo>
                  <a:lnTo>
                    <a:pt x="111" y="333"/>
                  </a:lnTo>
                  <a:lnTo>
                    <a:pt x="111" y="332"/>
                  </a:lnTo>
                  <a:lnTo>
                    <a:pt x="111" y="330"/>
                  </a:lnTo>
                  <a:lnTo>
                    <a:pt x="111" y="327"/>
                  </a:lnTo>
                  <a:lnTo>
                    <a:pt x="111" y="325"/>
                  </a:lnTo>
                  <a:lnTo>
                    <a:pt x="112" y="325"/>
                  </a:lnTo>
                  <a:lnTo>
                    <a:pt x="112" y="323"/>
                  </a:lnTo>
                  <a:lnTo>
                    <a:pt x="112" y="322"/>
                  </a:lnTo>
                  <a:lnTo>
                    <a:pt x="131" y="313"/>
                  </a:lnTo>
                  <a:lnTo>
                    <a:pt x="132" y="313"/>
                  </a:lnTo>
                  <a:lnTo>
                    <a:pt x="135" y="315"/>
                  </a:lnTo>
                  <a:lnTo>
                    <a:pt x="145" y="313"/>
                  </a:lnTo>
                  <a:lnTo>
                    <a:pt x="151" y="309"/>
                  </a:lnTo>
                  <a:lnTo>
                    <a:pt x="152" y="307"/>
                  </a:lnTo>
                  <a:lnTo>
                    <a:pt x="155" y="307"/>
                  </a:lnTo>
                  <a:lnTo>
                    <a:pt x="156" y="307"/>
                  </a:lnTo>
                  <a:lnTo>
                    <a:pt x="161" y="307"/>
                  </a:lnTo>
                  <a:lnTo>
                    <a:pt x="175" y="302"/>
                  </a:lnTo>
                  <a:lnTo>
                    <a:pt x="177" y="302"/>
                  </a:lnTo>
                  <a:lnTo>
                    <a:pt x="182" y="302"/>
                  </a:lnTo>
                  <a:lnTo>
                    <a:pt x="195" y="300"/>
                  </a:lnTo>
                  <a:lnTo>
                    <a:pt x="202" y="299"/>
                  </a:lnTo>
                  <a:lnTo>
                    <a:pt x="204" y="302"/>
                  </a:lnTo>
                  <a:lnTo>
                    <a:pt x="207" y="300"/>
                  </a:lnTo>
                  <a:lnTo>
                    <a:pt x="214" y="294"/>
                  </a:lnTo>
                  <a:lnTo>
                    <a:pt x="214" y="293"/>
                  </a:lnTo>
                  <a:lnTo>
                    <a:pt x="214" y="292"/>
                  </a:lnTo>
                  <a:lnTo>
                    <a:pt x="215" y="289"/>
                  </a:lnTo>
                  <a:lnTo>
                    <a:pt x="215" y="286"/>
                  </a:lnTo>
                  <a:lnTo>
                    <a:pt x="214" y="286"/>
                  </a:lnTo>
                  <a:lnTo>
                    <a:pt x="214" y="284"/>
                  </a:lnTo>
                  <a:lnTo>
                    <a:pt x="211" y="283"/>
                  </a:lnTo>
                  <a:lnTo>
                    <a:pt x="210" y="282"/>
                  </a:lnTo>
                  <a:lnTo>
                    <a:pt x="208" y="279"/>
                  </a:lnTo>
                  <a:lnTo>
                    <a:pt x="208" y="263"/>
                  </a:lnTo>
                  <a:lnTo>
                    <a:pt x="208" y="261"/>
                  </a:lnTo>
                  <a:lnTo>
                    <a:pt x="214" y="257"/>
                  </a:lnTo>
                  <a:lnTo>
                    <a:pt x="215" y="256"/>
                  </a:lnTo>
                  <a:lnTo>
                    <a:pt x="217" y="256"/>
                  </a:lnTo>
                  <a:lnTo>
                    <a:pt x="218" y="256"/>
                  </a:lnTo>
                  <a:lnTo>
                    <a:pt x="220" y="257"/>
                  </a:lnTo>
                  <a:lnTo>
                    <a:pt x="222" y="256"/>
                  </a:lnTo>
                  <a:lnTo>
                    <a:pt x="225" y="256"/>
                  </a:lnTo>
                  <a:lnTo>
                    <a:pt x="237" y="240"/>
                  </a:lnTo>
                  <a:lnTo>
                    <a:pt x="238" y="239"/>
                  </a:lnTo>
                  <a:lnTo>
                    <a:pt x="238" y="237"/>
                  </a:lnTo>
                  <a:lnTo>
                    <a:pt x="240" y="236"/>
                  </a:lnTo>
                  <a:lnTo>
                    <a:pt x="240" y="231"/>
                  </a:lnTo>
                  <a:lnTo>
                    <a:pt x="225" y="217"/>
                  </a:lnTo>
                  <a:close/>
                </a:path>
              </a:pathLst>
            </a:custGeom>
            <a:solidFill>
              <a:srgbClr val="0A4594"/>
            </a:solidFill>
            <a:ln w="12700">
              <a:solidFill>
                <a:srgbClr val="1572EF"/>
              </a:solidFill>
              <a:round/>
              <a:headEnd/>
              <a:tailEnd/>
            </a:ln>
          </p:spPr>
          <p:txBody>
            <a:bodyPr/>
            <a:lstStyle/>
            <a:p>
              <a:endParaRPr lang="hr-HR"/>
            </a:p>
          </p:txBody>
        </p:sp>
      </p:grpSp>
      <p:sp>
        <p:nvSpPr>
          <p:cNvPr id="5123" name="Rectangle 3"/>
          <p:cNvSpPr>
            <a:spLocks noGrp="1" noChangeArrowheads="1"/>
          </p:cNvSpPr>
          <p:nvPr>
            <p:ph type="subTitle" idx="1"/>
          </p:nvPr>
        </p:nvSpPr>
        <p:spPr>
          <a:xfrm>
            <a:off x="473075" y="2792413"/>
            <a:ext cx="7700963" cy="1017587"/>
          </a:xfrm>
        </p:spPr>
        <p:txBody>
          <a:bodyPr/>
          <a:lstStyle>
            <a:lvl1pPr marL="0" indent="0">
              <a:buFont typeface="Franklin Gothic Book" pitchFamily="34" charset="0"/>
              <a:buNone/>
              <a:defRPr sz="2000">
                <a:solidFill>
                  <a:schemeClr val="bg1"/>
                </a:solidFill>
              </a:defRPr>
            </a:lvl1pPr>
          </a:lstStyle>
          <a:p>
            <a:endParaRPr lang="de-DE"/>
          </a:p>
        </p:txBody>
      </p:sp>
      <p:sp>
        <p:nvSpPr>
          <p:cNvPr id="5122" name="Rectangle 2"/>
          <p:cNvSpPr>
            <a:spLocks noGrp="1" noChangeArrowheads="1"/>
          </p:cNvSpPr>
          <p:nvPr>
            <p:ph type="ctrTitle"/>
          </p:nvPr>
        </p:nvSpPr>
        <p:spPr>
          <a:xfrm>
            <a:off x="473075" y="1905000"/>
            <a:ext cx="7700963" cy="885825"/>
          </a:xfrm>
        </p:spPr>
        <p:txBody>
          <a:bodyPr anchor="b"/>
          <a:lstStyle>
            <a:lvl1pPr>
              <a:defRPr sz="2800">
                <a:solidFill>
                  <a:schemeClr val="bg1"/>
                </a:solidFill>
              </a:defRPr>
            </a:lvl1pPr>
          </a:lstStyle>
          <a:p>
            <a:r>
              <a:rPr lang="de-AT"/>
              <a:t>Insert event title</a:t>
            </a:r>
            <a:br>
              <a:rPr lang="de-AT"/>
            </a:br>
            <a:r>
              <a:rPr lang="de-AT"/>
              <a:t>Insert date, location</a:t>
            </a:r>
          </a:p>
        </p:txBody>
      </p:sp>
    </p:spTree>
    <p:extLst>
      <p:ext uri="{BB962C8B-B14F-4D97-AF65-F5344CB8AC3E}">
        <p14:creationId xmlns:p14="http://schemas.microsoft.com/office/powerpoint/2010/main" val="15805238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58775" y="120650"/>
            <a:ext cx="6880225" cy="774700"/>
          </a:xfrm>
        </p:spPr>
        <p:txBody>
          <a:bodyPr/>
          <a:lstStyle/>
          <a:p>
            <a:r>
              <a:rPr lang="en-US" smtClean="0"/>
              <a:t>Click to edit Master title style</a:t>
            </a:r>
            <a:endParaRPr lang="hr-HR"/>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hr-HR" dirty="0"/>
          </a:p>
        </p:txBody>
      </p:sp>
      <p:sp>
        <p:nvSpPr>
          <p:cNvPr id="4" name="Rectangle 34"/>
          <p:cNvSpPr>
            <a:spLocks noGrp="1" noChangeArrowheads="1"/>
          </p:cNvSpPr>
          <p:nvPr>
            <p:ph type="sldNum" sz="quarter" idx="10"/>
          </p:nvPr>
        </p:nvSpPr>
        <p:spPr>
          <a:ln/>
        </p:spPr>
        <p:txBody>
          <a:bodyPr/>
          <a:lstStyle>
            <a:lvl1pPr>
              <a:defRPr/>
            </a:lvl1pPr>
          </a:lstStyle>
          <a:p>
            <a:pPr>
              <a:defRPr/>
            </a:pPr>
            <a:endParaRPr lang="en-GB"/>
          </a:p>
          <a:p>
            <a:pPr>
              <a:defRPr/>
            </a:pPr>
            <a:fld id="{6173C05E-86D1-437B-B20A-C59FC6ADC17F}" type="slidenum">
              <a:rPr lang="en-GB"/>
              <a:pPr>
                <a:defRPr/>
              </a:pPr>
              <a:t>‹#›</a:t>
            </a:fld>
            <a:endParaRPr lang="en-GB"/>
          </a:p>
        </p:txBody>
      </p:sp>
    </p:spTree>
    <p:extLst>
      <p:ext uri="{BB962C8B-B14F-4D97-AF65-F5344CB8AC3E}">
        <p14:creationId xmlns:p14="http://schemas.microsoft.com/office/powerpoint/2010/main" val="45897328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hr-H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3062439637"/>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hr-H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34"/>
          <p:cNvSpPr>
            <a:spLocks noGrp="1" noChangeArrowheads="1"/>
          </p:cNvSpPr>
          <p:nvPr>
            <p:ph type="sldNum" sz="quarter" idx="10"/>
          </p:nvPr>
        </p:nvSpPr>
        <p:spPr>
          <a:ln/>
        </p:spPr>
        <p:txBody>
          <a:bodyPr/>
          <a:lstStyle>
            <a:lvl1pPr>
              <a:defRPr/>
            </a:lvl1pPr>
          </a:lstStyle>
          <a:p>
            <a:pPr>
              <a:defRPr/>
            </a:pPr>
            <a:endParaRPr lang="en-GB"/>
          </a:p>
          <a:p>
            <a:pPr>
              <a:defRPr/>
            </a:pPr>
            <a:fld id="{23F8351E-E88F-4666-B38F-015C3A32BD1B}" type="slidenum">
              <a:rPr lang="en-GB"/>
              <a:pPr>
                <a:defRPr/>
              </a:pPr>
              <a:t>‹#›</a:t>
            </a:fld>
            <a:endParaRPr lang="en-GB"/>
          </a:p>
        </p:txBody>
      </p:sp>
    </p:spTree>
    <p:extLst>
      <p:ext uri="{BB962C8B-B14F-4D97-AF65-F5344CB8AC3E}">
        <p14:creationId xmlns:p14="http://schemas.microsoft.com/office/powerpoint/2010/main" val="3405309053"/>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hr-HR"/>
          </a:p>
        </p:txBody>
      </p:sp>
      <p:sp>
        <p:nvSpPr>
          <p:cNvPr id="3" name="Content Placeholder 2"/>
          <p:cNvSpPr>
            <a:spLocks noGrp="1"/>
          </p:cNvSpPr>
          <p:nvPr>
            <p:ph sz="half" idx="1"/>
          </p:nvPr>
        </p:nvSpPr>
        <p:spPr>
          <a:xfrm>
            <a:off x="358775" y="1187450"/>
            <a:ext cx="4133850" cy="48212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hr-HR"/>
          </a:p>
        </p:txBody>
      </p:sp>
      <p:sp>
        <p:nvSpPr>
          <p:cNvPr id="4" name="Content Placeholder 3"/>
          <p:cNvSpPr>
            <a:spLocks noGrp="1"/>
          </p:cNvSpPr>
          <p:nvPr>
            <p:ph sz="half" idx="2"/>
          </p:nvPr>
        </p:nvSpPr>
        <p:spPr>
          <a:xfrm>
            <a:off x="4645025" y="1187450"/>
            <a:ext cx="4135438" cy="48212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hr-HR"/>
          </a:p>
        </p:txBody>
      </p:sp>
      <p:sp>
        <p:nvSpPr>
          <p:cNvPr id="5" name="Rectangle 34"/>
          <p:cNvSpPr>
            <a:spLocks noGrp="1" noChangeArrowheads="1"/>
          </p:cNvSpPr>
          <p:nvPr>
            <p:ph type="sldNum" sz="quarter" idx="10"/>
          </p:nvPr>
        </p:nvSpPr>
        <p:spPr>
          <a:ln/>
        </p:spPr>
        <p:txBody>
          <a:bodyPr/>
          <a:lstStyle>
            <a:lvl1pPr>
              <a:defRPr/>
            </a:lvl1pPr>
          </a:lstStyle>
          <a:p>
            <a:pPr>
              <a:defRPr/>
            </a:pPr>
            <a:endParaRPr lang="en-GB"/>
          </a:p>
          <a:p>
            <a:pPr>
              <a:defRPr/>
            </a:pPr>
            <a:fld id="{CB857E32-64FC-437E-814F-D9DF91E8F6DC}" type="slidenum">
              <a:rPr lang="en-GB"/>
              <a:pPr>
                <a:defRPr/>
              </a:pPr>
              <a:t>‹#›</a:t>
            </a:fld>
            <a:endParaRPr lang="en-GB"/>
          </a:p>
        </p:txBody>
      </p:sp>
    </p:spTree>
    <p:extLst>
      <p:ext uri="{BB962C8B-B14F-4D97-AF65-F5344CB8AC3E}">
        <p14:creationId xmlns:p14="http://schemas.microsoft.com/office/powerpoint/2010/main" val="188119104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hr-H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hr-H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hr-HR"/>
          </a:p>
        </p:txBody>
      </p:sp>
      <p:sp>
        <p:nvSpPr>
          <p:cNvPr id="7" name="Rectangle 34"/>
          <p:cNvSpPr>
            <a:spLocks noGrp="1" noChangeArrowheads="1"/>
          </p:cNvSpPr>
          <p:nvPr>
            <p:ph type="sldNum" sz="quarter" idx="10"/>
          </p:nvPr>
        </p:nvSpPr>
        <p:spPr>
          <a:ln/>
        </p:spPr>
        <p:txBody>
          <a:bodyPr/>
          <a:lstStyle>
            <a:lvl1pPr>
              <a:defRPr/>
            </a:lvl1pPr>
          </a:lstStyle>
          <a:p>
            <a:pPr>
              <a:defRPr/>
            </a:pPr>
            <a:endParaRPr lang="en-GB"/>
          </a:p>
          <a:p>
            <a:pPr>
              <a:defRPr/>
            </a:pPr>
            <a:fld id="{2561D580-C888-4D82-9F90-741E7DAE67A1}" type="slidenum">
              <a:rPr lang="en-GB"/>
              <a:pPr>
                <a:defRPr/>
              </a:pPr>
              <a:t>‹#›</a:t>
            </a:fld>
            <a:endParaRPr lang="en-GB"/>
          </a:p>
        </p:txBody>
      </p:sp>
    </p:spTree>
    <p:extLst>
      <p:ext uri="{BB962C8B-B14F-4D97-AF65-F5344CB8AC3E}">
        <p14:creationId xmlns:p14="http://schemas.microsoft.com/office/powerpoint/2010/main" val="3734785548"/>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hr-HR"/>
          </a:p>
        </p:txBody>
      </p:sp>
      <p:sp>
        <p:nvSpPr>
          <p:cNvPr id="3" name="Rectangle 34"/>
          <p:cNvSpPr>
            <a:spLocks noGrp="1" noChangeArrowheads="1"/>
          </p:cNvSpPr>
          <p:nvPr>
            <p:ph type="sldNum" sz="quarter" idx="10"/>
          </p:nvPr>
        </p:nvSpPr>
        <p:spPr>
          <a:ln/>
        </p:spPr>
        <p:txBody>
          <a:bodyPr/>
          <a:lstStyle>
            <a:lvl1pPr>
              <a:defRPr/>
            </a:lvl1pPr>
          </a:lstStyle>
          <a:p>
            <a:pPr>
              <a:defRPr/>
            </a:pPr>
            <a:endParaRPr lang="en-GB"/>
          </a:p>
          <a:p>
            <a:pPr>
              <a:defRPr/>
            </a:pPr>
            <a:fld id="{62F1EAA8-163A-46E0-8BEA-CE93FA472E4F}" type="slidenum">
              <a:rPr lang="en-GB"/>
              <a:pPr>
                <a:defRPr/>
              </a:pPr>
              <a:t>‹#›</a:t>
            </a:fld>
            <a:endParaRPr lang="en-GB"/>
          </a:p>
        </p:txBody>
      </p:sp>
    </p:spTree>
    <p:extLst>
      <p:ext uri="{BB962C8B-B14F-4D97-AF65-F5344CB8AC3E}">
        <p14:creationId xmlns:p14="http://schemas.microsoft.com/office/powerpoint/2010/main" val="3050231402"/>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34"/>
          <p:cNvSpPr>
            <a:spLocks noGrp="1" noChangeArrowheads="1"/>
          </p:cNvSpPr>
          <p:nvPr>
            <p:ph type="sldNum" sz="quarter" idx="10"/>
          </p:nvPr>
        </p:nvSpPr>
        <p:spPr>
          <a:ln/>
        </p:spPr>
        <p:txBody>
          <a:bodyPr/>
          <a:lstStyle>
            <a:lvl1pPr>
              <a:defRPr/>
            </a:lvl1pPr>
          </a:lstStyle>
          <a:p>
            <a:pPr>
              <a:defRPr/>
            </a:pPr>
            <a:endParaRPr lang="en-GB"/>
          </a:p>
          <a:p>
            <a:pPr>
              <a:defRPr/>
            </a:pPr>
            <a:fld id="{AE31C828-493C-4EB0-8A76-6420D097705C}" type="slidenum">
              <a:rPr lang="en-GB"/>
              <a:pPr>
                <a:defRPr/>
              </a:pPr>
              <a:t>‹#›</a:t>
            </a:fld>
            <a:endParaRPr lang="en-GB"/>
          </a:p>
        </p:txBody>
      </p:sp>
    </p:spTree>
    <p:extLst>
      <p:ext uri="{BB962C8B-B14F-4D97-AF65-F5344CB8AC3E}">
        <p14:creationId xmlns:p14="http://schemas.microsoft.com/office/powerpoint/2010/main" val="765240450"/>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hr-H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hr-H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34"/>
          <p:cNvSpPr>
            <a:spLocks noGrp="1" noChangeArrowheads="1"/>
          </p:cNvSpPr>
          <p:nvPr>
            <p:ph type="sldNum" sz="quarter" idx="10"/>
          </p:nvPr>
        </p:nvSpPr>
        <p:spPr>
          <a:ln/>
        </p:spPr>
        <p:txBody>
          <a:bodyPr/>
          <a:lstStyle>
            <a:lvl1pPr>
              <a:defRPr/>
            </a:lvl1pPr>
          </a:lstStyle>
          <a:p>
            <a:pPr>
              <a:defRPr/>
            </a:pPr>
            <a:endParaRPr lang="en-GB"/>
          </a:p>
          <a:p>
            <a:pPr>
              <a:defRPr/>
            </a:pPr>
            <a:fld id="{EAF0C856-0EC6-4A85-8780-7E787AFC667C}" type="slidenum">
              <a:rPr lang="en-GB"/>
              <a:pPr>
                <a:defRPr/>
              </a:pPr>
              <a:t>‹#›</a:t>
            </a:fld>
            <a:endParaRPr lang="en-GB"/>
          </a:p>
        </p:txBody>
      </p:sp>
    </p:spTree>
    <p:extLst>
      <p:ext uri="{BB962C8B-B14F-4D97-AF65-F5344CB8AC3E}">
        <p14:creationId xmlns:p14="http://schemas.microsoft.com/office/powerpoint/2010/main" val="437470900"/>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hr-H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hr-HR"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34"/>
          <p:cNvSpPr>
            <a:spLocks noGrp="1" noChangeArrowheads="1"/>
          </p:cNvSpPr>
          <p:nvPr>
            <p:ph type="sldNum" sz="quarter" idx="10"/>
          </p:nvPr>
        </p:nvSpPr>
        <p:spPr>
          <a:ln/>
        </p:spPr>
        <p:txBody>
          <a:bodyPr/>
          <a:lstStyle>
            <a:lvl1pPr>
              <a:defRPr/>
            </a:lvl1pPr>
          </a:lstStyle>
          <a:p>
            <a:pPr>
              <a:defRPr/>
            </a:pPr>
            <a:endParaRPr lang="en-GB"/>
          </a:p>
          <a:p>
            <a:pPr>
              <a:defRPr/>
            </a:pPr>
            <a:fld id="{EA8F1C07-B9D9-441A-AEC0-ED6734DDF123}" type="slidenum">
              <a:rPr lang="en-GB"/>
              <a:pPr>
                <a:defRPr/>
              </a:pPr>
              <a:t>‹#›</a:t>
            </a:fld>
            <a:endParaRPr lang="en-GB"/>
          </a:p>
        </p:txBody>
      </p:sp>
    </p:spTree>
    <p:extLst>
      <p:ext uri="{BB962C8B-B14F-4D97-AF65-F5344CB8AC3E}">
        <p14:creationId xmlns:p14="http://schemas.microsoft.com/office/powerpoint/2010/main" val="2083960422"/>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hr-H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hr-HR"/>
          </a:p>
        </p:txBody>
      </p:sp>
      <p:sp>
        <p:nvSpPr>
          <p:cNvPr id="4" name="Rectangle 34"/>
          <p:cNvSpPr>
            <a:spLocks noGrp="1" noChangeArrowheads="1"/>
          </p:cNvSpPr>
          <p:nvPr>
            <p:ph type="sldNum" sz="quarter" idx="10"/>
          </p:nvPr>
        </p:nvSpPr>
        <p:spPr>
          <a:ln/>
        </p:spPr>
        <p:txBody>
          <a:bodyPr/>
          <a:lstStyle>
            <a:lvl1pPr>
              <a:defRPr/>
            </a:lvl1pPr>
          </a:lstStyle>
          <a:p>
            <a:pPr>
              <a:defRPr/>
            </a:pPr>
            <a:endParaRPr lang="en-GB"/>
          </a:p>
          <a:p>
            <a:pPr>
              <a:defRPr/>
            </a:pPr>
            <a:fld id="{DBD14B2E-8C78-4869-8E2B-919B5BB44E93}" type="slidenum">
              <a:rPr lang="en-GB"/>
              <a:pPr>
                <a:defRPr/>
              </a:pPr>
              <a:t>‹#›</a:t>
            </a:fld>
            <a:endParaRPr lang="en-GB"/>
          </a:p>
        </p:txBody>
      </p:sp>
    </p:spTree>
    <p:extLst>
      <p:ext uri="{BB962C8B-B14F-4D97-AF65-F5344CB8AC3E}">
        <p14:creationId xmlns:p14="http://schemas.microsoft.com/office/powerpoint/2010/main" val="3957479719"/>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75438" y="215900"/>
            <a:ext cx="2105025" cy="5792788"/>
          </a:xfrm>
        </p:spPr>
        <p:txBody>
          <a:bodyPr vert="eaVert"/>
          <a:lstStyle/>
          <a:p>
            <a:r>
              <a:rPr lang="en-US" smtClean="0"/>
              <a:t>Click to edit Master title style</a:t>
            </a:r>
            <a:endParaRPr lang="hr-HR"/>
          </a:p>
        </p:txBody>
      </p:sp>
      <p:sp>
        <p:nvSpPr>
          <p:cNvPr id="3" name="Vertical Text Placeholder 2"/>
          <p:cNvSpPr>
            <a:spLocks noGrp="1"/>
          </p:cNvSpPr>
          <p:nvPr>
            <p:ph type="body" orient="vert" idx="1"/>
          </p:nvPr>
        </p:nvSpPr>
        <p:spPr>
          <a:xfrm>
            <a:off x="358775" y="215900"/>
            <a:ext cx="6164263" cy="579278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hr-HR"/>
          </a:p>
        </p:txBody>
      </p:sp>
      <p:sp>
        <p:nvSpPr>
          <p:cNvPr id="4" name="Rectangle 34"/>
          <p:cNvSpPr>
            <a:spLocks noGrp="1" noChangeArrowheads="1"/>
          </p:cNvSpPr>
          <p:nvPr>
            <p:ph type="sldNum" sz="quarter" idx="10"/>
          </p:nvPr>
        </p:nvSpPr>
        <p:spPr>
          <a:ln/>
        </p:spPr>
        <p:txBody>
          <a:bodyPr/>
          <a:lstStyle>
            <a:lvl1pPr>
              <a:defRPr/>
            </a:lvl1pPr>
          </a:lstStyle>
          <a:p>
            <a:pPr>
              <a:defRPr/>
            </a:pPr>
            <a:endParaRPr lang="en-GB"/>
          </a:p>
          <a:p>
            <a:pPr>
              <a:defRPr/>
            </a:pPr>
            <a:fld id="{B3C0087A-D22E-4071-BCA0-75E392342FB2}" type="slidenum">
              <a:rPr lang="en-GB"/>
              <a:pPr>
                <a:defRPr/>
              </a:pPr>
              <a:t>‹#›</a:t>
            </a:fld>
            <a:endParaRPr lang="en-GB"/>
          </a:p>
        </p:txBody>
      </p:sp>
    </p:spTree>
    <p:extLst>
      <p:ext uri="{BB962C8B-B14F-4D97-AF65-F5344CB8AC3E}">
        <p14:creationId xmlns:p14="http://schemas.microsoft.com/office/powerpoint/2010/main" val="3501513601"/>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358775" y="215900"/>
            <a:ext cx="6880225" cy="774700"/>
          </a:xfrm>
        </p:spPr>
        <p:txBody>
          <a:bodyPr/>
          <a:lstStyle/>
          <a:p>
            <a:r>
              <a:rPr lang="en-US" smtClean="0"/>
              <a:t>Click to edit Master title style</a:t>
            </a:r>
            <a:endParaRPr lang="hr-HR"/>
          </a:p>
        </p:txBody>
      </p:sp>
      <p:sp>
        <p:nvSpPr>
          <p:cNvPr id="3" name="Content Placeholder 2"/>
          <p:cNvSpPr>
            <a:spLocks noGrp="1"/>
          </p:cNvSpPr>
          <p:nvPr>
            <p:ph sz="half" idx="1"/>
          </p:nvPr>
        </p:nvSpPr>
        <p:spPr>
          <a:xfrm>
            <a:off x="358775" y="1187450"/>
            <a:ext cx="4133850" cy="48212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hr-HR"/>
          </a:p>
        </p:txBody>
      </p:sp>
      <p:sp>
        <p:nvSpPr>
          <p:cNvPr id="4" name="Content Placeholder 3"/>
          <p:cNvSpPr>
            <a:spLocks noGrp="1"/>
          </p:cNvSpPr>
          <p:nvPr>
            <p:ph sz="quarter" idx="2"/>
          </p:nvPr>
        </p:nvSpPr>
        <p:spPr>
          <a:xfrm>
            <a:off x="4645025" y="1187450"/>
            <a:ext cx="4135438" cy="23336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hr-HR"/>
          </a:p>
        </p:txBody>
      </p:sp>
      <p:sp>
        <p:nvSpPr>
          <p:cNvPr id="5" name="Content Placeholder 4"/>
          <p:cNvSpPr>
            <a:spLocks noGrp="1"/>
          </p:cNvSpPr>
          <p:nvPr>
            <p:ph sz="quarter" idx="3"/>
          </p:nvPr>
        </p:nvSpPr>
        <p:spPr>
          <a:xfrm>
            <a:off x="4645025" y="3673475"/>
            <a:ext cx="4135438" cy="233521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hr-HR"/>
          </a:p>
        </p:txBody>
      </p:sp>
      <p:sp>
        <p:nvSpPr>
          <p:cNvPr id="6" name="Rectangle 34"/>
          <p:cNvSpPr>
            <a:spLocks noGrp="1" noChangeArrowheads="1"/>
          </p:cNvSpPr>
          <p:nvPr>
            <p:ph type="sldNum" sz="quarter" idx="10"/>
          </p:nvPr>
        </p:nvSpPr>
        <p:spPr>
          <a:ln/>
        </p:spPr>
        <p:txBody>
          <a:bodyPr/>
          <a:lstStyle>
            <a:lvl1pPr>
              <a:defRPr/>
            </a:lvl1pPr>
          </a:lstStyle>
          <a:p>
            <a:pPr>
              <a:defRPr/>
            </a:pPr>
            <a:endParaRPr lang="en-GB"/>
          </a:p>
          <a:p>
            <a:pPr>
              <a:defRPr/>
            </a:pPr>
            <a:fld id="{2E85E7C2-77E6-49C3-ABC7-22CAA247B8AE}" type="slidenum">
              <a:rPr lang="en-GB"/>
              <a:pPr>
                <a:defRPr/>
              </a:pPr>
              <a:t>‹#›</a:t>
            </a:fld>
            <a:endParaRPr lang="en-GB"/>
          </a:p>
        </p:txBody>
      </p:sp>
    </p:spTree>
    <p:extLst>
      <p:ext uri="{BB962C8B-B14F-4D97-AF65-F5344CB8AC3E}">
        <p14:creationId xmlns:p14="http://schemas.microsoft.com/office/powerpoint/2010/main" val="189148083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hr-HR"/>
          </a:p>
        </p:txBody>
      </p:sp>
      <p:sp>
        <p:nvSpPr>
          <p:cNvPr id="3" name="Content Placeholder 2"/>
          <p:cNvSpPr>
            <a:spLocks noGrp="1"/>
          </p:cNvSpPr>
          <p:nvPr>
            <p:ph sz="half" idx="1"/>
          </p:nvPr>
        </p:nvSpPr>
        <p:spPr>
          <a:xfrm>
            <a:off x="358775" y="1438275"/>
            <a:ext cx="1903413" cy="46783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hr-HR"/>
          </a:p>
        </p:txBody>
      </p:sp>
      <p:sp>
        <p:nvSpPr>
          <p:cNvPr id="4" name="Content Placeholder 3"/>
          <p:cNvSpPr>
            <a:spLocks noGrp="1"/>
          </p:cNvSpPr>
          <p:nvPr>
            <p:ph sz="half" idx="2"/>
          </p:nvPr>
        </p:nvSpPr>
        <p:spPr>
          <a:xfrm>
            <a:off x="2414588" y="1438275"/>
            <a:ext cx="1903412" cy="46783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hr-HR"/>
          </a:p>
        </p:txBody>
      </p:sp>
    </p:spTree>
    <p:extLst>
      <p:ext uri="{BB962C8B-B14F-4D97-AF65-F5344CB8AC3E}">
        <p14:creationId xmlns:p14="http://schemas.microsoft.com/office/powerpoint/2010/main" val="1853912143"/>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fourObj" preserve="1">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358775" y="215900"/>
            <a:ext cx="6880225" cy="774700"/>
          </a:xfrm>
        </p:spPr>
        <p:txBody>
          <a:bodyPr/>
          <a:lstStyle/>
          <a:p>
            <a:r>
              <a:rPr lang="en-US" smtClean="0"/>
              <a:t>Click to edit Master title style</a:t>
            </a:r>
            <a:endParaRPr lang="hr-HR"/>
          </a:p>
        </p:txBody>
      </p:sp>
      <p:sp>
        <p:nvSpPr>
          <p:cNvPr id="3" name="Content Placeholder 2"/>
          <p:cNvSpPr>
            <a:spLocks noGrp="1"/>
          </p:cNvSpPr>
          <p:nvPr>
            <p:ph sz="quarter" idx="1"/>
          </p:nvPr>
        </p:nvSpPr>
        <p:spPr>
          <a:xfrm>
            <a:off x="358775" y="1187450"/>
            <a:ext cx="4133850" cy="23336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hr-HR"/>
          </a:p>
        </p:txBody>
      </p:sp>
      <p:sp>
        <p:nvSpPr>
          <p:cNvPr id="4" name="Content Placeholder 3"/>
          <p:cNvSpPr>
            <a:spLocks noGrp="1"/>
          </p:cNvSpPr>
          <p:nvPr>
            <p:ph sz="quarter" idx="2"/>
          </p:nvPr>
        </p:nvSpPr>
        <p:spPr>
          <a:xfrm>
            <a:off x="4645025" y="1187450"/>
            <a:ext cx="4135438" cy="23336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hr-HR"/>
          </a:p>
        </p:txBody>
      </p:sp>
      <p:sp>
        <p:nvSpPr>
          <p:cNvPr id="5" name="Content Placeholder 4"/>
          <p:cNvSpPr>
            <a:spLocks noGrp="1"/>
          </p:cNvSpPr>
          <p:nvPr>
            <p:ph sz="quarter" idx="3"/>
          </p:nvPr>
        </p:nvSpPr>
        <p:spPr>
          <a:xfrm>
            <a:off x="358775" y="3673475"/>
            <a:ext cx="4133850" cy="233521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hr-HR"/>
          </a:p>
        </p:txBody>
      </p:sp>
      <p:sp>
        <p:nvSpPr>
          <p:cNvPr id="6" name="Content Placeholder 5"/>
          <p:cNvSpPr>
            <a:spLocks noGrp="1"/>
          </p:cNvSpPr>
          <p:nvPr>
            <p:ph sz="quarter" idx="4"/>
          </p:nvPr>
        </p:nvSpPr>
        <p:spPr>
          <a:xfrm>
            <a:off x="4645025" y="3673475"/>
            <a:ext cx="4135438" cy="233521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hr-HR"/>
          </a:p>
        </p:txBody>
      </p:sp>
      <p:sp>
        <p:nvSpPr>
          <p:cNvPr id="7" name="Rectangle 34"/>
          <p:cNvSpPr>
            <a:spLocks noGrp="1" noChangeArrowheads="1"/>
          </p:cNvSpPr>
          <p:nvPr>
            <p:ph type="sldNum" sz="quarter" idx="10"/>
          </p:nvPr>
        </p:nvSpPr>
        <p:spPr>
          <a:ln/>
        </p:spPr>
        <p:txBody>
          <a:bodyPr/>
          <a:lstStyle>
            <a:lvl1pPr>
              <a:defRPr/>
            </a:lvl1pPr>
          </a:lstStyle>
          <a:p>
            <a:pPr>
              <a:defRPr/>
            </a:pPr>
            <a:endParaRPr lang="en-GB"/>
          </a:p>
          <a:p>
            <a:pPr>
              <a:defRPr/>
            </a:pPr>
            <a:fld id="{F401356A-777D-4E7B-A5E0-803C7354159B}" type="slidenum">
              <a:rPr lang="en-GB"/>
              <a:pPr>
                <a:defRPr/>
              </a:pPr>
              <a:t>‹#›</a:t>
            </a:fld>
            <a:endParaRPr lang="en-GB"/>
          </a:p>
        </p:txBody>
      </p:sp>
    </p:spTree>
    <p:extLst>
      <p:ext uri="{BB962C8B-B14F-4D97-AF65-F5344CB8AC3E}">
        <p14:creationId xmlns:p14="http://schemas.microsoft.com/office/powerpoint/2010/main" val="234095121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hr-H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hr-H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hr-HR"/>
          </a:p>
        </p:txBody>
      </p:sp>
    </p:spTree>
    <p:extLst>
      <p:ext uri="{BB962C8B-B14F-4D97-AF65-F5344CB8AC3E}">
        <p14:creationId xmlns:p14="http://schemas.microsoft.com/office/powerpoint/2010/main" val="369572657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hr-HR"/>
          </a:p>
        </p:txBody>
      </p:sp>
    </p:spTree>
    <p:extLst>
      <p:ext uri="{BB962C8B-B14F-4D97-AF65-F5344CB8AC3E}">
        <p14:creationId xmlns:p14="http://schemas.microsoft.com/office/powerpoint/2010/main" val="187432592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97695066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hr-H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hr-H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139654048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hr-H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hr-HR" noProof="0" smtClean="0">
              <a:sym typeface="Symbol" pitchFamily="18" charset="2"/>
            </a:endParaRP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47231249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2.xml"/><Relationship Id="rId13" Type="http://schemas.openxmlformats.org/officeDocument/2006/relationships/slideLayout" Target="../slideLayouts/slideLayout27.xml"/><Relationship Id="rId3" Type="http://schemas.openxmlformats.org/officeDocument/2006/relationships/slideLayout" Target="../slideLayouts/slideLayout17.xml"/><Relationship Id="rId7" Type="http://schemas.openxmlformats.org/officeDocument/2006/relationships/slideLayout" Target="../slideLayouts/slideLayout21.xml"/><Relationship Id="rId12" Type="http://schemas.openxmlformats.org/officeDocument/2006/relationships/slideLayout" Target="../slideLayouts/slideLayout26.xml"/><Relationship Id="rId2" Type="http://schemas.openxmlformats.org/officeDocument/2006/relationships/slideLayout" Target="../slideLayouts/slideLayout16.xml"/><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slideLayout" Target="../slideLayouts/slideLayout25.xml"/><Relationship Id="rId5" Type="http://schemas.openxmlformats.org/officeDocument/2006/relationships/slideLayout" Target="../slideLayouts/slideLayout19.xml"/><Relationship Id="rId15" Type="http://schemas.openxmlformats.org/officeDocument/2006/relationships/image" Target="../media/image2.png"/><Relationship Id="rId10" Type="http://schemas.openxmlformats.org/officeDocument/2006/relationships/slideLayout" Target="../slideLayouts/slideLayout24.xml"/><Relationship Id="rId4" Type="http://schemas.openxmlformats.org/officeDocument/2006/relationships/slideLayout" Target="../slideLayouts/slideLayout18.xml"/><Relationship Id="rId9" Type="http://schemas.openxmlformats.org/officeDocument/2006/relationships/slideLayout" Target="../slideLayouts/slideLayout23.xml"/><Relationship Id="rId1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5.xml"/><Relationship Id="rId13" Type="http://schemas.openxmlformats.org/officeDocument/2006/relationships/slideLayout" Target="../slideLayouts/slideLayout40.xml"/><Relationship Id="rId3" Type="http://schemas.openxmlformats.org/officeDocument/2006/relationships/slideLayout" Target="../slideLayouts/slideLayout30.xml"/><Relationship Id="rId7" Type="http://schemas.openxmlformats.org/officeDocument/2006/relationships/slideLayout" Target="../slideLayouts/slideLayout34.xml"/><Relationship Id="rId12" Type="http://schemas.openxmlformats.org/officeDocument/2006/relationships/slideLayout" Target="../slideLayouts/slideLayout39.xml"/><Relationship Id="rId2" Type="http://schemas.openxmlformats.org/officeDocument/2006/relationships/slideLayout" Target="../slideLayouts/slideLayout29.xml"/><Relationship Id="rId1" Type="http://schemas.openxmlformats.org/officeDocument/2006/relationships/slideLayout" Target="../slideLayouts/slideLayout28.xml"/><Relationship Id="rId6" Type="http://schemas.openxmlformats.org/officeDocument/2006/relationships/slideLayout" Target="../slideLayouts/slideLayout33.xml"/><Relationship Id="rId11" Type="http://schemas.openxmlformats.org/officeDocument/2006/relationships/slideLayout" Target="../slideLayouts/slideLayout38.xml"/><Relationship Id="rId5" Type="http://schemas.openxmlformats.org/officeDocument/2006/relationships/slideLayout" Target="../slideLayouts/slideLayout32.xml"/><Relationship Id="rId15" Type="http://schemas.openxmlformats.org/officeDocument/2006/relationships/image" Target="../media/image1.png"/><Relationship Id="rId10" Type="http://schemas.openxmlformats.org/officeDocument/2006/relationships/slideLayout" Target="../slideLayouts/slideLayout37.xml"/><Relationship Id="rId4" Type="http://schemas.openxmlformats.org/officeDocument/2006/relationships/slideLayout" Target="../slideLayouts/slideLayout31.xml"/><Relationship Id="rId9" Type="http://schemas.openxmlformats.org/officeDocument/2006/relationships/slideLayout" Target="../slideLayouts/slideLayout36.xml"/><Relationship Id="rId14" Type="http://schemas.openxmlformats.org/officeDocument/2006/relationships/theme" Target="../theme/theme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7"/>
          <p:cNvSpPr>
            <a:spLocks noGrp="1" noChangeArrowheads="1"/>
          </p:cNvSpPr>
          <p:nvPr>
            <p:ph type="title"/>
          </p:nvPr>
        </p:nvSpPr>
        <p:spPr bwMode="auto">
          <a:xfrm>
            <a:off x="0" y="188913"/>
            <a:ext cx="6262688" cy="86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de-AT" smtClean="0"/>
              <a:t>Titelmasterformat durch Klicken bearbeiten</a:t>
            </a:r>
          </a:p>
        </p:txBody>
      </p:sp>
      <p:sp>
        <p:nvSpPr>
          <p:cNvPr id="1027" name="Rectangle 13"/>
          <p:cNvSpPr>
            <a:spLocks noGrp="1" noChangeArrowheads="1"/>
          </p:cNvSpPr>
          <p:nvPr>
            <p:ph type="body" idx="1"/>
          </p:nvPr>
        </p:nvSpPr>
        <p:spPr bwMode="auto">
          <a:xfrm>
            <a:off x="358775" y="1438275"/>
            <a:ext cx="3959225" cy="4678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de-AT" smtClean="0">
                <a:sym typeface="Symbol" pitchFamily="18" charset="2"/>
              </a:rPr>
              <a:t>Textmasterformate durch Klicken bearbeiten</a:t>
            </a:r>
          </a:p>
          <a:p>
            <a:pPr lvl="1"/>
            <a:r>
              <a:rPr lang="de-AT" smtClean="0">
                <a:sym typeface="Symbol" pitchFamily="18" charset="2"/>
              </a:rPr>
              <a:t>Zweite Ebene</a:t>
            </a:r>
          </a:p>
          <a:p>
            <a:pPr lvl="2"/>
            <a:r>
              <a:rPr lang="de-AT" smtClean="0">
                <a:sym typeface="Symbol" pitchFamily="18" charset="2"/>
              </a:rPr>
              <a:t>Dritte Ebene</a:t>
            </a:r>
          </a:p>
          <a:p>
            <a:pPr lvl="3"/>
            <a:r>
              <a:rPr lang="de-AT" smtClean="0">
                <a:sym typeface="Symbol" pitchFamily="18" charset="2"/>
              </a:rPr>
              <a:t>Vierte Ebene</a:t>
            </a:r>
          </a:p>
          <a:p>
            <a:pPr lvl="4"/>
            <a:r>
              <a:rPr lang="de-AT" smtClean="0">
                <a:sym typeface="Symbol" pitchFamily="18" charset="2"/>
              </a:rPr>
              <a:t>Fünfte Ebene</a:t>
            </a:r>
          </a:p>
        </p:txBody>
      </p:sp>
      <p:sp>
        <p:nvSpPr>
          <p:cNvPr id="1028" name="Rectangle 167"/>
          <p:cNvSpPr>
            <a:spLocks noChangeArrowheads="1"/>
          </p:cNvSpPr>
          <p:nvPr/>
        </p:nvSpPr>
        <p:spPr bwMode="auto">
          <a:xfrm>
            <a:off x="4067175" y="6524625"/>
            <a:ext cx="704850" cy="144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ctr"/>
            <a:fld id="{92012FBE-C009-4C3D-BAF4-9438E1FE470D}" type="slidenum">
              <a:rPr lang="de-DE" sz="1000" b="0">
                <a:solidFill>
                  <a:schemeClr val="tx1"/>
                </a:solidFill>
              </a:rPr>
              <a:pPr algn="ctr"/>
              <a:t>‹#›</a:t>
            </a:fld>
            <a:endParaRPr lang="de-DE" sz="1000" b="0">
              <a:solidFill>
                <a:schemeClr val="tx1"/>
              </a:solidFill>
            </a:endParaRPr>
          </a:p>
        </p:txBody>
      </p:sp>
      <p:sp>
        <p:nvSpPr>
          <p:cNvPr id="1029" name="Line 168"/>
          <p:cNvSpPr>
            <a:spLocks noChangeShapeType="1"/>
          </p:cNvSpPr>
          <p:nvPr/>
        </p:nvSpPr>
        <p:spPr bwMode="auto">
          <a:xfrm flipV="1">
            <a:off x="107950" y="620713"/>
            <a:ext cx="7272338" cy="71437"/>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hr-HR"/>
          </a:p>
        </p:txBody>
      </p:sp>
      <p:sp>
        <p:nvSpPr>
          <p:cNvPr id="1030" name="Line 169"/>
          <p:cNvSpPr>
            <a:spLocks noChangeShapeType="1"/>
          </p:cNvSpPr>
          <p:nvPr/>
        </p:nvSpPr>
        <p:spPr bwMode="auto">
          <a:xfrm flipH="1">
            <a:off x="250825" y="620713"/>
            <a:ext cx="7129463" cy="71437"/>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hr-HR"/>
          </a:p>
        </p:txBody>
      </p:sp>
      <p:sp>
        <p:nvSpPr>
          <p:cNvPr id="1031" name="Line 171"/>
          <p:cNvSpPr>
            <a:spLocks noChangeShapeType="1"/>
          </p:cNvSpPr>
          <p:nvPr/>
        </p:nvSpPr>
        <p:spPr bwMode="auto">
          <a:xfrm flipH="1">
            <a:off x="0" y="836613"/>
            <a:ext cx="91440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hr-HR"/>
          </a:p>
        </p:txBody>
      </p:sp>
      <p:sp>
        <p:nvSpPr>
          <p:cNvPr id="1032" name="Line 172"/>
          <p:cNvSpPr>
            <a:spLocks noChangeShapeType="1"/>
          </p:cNvSpPr>
          <p:nvPr/>
        </p:nvSpPr>
        <p:spPr bwMode="auto">
          <a:xfrm>
            <a:off x="468313" y="0"/>
            <a:ext cx="0" cy="6858000"/>
          </a:xfrm>
          <a:prstGeom prst="line">
            <a:avLst/>
          </a:prstGeom>
          <a:noFill/>
          <a:ln w="9525">
            <a:solidFill>
              <a:schemeClr val="accent1"/>
            </a:solidFill>
            <a:round/>
            <a:headEnd/>
            <a:tailEnd/>
          </a:ln>
          <a:extLst>
            <a:ext uri="{909E8E84-426E-40DD-AFC4-6F175D3DCCD1}">
              <a14:hiddenFill xmlns:a14="http://schemas.microsoft.com/office/drawing/2010/main">
                <a:noFill/>
              </a14:hiddenFill>
            </a:ext>
          </a:extLst>
        </p:spPr>
        <p:txBody>
          <a:bodyPr/>
          <a:lstStyle/>
          <a:p>
            <a:endParaRPr lang="hr-HR"/>
          </a:p>
        </p:txBody>
      </p:sp>
      <p:sp>
        <p:nvSpPr>
          <p:cNvPr id="1033" name="Line 173"/>
          <p:cNvSpPr>
            <a:spLocks noChangeShapeType="1"/>
          </p:cNvSpPr>
          <p:nvPr/>
        </p:nvSpPr>
        <p:spPr bwMode="auto">
          <a:xfrm>
            <a:off x="0" y="6453188"/>
            <a:ext cx="9144000" cy="0"/>
          </a:xfrm>
          <a:prstGeom prst="line">
            <a:avLst/>
          </a:prstGeom>
          <a:noFill/>
          <a:ln w="9525">
            <a:solidFill>
              <a:schemeClr val="accent1"/>
            </a:solidFill>
            <a:round/>
            <a:headEnd/>
            <a:tailEnd/>
          </a:ln>
          <a:extLst>
            <a:ext uri="{909E8E84-426E-40DD-AFC4-6F175D3DCCD1}">
              <a14:hiddenFill xmlns:a14="http://schemas.microsoft.com/office/drawing/2010/main">
                <a:noFill/>
              </a14:hiddenFill>
            </a:ext>
          </a:extLst>
        </p:spPr>
        <p:txBody>
          <a:bodyPr/>
          <a:lstStyle/>
          <a:p>
            <a:endParaRPr lang="hr-HR"/>
          </a:p>
        </p:txBody>
      </p:sp>
      <p:pic>
        <p:nvPicPr>
          <p:cNvPr id="1034" name="Picture 135" descr="EB_Croatia"/>
          <p:cNvPicPr>
            <a:picLocks noChangeAspect="1" noChangeArrowheads="1"/>
          </p:cNvPicPr>
          <p:nvPr/>
        </p:nvPicPr>
        <p:blipFill>
          <a:blip r:embed="rId16" cstate="print">
            <a:extLst>
              <a:ext uri="{28A0092B-C50C-407E-A947-70E740481C1C}">
                <a14:useLocalDpi xmlns:a14="http://schemas.microsoft.com/office/drawing/2010/main" val="0"/>
              </a:ext>
            </a:extLst>
          </a:blip>
          <a:srcRect/>
          <a:stretch>
            <a:fillRect/>
          </a:stretch>
        </p:blipFill>
        <p:spPr bwMode="auto">
          <a:xfrm>
            <a:off x="8101013" y="280988"/>
            <a:ext cx="825500"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8664" r:id="rId1"/>
    <p:sldLayoutId id="2147488629" r:id="rId2"/>
    <p:sldLayoutId id="2147488630" r:id="rId3"/>
    <p:sldLayoutId id="2147488631" r:id="rId4"/>
    <p:sldLayoutId id="2147488632" r:id="rId5"/>
    <p:sldLayoutId id="2147488633" r:id="rId6"/>
    <p:sldLayoutId id="2147488634" r:id="rId7"/>
    <p:sldLayoutId id="2147488635" r:id="rId8"/>
    <p:sldLayoutId id="2147488636" r:id="rId9"/>
    <p:sldLayoutId id="2147488637" r:id="rId10"/>
    <p:sldLayoutId id="2147488638" r:id="rId11"/>
    <p:sldLayoutId id="2147488639" r:id="rId12"/>
    <p:sldLayoutId id="2147488640" r:id="rId13"/>
    <p:sldLayoutId id="2147488641" r:id="rId14"/>
  </p:sldLayoutIdLst>
  <p:txStyles>
    <p:titleStyle>
      <a:lvl1pPr marL="450850" indent="-450850" algn="l" rtl="0" eaLnBrk="0" fontAlgn="base" hangingPunct="0">
        <a:lnSpc>
          <a:spcPct val="80000"/>
        </a:lnSpc>
        <a:spcBef>
          <a:spcPct val="0"/>
        </a:spcBef>
        <a:spcAft>
          <a:spcPct val="0"/>
        </a:spcAft>
        <a:buChar char="&gt;"/>
        <a:tabLst>
          <a:tab pos="450850" algn="l"/>
        </a:tabLst>
        <a:defRPr sz="2200">
          <a:solidFill>
            <a:schemeClr val="tx1"/>
          </a:solidFill>
          <a:latin typeface="+mj-lt"/>
          <a:ea typeface="+mj-ea"/>
          <a:cs typeface="+mj-cs"/>
        </a:defRPr>
      </a:lvl1pPr>
      <a:lvl2pPr marL="450850" indent="-450850" algn="l" rtl="0" eaLnBrk="0" fontAlgn="base" hangingPunct="0">
        <a:lnSpc>
          <a:spcPct val="80000"/>
        </a:lnSpc>
        <a:spcBef>
          <a:spcPct val="0"/>
        </a:spcBef>
        <a:spcAft>
          <a:spcPct val="0"/>
        </a:spcAft>
        <a:buChar char="&gt;"/>
        <a:tabLst>
          <a:tab pos="450850" algn="l"/>
        </a:tabLst>
        <a:defRPr sz="2200">
          <a:solidFill>
            <a:schemeClr val="tx1"/>
          </a:solidFill>
          <a:latin typeface="Arial Black" pitchFamily="34" charset="0"/>
        </a:defRPr>
      </a:lvl2pPr>
      <a:lvl3pPr marL="450850" indent="-450850" algn="l" rtl="0" eaLnBrk="0" fontAlgn="base" hangingPunct="0">
        <a:lnSpc>
          <a:spcPct val="80000"/>
        </a:lnSpc>
        <a:spcBef>
          <a:spcPct val="0"/>
        </a:spcBef>
        <a:spcAft>
          <a:spcPct val="0"/>
        </a:spcAft>
        <a:buChar char="&gt;"/>
        <a:tabLst>
          <a:tab pos="450850" algn="l"/>
        </a:tabLst>
        <a:defRPr sz="2200">
          <a:solidFill>
            <a:schemeClr val="tx1"/>
          </a:solidFill>
          <a:latin typeface="Arial Black" pitchFamily="34" charset="0"/>
        </a:defRPr>
      </a:lvl3pPr>
      <a:lvl4pPr marL="450850" indent="-450850" algn="l" rtl="0" eaLnBrk="0" fontAlgn="base" hangingPunct="0">
        <a:lnSpc>
          <a:spcPct val="80000"/>
        </a:lnSpc>
        <a:spcBef>
          <a:spcPct val="0"/>
        </a:spcBef>
        <a:spcAft>
          <a:spcPct val="0"/>
        </a:spcAft>
        <a:buChar char="&gt;"/>
        <a:tabLst>
          <a:tab pos="450850" algn="l"/>
        </a:tabLst>
        <a:defRPr sz="2200">
          <a:solidFill>
            <a:schemeClr val="tx1"/>
          </a:solidFill>
          <a:latin typeface="Arial Black" pitchFamily="34" charset="0"/>
        </a:defRPr>
      </a:lvl4pPr>
      <a:lvl5pPr marL="450850" indent="-450850" algn="l" rtl="0" eaLnBrk="0" fontAlgn="base" hangingPunct="0">
        <a:lnSpc>
          <a:spcPct val="80000"/>
        </a:lnSpc>
        <a:spcBef>
          <a:spcPct val="0"/>
        </a:spcBef>
        <a:spcAft>
          <a:spcPct val="0"/>
        </a:spcAft>
        <a:buChar char="&gt;"/>
        <a:tabLst>
          <a:tab pos="450850" algn="l"/>
        </a:tabLst>
        <a:defRPr sz="2200">
          <a:solidFill>
            <a:schemeClr val="tx1"/>
          </a:solidFill>
          <a:latin typeface="Arial Black" pitchFamily="34" charset="0"/>
        </a:defRPr>
      </a:lvl5pPr>
      <a:lvl6pPr marL="908050" indent="-450850" algn="l" rtl="0" fontAlgn="base">
        <a:lnSpc>
          <a:spcPct val="80000"/>
        </a:lnSpc>
        <a:spcBef>
          <a:spcPct val="0"/>
        </a:spcBef>
        <a:spcAft>
          <a:spcPct val="0"/>
        </a:spcAft>
        <a:buChar char="&gt;"/>
        <a:tabLst>
          <a:tab pos="450850" algn="l"/>
        </a:tabLst>
        <a:defRPr sz="2200">
          <a:solidFill>
            <a:schemeClr val="tx1"/>
          </a:solidFill>
          <a:latin typeface="Arial Black" pitchFamily="34" charset="0"/>
        </a:defRPr>
      </a:lvl6pPr>
      <a:lvl7pPr marL="1365250" indent="-450850" algn="l" rtl="0" fontAlgn="base">
        <a:lnSpc>
          <a:spcPct val="80000"/>
        </a:lnSpc>
        <a:spcBef>
          <a:spcPct val="0"/>
        </a:spcBef>
        <a:spcAft>
          <a:spcPct val="0"/>
        </a:spcAft>
        <a:buChar char="&gt;"/>
        <a:tabLst>
          <a:tab pos="450850" algn="l"/>
        </a:tabLst>
        <a:defRPr sz="2200">
          <a:solidFill>
            <a:schemeClr val="tx1"/>
          </a:solidFill>
          <a:latin typeface="Arial Black" pitchFamily="34" charset="0"/>
        </a:defRPr>
      </a:lvl7pPr>
      <a:lvl8pPr marL="1822450" indent="-450850" algn="l" rtl="0" fontAlgn="base">
        <a:lnSpc>
          <a:spcPct val="80000"/>
        </a:lnSpc>
        <a:spcBef>
          <a:spcPct val="0"/>
        </a:spcBef>
        <a:spcAft>
          <a:spcPct val="0"/>
        </a:spcAft>
        <a:buChar char="&gt;"/>
        <a:tabLst>
          <a:tab pos="450850" algn="l"/>
        </a:tabLst>
        <a:defRPr sz="2200">
          <a:solidFill>
            <a:schemeClr val="tx1"/>
          </a:solidFill>
          <a:latin typeface="Arial Black" pitchFamily="34" charset="0"/>
        </a:defRPr>
      </a:lvl8pPr>
      <a:lvl9pPr marL="2279650" indent="-450850" algn="l" rtl="0" fontAlgn="base">
        <a:lnSpc>
          <a:spcPct val="80000"/>
        </a:lnSpc>
        <a:spcBef>
          <a:spcPct val="0"/>
        </a:spcBef>
        <a:spcAft>
          <a:spcPct val="0"/>
        </a:spcAft>
        <a:buChar char="&gt;"/>
        <a:tabLst>
          <a:tab pos="450850" algn="l"/>
        </a:tabLst>
        <a:defRPr sz="2200">
          <a:solidFill>
            <a:schemeClr val="tx1"/>
          </a:solidFill>
          <a:latin typeface="Arial Black" pitchFamily="34" charset="0"/>
        </a:defRPr>
      </a:lvl9pPr>
    </p:titleStyle>
    <p:bodyStyle>
      <a:lvl1pPr marL="342900" indent="-342900" algn="l" defTabSz="673100" rtl="0" eaLnBrk="0" fontAlgn="base" hangingPunct="0">
        <a:spcBef>
          <a:spcPct val="40000"/>
        </a:spcBef>
        <a:spcAft>
          <a:spcPct val="50000"/>
        </a:spcAft>
        <a:buChar char="•"/>
        <a:defRPr sz="2000" b="1">
          <a:solidFill>
            <a:schemeClr val="accent2"/>
          </a:solidFill>
          <a:latin typeface="+mn-lt"/>
          <a:ea typeface="+mn-ea"/>
          <a:cs typeface="+mn-cs"/>
          <a:sym typeface="Symbol" pitchFamily="18" charset="2"/>
        </a:defRPr>
      </a:lvl1pPr>
      <a:lvl2pPr marL="369888" indent="-190500" algn="l" defTabSz="673100" rtl="0" eaLnBrk="0" fontAlgn="base" hangingPunct="0">
        <a:spcBef>
          <a:spcPct val="0"/>
        </a:spcBef>
        <a:spcAft>
          <a:spcPct val="20000"/>
        </a:spcAft>
        <a:buClr>
          <a:schemeClr val="accent2"/>
        </a:buClr>
        <a:buChar char="»"/>
        <a:defRPr sz="2800" b="1">
          <a:solidFill>
            <a:schemeClr val="tx1"/>
          </a:solidFill>
          <a:latin typeface="+mn-lt"/>
          <a:sym typeface="Symbol" pitchFamily="18" charset="2"/>
        </a:defRPr>
      </a:lvl2pPr>
      <a:lvl3pPr marL="739775" indent="-190500" algn="l" defTabSz="673100" rtl="0" eaLnBrk="0" fontAlgn="base" hangingPunct="0">
        <a:spcBef>
          <a:spcPct val="0"/>
        </a:spcBef>
        <a:spcAft>
          <a:spcPct val="0"/>
        </a:spcAft>
        <a:buChar char="»"/>
        <a:defRPr sz="1600">
          <a:solidFill>
            <a:schemeClr val="tx1"/>
          </a:solidFill>
          <a:latin typeface="+mn-lt"/>
          <a:sym typeface="Symbol" pitchFamily="18" charset="2"/>
        </a:defRPr>
      </a:lvl3pPr>
      <a:lvl4pPr marL="919163" indent="147638" algn="l" defTabSz="673100" rtl="0" eaLnBrk="0" fontAlgn="base" hangingPunct="0">
        <a:spcBef>
          <a:spcPct val="20000"/>
        </a:spcBef>
        <a:spcAft>
          <a:spcPct val="0"/>
        </a:spcAft>
        <a:buChar char="–"/>
        <a:defRPr sz="1400">
          <a:solidFill>
            <a:schemeClr val="tx1"/>
          </a:solidFill>
          <a:latin typeface="+mn-lt"/>
          <a:sym typeface="Symbol" pitchFamily="18" charset="2"/>
        </a:defRPr>
      </a:lvl4pPr>
      <a:lvl5pPr marL="1258888" indent="138113" algn="l" defTabSz="673100" rtl="0" eaLnBrk="0" fontAlgn="base" hangingPunct="0">
        <a:spcBef>
          <a:spcPct val="20000"/>
        </a:spcBef>
        <a:spcAft>
          <a:spcPct val="0"/>
        </a:spcAft>
        <a:buChar char="–"/>
        <a:defRPr sz="1200">
          <a:solidFill>
            <a:schemeClr val="tx1"/>
          </a:solidFill>
          <a:latin typeface="+mn-lt"/>
          <a:sym typeface="Symbol" pitchFamily="18" charset="2"/>
        </a:defRPr>
      </a:lvl5pPr>
      <a:lvl6pPr marL="1716088" indent="138113" algn="l" defTabSz="673100" rtl="0" fontAlgn="base">
        <a:spcBef>
          <a:spcPct val="20000"/>
        </a:spcBef>
        <a:spcAft>
          <a:spcPct val="0"/>
        </a:spcAft>
        <a:buChar char="–"/>
        <a:defRPr sz="1200">
          <a:solidFill>
            <a:schemeClr val="tx1"/>
          </a:solidFill>
          <a:latin typeface="+mn-lt"/>
          <a:sym typeface="Symbol" pitchFamily="18" charset="2"/>
        </a:defRPr>
      </a:lvl6pPr>
      <a:lvl7pPr marL="2173288" indent="138113" algn="l" defTabSz="673100" rtl="0" fontAlgn="base">
        <a:spcBef>
          <a:spcPct val="20000"/>
        </a:spcBef>
        <a:spcAft>
          <a:spcPct val="0"/>
        </a:spcAft>
        <a:buChar char="–"/>
        <a:defRPr sz="1200">
          <a:solidFill>
            <a:schemeClr val="tx1"/>
          </a:solidFill>
          <a:latin typeface="+mn-lt"/>
          <a:sym typeface="Symbol" pitchFamily="18" charset="2"/>
        </a:defRPr>
      </a:lvl7pPr>
      <a:lvl8pPr marL="2630488" indent="138113" algn="l" defTabSz="673100" rtl="0" fontAlgn="base">
        <a:spcBef>
          <a:spcPct val="20000"/>
        </a:spcBef>
        <a:spcAft>
          <a:spcPct val="0"/>
        </a:spcAft>
        <a:buChar char="–"/>
        <a:defRPr sz="1200">
          <a:solidFill>
            <a:schemeClr val="tx1"/>
          </a:solidFill>
          <a:latin typeface="+mn-lt"/>
          <a:sym typeface="Symbol" pitchFamily="18" charset="2"/>
        </a:defRPr>
      </a:lvl8pPr>
      <a:lvl9pPr marL="3087688" indent="138113" algn="l" defTabSz="673100" rtl="0" fontAlgn="base">
        <a:spcBef>
          <a:spcPct val="20000"/>
        </a:spcBef>
        <a:spcAft>
          <a:spcPct val="0"/>
        </a:spcAft>
        <a:buChar char="–"/>
        <a:defRPr sz="1200">
          <a:solidFill>
            <a:schemeClr val="tx1"/>
          </a:solidFill>
          <a:latin typeface="+mn-lt"/>
          <a:sym typeface="Symbol" pitchFamily="18" charset="2"/>
        </a:defRPr>
      </a:lvl9pPr>
    </p:bodyStyle>
    <p:otherStyle>
      <a:defPPr>
        <a:defRPr lang="sr-Latn-C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503238" y="692150"/>
            <a:ext cx="8101012" cy="54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hr-HR" smtClean="0"/>
              <a:t>Click to edit Master title style</a:t>
            </a:r>
            <a:endParaRPr lang="de-AT" smtClean="0"/>
          </a:p>
        </p:txBody>
      </p:sp>
      <p:sp>
        <p:nvSpPr>
          <p:cNvPr id="2051" name="Rectangle 3"/>
          <p:cNvSpPr>
            <a:spLocks noGrp="1" noChangeArrowheads="1"/>
          </p:cNvSpPr>
          <p:nvPr>
            <p:ph type="body" idx="1"/>
          </p:nvPr>
        </p:nvSpPr>
        <p:spPr bwMode="auto">
          <a:xfrm>
            <a:off x="508000" y="1916113"/>
            <a:ext cx="8096250" cy="3889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hr-HR" smtClean="0"/>
              <a:t>Click to edit Master text styles</a:t>
            </a:r>
          </a:p>
          <a:p>
            <a:pPr lvl="1"/>
            <a:r>
              <a:rPr lang="hr-HR" smtClean="0"/>
              <a:t>Second level</a:t>
            </a:r>
          </a:p>
          <a:p>
            <a:pPr lvl="2"/>
            <a:r>
              <a:rPr lang="hr-HR" smtClean="0"/>
              <a:t>Third level</a:t>
            </a:r>
          </a:p>
          <a:p>
            <a:pPr lvl="3"/>
            <a:r>
              <a:rPr lang="hr-HR" smtClean="0"/>
              <a:t>Fourth level</a:t>
            </a:r>
          </a:p>
          <a:p>
            <a:pPr lvl="4"/>
            <a:r>
              <a:rPr lang="hr-HR" smtClean="0"/>
              <a:t>Fifth level</a:t>
            </a:r>
          </a:p>
        </p:txBody>
      </p:sp>
      <p:sp>
        <p:nvSpPr>
          <p:cNvPr id="2052" name="Line 57"/>
          <p:cNvSpPr>
            <a:spLocks noChangeShapeType="1"/>
          </p:cNvSpPr>
          <p:nvPr/>
        </p:nvSpPr>
        <p:spPr bwMode="auto">
          <a:xfrm>
            <a:off x="539750" y="1268413"/>
            <a:ext cx="8064500" cy="0"/>
          </a:xfrm>
          <a:prstGeom prst="line">
            <a:avLst/>
          </a:prstGeom>
          <a:noFill/>
          <a:ln w="38100">
            <a:solidFill>
              <a:srgbClr val="083676"/>
            </a:solidFill>
            <a:round/>
            <a:headEnd/>
            <a:tailEnd/>
          </a:ln>
          <a:extLst>
            <a:ext uri="{909E8E84-426E-40DD-AFC4-6F175D3DCCD1}">
              <a14:hiddenFill xmlns:a14="http://schemas.microsoft.com/office/drawing/2010/main">
                <a:noFill/>
              </a14:hiddenFill>
            </a:ext>
          </a:extLst>
        </p:spPr>
        <p:txBody>
          <a:bodyPr/>
          <a:lstStyle/>
          <a:p>
            <a:endParaRPr lang="hr-HR"/>
          </a:p>
        </p:txBody>
      </p:sp>
      <p:sp>
        <p:nvSpPr>
          <p:cNvPr id="2053" name="Rectangle 59"/>
          <p:cNvSpPr>
            <a:spLocks noChangeArrowheads="1"/>
          </p:cNvSpPr>
          <p:nvPr/>
        </p:nvSpPr>
        <p:spPr bwMode="auto">
          <a:xfrm>
            <a:off x="0" y="6021388"/>
            <a:ext cx="9144000" cy="836612"/>
          </a:xfrm>
          <a:prstGeom prst="rect">
            <a:avLst/>
          </a:prstGeom>
          <a:solidFill>
            <a:srgbClr val="CCECF4"/>
          </a:solidFill>
          <a:ln w="9525">
            <a:solidFill>
              <a:srgbClr val="CCECF4"/>
            </a:solidFill>
            <a:miter lim="800000"/>
            <a:headEnd/>
            <a:tailEnd/>
          </a:ln>
        </p:spPr>
        <p:txBody>
          <a:bodyPr wrap="none" anchor="ctr"/>
          <a:lstStyle/>
          <a:p>
            <a:pPr>
              <a:lnSpc>
                <a:spcPct val="90000"/>
              </a:lnSpc>
              <a:spcBef>
                <a:spcPct val="40000"/>
              </a:spcBef>
              <a:spcAft>
                <a:spcPct val="50000"/>
              </a:spcAft>
            </a:pPr>
            <a:endParaRPr lang="hr-HR"/>
          </a:p>
        </p:txBody>
      </p:sp>
      <p:pic>
        <p:nvPicPr>
          <p:cNvPr id="2054" name="Picture 60" descr="ERSTE_Logo-ONLINE"/>
          <p:cNvPicPr>
            <a:picLocks noChangeAspect="1"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7524750" y="6294438"/>
            <a:ext cx="1079500" cy="303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5" name="Rectangle 61"/>
          <p:cNvSpPr>
            <a:spLocks noChangeArrowheads="1"/>
          </p:cNvSpPr>
          <p:nvPr/>
        </p:nvSpPr>
        <p:spPr bwMode="auto">
          <a:xfrm>
            <a:off x="468313" y="6308725"/>
            <a:ext cx="3743325"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ct val="90000"/>
              </a:lnSpc>
              <a:spcBef>
                <a:spcPct val="40000"/>
              </a:spcBef>
              <a:spcAft>
                <a:spcPct val="50000"/>
              </a:spcAft>
            </a:pPr>
            <a:r>
              <a:rPr lang="hr-HR" sz="800"/>
              <a:t>Naslov prezentacije</a:t>
            </a:r>
          </a:p>
          <a:p>
            <a:pPr>
              <a:lnSpc>
                <a:spcPts val="800"/>
              </a:lnSpc>
              <a:spcBef>
                <a:spcPct val="20000"/>
              </a:spcBef>
              <a:spcAft>
                <a:spcPct val="50000"/>
              </a:spcAft>
            </a:pPr>
            <a:fld id="{40EFEEC2-5EBA-4EE4-B386-64FAE7E54C1D}" type="datetime1">
              <a:rPr lang="hr-HR" sz="800"/>
              <a:pPr>
                <a:lnSpc>
                  <a:spcPts val="800"/>
                </a:lnSpc>
                <a:spcBef>
                  <a:spcPct val="20000"/>
                </a:spcBef>
                <a:spcAft>
                  <a:spcPct val="50000"/>
                </a:spcAft>
              </a:pPr>
              <a:t>11.5.2012.</a:t>
            </a:fld>
            <a:r>
              <a:rPr lang="hr-HR" sz="800"/>
              <a:t> - </a:t>
            </a:r>
            <a:fld id="{88B6BCCC-979F-4A90-A304-4384358A5950}" type="slidenum">
              <a:rPr lang="hr-HR" sz="800"/>
              <a:pPr>
                <a:lnSpc>
                  <a:spcPts val="800"/>
                </a:lnSpc>
                <a:spcBef>
                  <a:spcPct val="20000"/>
                </a:spcBef>
                <a:spcAft>
                  <a:spcPct val="50000"/>
                </a:spcAft>
              </a:pPr>
              <a:t>‹#›</a:t>
            </a:fld>
            <a:endParaRPr lang="hr-HR" sz="800"/>
          </a:p>
          <a:p>
            <a:pPr>
              <a:lnSpc>
                <a:spcPct val="90000"/>
              </a:lnSpc>
              <a:spcBef>
                <a:spcPct val="40000"/>
              </a:spcBef>
              <a:spcAft>
                <a:spcPct val="50000"/>
              </a:spcAft>
            </a:pPr>
            <a:endParaRPr lang="hr-HR" sz="800"/>
          </a:p>
        </p:txBody>
      </p:sp>
      <p:sp>
        <p:nvSpPr>
          <p:cNvPr id="2056" name="Rectangle 84"/>
          <p:cNvSpPr>
            <a:spLocks noChangeArrowheads="1"/>
          </p:cNvSpPr>
          <p:nvPr/>
        </p:nvSpPr>
        <p:spPr bwMode="auto">
          <a:xfrm>
            <a:off x="6300788" y="5805488"/>
            <a:ext cx="2374900"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r">
              <a:lnSpc>
                <a:spcPts val="800"/>
              </a:lnSpc>
              <a:spcBef>
                <a:spcPct val="20000"/>
              </a:spcBef>
              <a:spcAft>
                <a:spcPct val="50000"/>
              </a:spcAft>
            </a:pPr>
            <a:r>
              <a:rPr lang="hr-HR" sz="700"/>
              <a:t>ERSTE Bank Group - povjerljivo</a:t>
            </a:r>
          </a:p>
        </p:txBody>
      </p:sp>
    </p:spTree>
  </p:cSld>
  <p:clrMap bg1="lt1" tx1="dk1" bg2="lt2" tx2="dk2" accent1="accent1" accent2="accent2" accent3="accent3" accent4="accent4" accent5="accent5" accent6="accent6" hlink="hlink" folHlink="folHlink"/>
  <p:sldLayoutIdLst>
    <p:sldLayoutId id="2147488665" r:id="rId1"/>
    <p:sldLayoutId id="2147488642" r:id="rId2"/>
    <p:sldLayoutId id="2147488643" r:id="rId3"/>
    <p:sldLayoutId id="2147488644" r:id="rId4"/>
    <p:sldLayoutId id="2147488645" r:id="rId5"/>
    <p:sldLayoutId id="2147488646" r:id="rId6"/>
    <p:sldLayoutId id="2147488647" r:id="rId7"/>
    <p:sldLayoutId id="2147488648" r:id="rId8"/>
    <p:sldLayoutId id="2147488649" r:id="rId9"/>
    <p:sldLayoutId id="2147488650" r:id="rId10"/>
    <p:sldLayoutId id="2147488651" r:id="rId11"/>
    <p:sldLayoutId id="2147488666" r:id="rId12"/>
    <p:sldLayoutId id="2147488667" r:id="rId13"/>
  </p:sldLayoutIdLst>
  <p:txStyles>
    <p:titleStyle>
      <a:lvl1pPr algn="l" rtl="0" eaLnBrk="0" fontAlgn="base" hangingPunct="0">
        <a:spcBef>
          <a:spcPct val="0"/>
        </a:spcBef>
        <a:spcAft>
          <a:spcPct val="0"/>
        </a:spcAft>
        <a:defRPr sz="3600" b="1">
          <a:solidFill>
            <a:schemeClr val="tx2"/>
          </a:solidFill>
          <a:latin typeface="+mj-lt"/>
          <a:ea typeface="+mj-ea"/>
          <a:cs typeface="+mj-cs"/>
        </a:defRPr>
      </a:lvl1pPr>
      <a:lvl2pPr algn="l" rtl="0" eaLnBrk="0" fontAlgn="base" hangingPunct="0">
        <a:spcBef>
          <a:spcPct val="0"/>
        </a:spcBef>
        <a:spcAft>
          <a:spcPct val="0"/>
        </a:spcAft>
        <a:defRPr sz="3600" b="1">
          <a:solidFill>
            <a:schemeClr val="tx2"/>
          </a:solidFill>
          <a:latin typeface="Arial" charset="0"/>
        </a:defRPr>
      </a:lvl2pPr>
      <a:lvl3pPr algn="l" rtl="0" eaLnBrk="0" fontAlgn="base" hangingPunct="0">
        <a:spcBef>
          <a:spcPct val="0"/>
        </a:spcBef>
        <a:spcAft>
          <a:spcPct val="0"/>
        </a:spcAft>
        <a:defRPr sz="3600" b="1">
          <a:solidFill>
            <a:schemeClr val="tx2"/>
          </a:solidFill>
          <a:latin typeface="Arial" charset="0"/>
        </a:defRPr>
      </a:lvl3pPr>
      <a:lvl4pPr algn="l" rtl="0" eaLnBrk="0" fontAlgn="base" hangingPunct="0">
        <a:spcBef>
          <a:spcPct val="0"/>
        </a:spcBef>
        <a:spcAft>
          <a:spcPct val="0"/>
        </a:spcAft>
        <a:defRPr sz="3600" b="1">
          <a:solidFill>
            <a:schemeClr val="tx2"/>
          </a:solidFill>
          <a:latin typeface="Arial" charset="0"/>
        </a:defRPr>
      </a:lvl4pPr>
      <a:lvl5pPr algn="l" rtl="0" eaLnBrk="0" fontAlgn="base" hangingPunct="0">
        <a:spcBef>
          <a:spcPct val="0"/>
        </a:spcBef>
        <a:spcAft>
          <a:spcPct val="0"/>
        </a:spcAft>
        <a:defRPr sz="3600" b="1">
          <a:solidFill>
            <a:schemeClr val="tx2"/>
          </a:solidFill>
          <a:latin typeface="Arial" charset="0"/>
        </a:defRPr>
      </a:lvl5pPr>
      <a:lvl6pPr marL="457200" algn="l" rtl="0" fontAlgn="base">
        <a:spcBef>
          <a:spcPct val="0"/>
        </a:spcBef>
        <a:spcAft>
          <a:spcPct val="0"/>
        </a:spcAft>
        <a:defRPr sz="3600" b="1">
          <a:solidFill>
            <a:schemeClr val="tx2"/>
          </a:solidFill>
          <a:latin typeface="Arial" charset="0"/>
        </a:defRPr>
      </a:lvl6pPr>
      <a:lvl7pPr marL="914400" algn="l" rtl="0" fontAlgn="base">
        <a:spcBef>
          <a:spcPct val="0"/>
        </a:spcBef>
        <a:spcAft>
          <a:spcPct val="0"/>
        </a:spcAft>
        <a:defRPr sz="3600" b="1">
          <a:solidFill>
            <a:schemeClr val="tx2"/>
          </a:solidFill>
          <a:latin typeface="Arial" charset="0"/>
        </a:defRPr>
      </a:lvl7pPr>
      <a:lvl8pPr marL="1371600" algn="l" rtl="0" fontAlgn="base">
        <a:spcBef>
          <a:spcPct val="0"/>
        </a:spcBef>
        <a:spcAft>
          <a:spcPct val="0"/>
        </a:spcAft>
        <a:defRPr sz="3600" b="1">
          <a:solidFill>
            <a:schemeClr val="tx2"/>
          </a:solidFill>
          <a:latin typeface="Arial" charset="0"/>
        </a:defRPr>
      </a:lvl8pPr>
      <a:lvl9pPr marL="1828800" algn="l" rtl="0" fontAlgn="base">
        <a:spcBef>
          <a:spcPct val="0"/>
        </a:spcBef>
        <a:spcAft>
          <a:spcPct val="0"/>
        </a:spcAft>
        <a:defRPr sz="3600" b="1">
          <a:solidFill>
            <a:schemeClr val="tx2"/>
          </a:solidFill>
          <a:latin typeface="Arial" charset="0"/>
        </a:defRPr>
      </a:lvl9pPr>
    </p:titleStyle>
    <p:bodyStyle>
      <a:lvl1pPr marL="342900" indent="-342900" algn="l" rtl="0" eaLnBrk="0" fontAlgn="base" hangingPunct="0">
        <a:spcBef>
          <a:spcPct val="0"/>
        </a:spcBef>
        <a:spcAft>
          <a:spcPct val="0"/>
        </a:spcAft>
        <a:buFont typeface="Franklin Gothic Book" pitchFamily="34" charset="0"/>
        <a:buChar char="•"/>
        <a:defRPr sz="3200">
          <a:solidFill>
            <a:schemeClr val="tx1"/>
          </a:solidFill>
          <a:latin typeface="+mn-lt"/>
          <a:ea typeface="+mn-ea"/>
          <a:cs typeface="+mn-cs"/>
        </a:defRPr>
      </a:lvl1pPr>
      <a:lvl2pPr marL="742950" indent="-285750" algn="l" rtl="0" eaLnBrk="0" fontAlgn="base" hangingPunct="0">
        <a:spcBef>
          <a:spcPct val="0"/>
        </a:spcBef>
        <a:spcAft>
          <a:spcPct val="0"/>
        </a:spcAft>
        <a:buFont typeface="Franklin Gothic Book" pitchFamily="34" charset="0"/>
        <a:buChar char="−"/>
        <a:defRPr sz="2800">
          <a:solidFill>
            <a:schemeClr val="tx1"/>
          </a:solidFill>
          <a:latin typeface="+mn-lt"/>
        </a:defRPr>
      </a:lvl2pPr>
      <a:lvl3pPr marL="1143000" indent="-228600" algn="l" rtl="0" eaLnBrk="0" fontAlgn="base" hangingPunct="0">
        <a:spcBef>
          <a:spcPct val="0"/>
        </a:spcBef>
        <a:spcAft>
          <a:spcPct val="0"/>
        </a:spcAft>
        <a:buFont typeface="Franklin Gothic Book" pitchFamily="34" charset="0"/>
        <a:buChar char="−"/>
        <a:defRPr sz="2400">
          <a:solidFill>
            <a:schemeClr val="tx1"/>
          </a:solidFill>
          <a:latin typeface="+mn-lt"/>
        </a:defRPr>
      </a:lvl3pPr>
      <a:lvl4pPr marL="1600200" indent="-228600" algn="l" rtl="0" eaLnBrk="0" fontAlgn="base" hangingPunct="0">
        <a:spcBef>
          <a:spcPct val="0"/>
        </a:spcBef>
        <a:spcAft>
          <a:spcPct val="0"/>
        </a:spcAft>
        <a:buFont typeface="Franklin Gothic Book" pitchFamily="34" charset="0"/>
        <a:buChar char="−"/>
        <a:defRPr sz="2000">
          <a:solidFill>
            <a:schemeClr val="tx1"/>
          </a:solidFill>
          <a:latin typeface="+mn-lt"/>
        </a:defRPr>
      </a:lvl4pPr>
      <a:lvl5pPr marL="2057400" indent="-228600" algn="l" rtl="0" eaLnBrk="0" fontAlgn="base" hangingPunct="0">
        <a:spcBef>
          <a:spcPct val="0"/>
        </a:spcBef>
        <a:spcAft>
          <a:spcPct val="0"/>
        </a:spcAft>
        <a:buFont typeface="Franklin Gothic Book" pitchFamily="34" charset="0"/>
        <a:buChar char="−"/>
        <a:defRPr sz="2000">
          <a:solidFill>
            <a:schemeClr val="tx1"/>
          </a:solidFill>
          <a:latin typeface="+mn-lt"/>
        </a:defRPr>
      </a:lvl5pPr>
      <a:lvl6pPr marL="2514600" indent="-228600" algn="l" rtl="0" fontAlgn="base">
        <a:spcBef>
          <a:spcPct val="0"/>
        </a:spcBef>
        <a:spcAft>
          <a:spcPct val="0"/>
        </a:spcAft>
        <a:buFont typeface="Franklin Gothic Book" pitchFamily="34" charset="0"/>
        <a:buChar char="−"/>
        <a:defRPr sz="2000">
          <a:solidFill>
            <a:schemeClr val="tx1"/>
          </a:solidFill>
          <a:latin typeface="+mn-lt"/>
        </a:defRPr>
      </a:lvl6pPr>
      <a:lvl7pPr marL="2971800" indent="-228600" algn="l" rtl="0" fontAlgn="base">
        <a:spcBef>
          <a:spcPct val="0"/>
        </a:spcBef>
        <a:spcAft>
          <a:spcPct val="0"/>
        </a:spcAft>
        <a:buFont typeface="Franklin Gothic Book" pitchFamily="34" charset="0"/>
        <a:buChar char="−"/>
        <a:defRPr sz="2000">
          <a:solidFill>
            <a:schemeClr val="tx1"/>
          </a:solidFill>
          <a:latin typeface="+mn-lt"/>
        </a:defRPr>
      </a:lvl7pPr>
      <a:lvl8pPr marL="3429000" indent="-228600" algn="l" rtl="0" fontAlgn="base">
        <a:spcBef>
          <a:spcPct val="0"/>
        </a:spcBef>
        <a:spcAft>
          <a:spcPct val="0"/>
        </a:spcAft>
        <a:buFont typeface="Franklin Gothic Book" pitchFamily="34" charset="0"/>
        <a:buChar char="−"/>
        <a:defRPr sz="2000">
          <a:solidFill>
            <a:schemeClr val="tx1"/>
          </a:solidFill>
          <a:latin typeface="+mn-lt"/>
        </a:defRPr>
      </a:lvl8pPr>
      <a:lvl9pPr marL="3886200" indent="-228600" algn="l" rtl="0" fontAlgn="base">
        <a:spcBef>
          <a:spcPct val="0"/>
        </a:spcBef>
        <a:spcAft>
          <a:spcPct val="0"/>
        </a:spcAft>
        <a:buFont typeface="Franklin Gothic Book" pitchFamily="34" charset="0"/>
        <a:buChar char="−"/>
        <a:defRPr sz="2000">
          <a:solidFill>
            <a:schemeClr val="tx1"/>
          </a:solidFill>
          <a:latin typeface="+mn-lt"/>
        </a:defRPr>
      </a:lvl9pPr>
    </p:bodyStyle>
    <p:otherStyle>
      <a:defPPr>
        <a:defRPr lang="sr-Latn-C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bwMode="auto">
          <a:xfrm>
            <a:off x="358775" y="215900"/>
            <a:ext cx="6880225" cy="774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de-AT" smtClean="0"/>
              <a:t>Titelmasterformat durch Klicken bearbeiten</a:t>
            </a:r>
          </a:p>
        </p:txBody>
      </p:sp>
      <p:sp>
        <p:nvSpPr>
          <p:cNvPr id="3075" name="Rectangle 3"/>
          <p:cNvSpPr>
            <a:spLocks noGrp="1" noChangeArrowheads="1"/>
          </p:cNvSpPr>
          <p:nvPr>
            <p:ph type="body" idx="1"/>
          </p:nvPr>
        </p:nvSpPr>
        <p:spPr bwMode="auto">
          <a:xfrm>
            <a:off x="358775" y="1187450"/>
            <a:ext cx="8421688" cy="4821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de-AT" smtClean="0"/>
              <a:t>Textmasterformate durch Klicken bearbeiten</a:t>
            </a:r>
          </a:p>
          <a:p>
            <a:pPr lvl="1"/>
            <a:r>
              <a:rPr lang="de-AT" smtClean="0"/>
              <a:t>Zweite Ebene</a:t>
            </a:r>
          </a:p>
          <a:p>
            <a:pPr lvl="2"/>
            <a:r>
              <a:rPr lang="de-AT" smtClean="0"/>
              <a:t>Dritte Ebene</a:t>
            </a:r>
          </a:p>
          <a:p>
            <a:pPr lvl="3"/>
            <a:r>
              <a:rPr lang="de-AT" smtClean="0"/>
              <a:t>Vierte Ebene</a:t>
            </a:r>
          </a:p>
          <a:p>
            <a:pPr lvl="4"/>
            <a:r>
              <a:rPr lang="de-AT" smtClean="0"/>
              <a:t>Fünfte Ebene</a:t>
            </a:r>
          </a:p>
        </p:txBody>
      </p:sp>
      <p:sp>
        <p:nvSpPr>
          <p:cNvPr id="3076" name="Line 18"/>
          <p:cNvSpPr>
            <a:spLocks noChangeShapeType="1"/>
          </p:cNvSpPr>
          <p:nvPr/>
        </p:nvSpPr>
        <p:spPr bwMode="auto">
          <a:xfrm>
            <a:off x="358775" y="6496050"/>
            <a:ext cx="8421688" cy="0"/>
          </a:xfrm>
          <a:prstGeom prst="line">
            <a:avLst/>
          </a:prstGeom>
          <a:noFill/>
          <a:ln w="12700">
            <a:solidFill>
              <a:srgbClr val="083676"/>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hr-HR"/>
          </a:p>
        </p:txBody>
      </p:sp>
      <p:sp>
        <p:nvSpPr>
          <p:cNvPr id="1058" name="Rectangle 34"/>
          <p:cNvSpPr>
            <a:spLocks noGrp="1" noChangeArrowheads="1"/>
          </p:cNvSpPr>
          <p:nvPr>
            <p:ph type="sldNum" sz="quarter" idx="4"/>
          </p:nvPr>
        </p:nvSpPr>
        <p:spPr bwMode="auto">
          <a:xfrm>
            <a:off x="3505200" y="6305550"/>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nSpc>
                <a:spcPct val="90000"/>
              </a:lnSpc>
              <a:spcBef>
                <a:spcPct val="40000"/>
              </a:spcBef>
              <a:spcAft>
                <a:spcPct val="50000"/>
              </a:spcAft>
              <a:defRPr sz="1200">
                <a:solidFill>
                  <a:srgbClr val="083676"/>
                </a:solidFill>
                <a:cs typeface="+mn-cs"/>
              </a:defRPr>
            </a:lvl1pPr>
          </a:lstStyle>
          <a:p>
            <a:pPr>
              <a:defRPr/>
            </a:pPr>
            <a:endParaRPr lang="en-GB"/>
          </a:p>
          <a:p>
            <a:pPr>
              <a:defRPr/>
            </a:pPr>
            <a:fld id="{BE8AA21C-F1EB-43D4-9E9E-248F97A7AF4F}" type="slidenum">
              <a:rPr lang="en-GB"/>
              <a:pPr>
                <a:defRPr/>
              </a:pPr>
              <a:t>‹#›</a:t>
            </a:fld>
            <a:endParaRPr lang="en-GB"/>
          </a:p>
        </p:txBody>
      </p:sp>
      <p:sp>
        <p:nvSpPr>
          <p:cNvPr id="3078" name="Line 35"/>
          <p:cNvSpPr>
            <a:spLocks noChangeShapeType="1"/>
          </p:cNvSpPr>
          <p:nvPr/>
        </p:nvSpPr>
        <p:spPr bwMode="auto">
          <a:xfrm>
            <a:off x="349250" y="736600"/>
            <a:ext cx="8421688" cy="0"/>
          </a:xfrm>
          <a:prstGeom prst="line">
            <a:avLst/>
          </a:prstGeom>
          <a:noFill/>
          <a:ln w="12700">
            <a:solidFill>
              <a:srgbClr val="083676"/>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hr-HR"/>
          </a:p>
        </p:txBody>
      </p:sp>
      <p:pic>
        <p:nvPicPr>
          <p:cNvPr id="3079" name="Picture 36" descr="EB_Croatia"/>
          <p:cNvPicPr>
            <a:picLocks noChangeAspect="1"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7975600" y="201613"/>
            <a:ext cx="825500"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8668" r:id="rId1"/>
    <p:sldLayoutId id="2147488652" r:id="rId2"/>
    <p:sldLayoutId id="2147488653" r:id="rId3"/>
    <p:sldLayoutId id="2147488654" r:id="rId4"/>
    <p:sldLayoutId id="2147488655" r:id="rId5"/>
    <p:sldLayoutId id="2147488656" r:id="rId6"/>
    <p:sldLayoutId id="2147488657" r:id="rId7"/>
    <p:sldLayoutId id="2147488658" r:id="rId8"/>
    <p:sldLayoutId id="2147488659" r:id="rId9"/>
    <p:sldLayoutId id="2147488660" r:id="rId10"/>
    <p:sldLayoutId id="2147488661" r:id="rId11"/>
    <p:sldLayoutId id="2147488662" r:id="rId12"/>
    <p:sldLayoutId id="2147488663" r:id="rId13"/>
  </p:sldLayoutIdLst>
  <p:hf hdr="0" ftr="0" dt="0"/>
  <p:txStyles>
    <p:titleStyle>
      <a:lvl1pPr algn="l" rtl="0" eaLnBrk="0" fontAlgn="base" hangingPunct="0">
        <a:spcBef>
          <a:spcPct val="0"/>
        </a:spcBef>
        <a:spcAft>
          <a:spcPct val="0"/>
        </a:spcAft>
        <a:defRPr sz="2200" b="1">
          <a:solidFill>
            <a:srgbClr val="083676"/>
          </a:solidFill>
          <a:latin typeface="+mj-lt"/>
          <a:ea typeface="+mj-ea"/>
          <a:cs typeface="+mj-cs"/>
        </a:defRPr>
      </a:lvl1pPr>
      <a:lvl2pPr algn="l" rtl="0" eaLnBrk="0" fontAlgn="base" hangingPunct="0">
        <a:spcBef>
          <a:spcPct val="0"/>
        </a:spcBef>
        <a:spcAft>
          <a:spcPct val="0"/>
        </a:spcAft>
        <a:defRPr sz="2200" b="1">
          <a:solidFill>
            <a:srgbClr val="083676"/>
          </a:solidFill>
          <a:latin typeface="Arial" charset="0"/>
        </a:defRPr>
      </a:lvl2pPr>
      <a:lvl3pPr algn="l" rtl="0" eaLnBrk="0" fontAlgn="base" hangingPunct="0">
        <a:spcBef>
          <a:spcPct val="0"/>
        </a:spcBef>
        <a:spcAft>
          <a:spcPct val="0"/>
        </a:spcAft>
        <a:defRPr sz="2200" b="1">
          <a:solidFill>
            <a:srgbClr val="083676"/>
          </a:solidFill>
          <a:latin typeface="Arial" charset="0"/>
        </a:defRPr>
      </a:lvl3pPr>
      <a:lvl4pPr algn="l" rtl="0" eaLnBrk="0" fontAlgn="base" hangingPunct="0">
        <a:spcBef>
          <a:spcPct val="0"/>
        </a:spcBef>
        <a:spcAft>
          <a:spcPct val="0"/>
        </a:spcAft>
        <a:defRPr sz="2200" b="1">
          <a:solidFill>
            <a:srgbClr val="083676"/>
          </a:solidFill>
          <a:latin typeface="Arial" charset="0"/>
        </a:defRPr>
      </a:lvl4pPr>
      <a:lvl5pPr algn="l" rtl="0" eaLnBrk="0" fontAlgn="base" hangingPunct="0">
        <a:spcBef>
          <a:spcPct val="0"/>
        </a:spcBef>
        <a:spcAft>
          <a:spcPct val="0"/>
        </a:spcAft>
        <a:defRPr sz="2200" b="1">
          <a:solidFill>
            <a:srgbClr val="083676"/>
          </a:solidFill>
          <a:latin typeface="Arial" charset="0"/>
        </a:defRPr>
      </a:lvl5pPr>
      <a:lvl6pPr marL="457200" algn="l" rtl="0" fontAlgn="base">
        <a:spcBef>
          <a:spcPct val="0"/>
        </a:spcBef>
        <a:spcAft>
          <a:spcPct val="0"/>
        </a:spcAft>
        <a:defRPr sz="2200" b="1">
          <a:solidFill>
            <a:srgbClr val="083676"/>
          </a:solidFill>
          <a:latin typeface="Arial" charset="0"/>
        </a:defRPr>
      </a:lvl6pPr>
      <a:lvl7pPr marL="914400" algn="l" rtl="0" fontAlgn="base">
        <a:spcBef>
          <a:spcPct val="0"/>
        </a:spcBef>
        <a:spcAft>
          <a:spcPct val="0"/>
        </a:spcAft>
        <a:defRPr sz="2200" b="1">
          <a:solidFill>
            <a:srgbClr val="083676"/>
          </a:solidFill>
          <a:latin typeface="Arial" charset="0"/>
        </a:defRPr>
      </a:lvl7pPr>
      <a:lvl8pPr marL="1371600" algn="l" rtl="0" fontAlgn="base">
        <a:spcBef>
          <a:spcPct val="0"/>
        </a:spcBef>
        <a:spcAft>
          <a:spcPct val="0"/>
        </a:spcAft>
        <a:defRPr sz="2200" b="1">
          <a:solidFill>
            <a:srgbClr val="083676"/>
          </a:solidFill>
          <a:latin typeface="Arial" charset="0"/>
        </a:defRPr>
      </a:lvl8pPr>
      <a:lvl9pPr marL="1828800" algn="l" rtl="0" fontAlgn="base">
        <a:spcBef>
          <a:spcPct val="0"/>
        </a:spcBef>
        <a:spcAft>
          <a:spcPct val="0"/>
        </a:spcAft>
        <a:defRPr sz="2200" b="1">
          <a:solidFill>
            <a:srgbClr val="083676"/>
          </a:solidFill>
          <a:latin typeface="Arial" charset="0"/>
        </a:defRPr>
      </a:lvl9pPr>
    </p:titleStyle>
    <p:bodyStyle>
      <a:lvl1pPr marL="177800" indent="-177800" algn="l" rtl="0" eaLnBrk="0" fontAlgn="base" hangingPunct="0">
        <a:spcBef>
          <a:spcPct val="20000"/>
        </a:spcBef>
        <a:spcAft>
          <a:spcPct val="0"/>
        </a:spcAft>
        <a:buFont typeface="Franklin Gothic Book" pitchFamily="34" charset="0"/>
        <a:buChar char="−"/>
        <a:tabLst>
          <a:tab pos="1617663" algn="l"/>
        </a:tabLst>
        <a:defRPr sz="3200" b="1">
          <a:solidFill>
            <a:srgbClr val="083676"/>
          </a:solidFill>
          <a:latin typeface="+mn-lt"/>
          <a:ea typeface="+mn-ea"/>
          <a:cs typeface="+mn-cs"/>
        </a:defRPr>
      </a:lvl1pPr>
      <a:lvl2pPr marL="531813" indent="-174625" algn="l" rtl="0" eaLnBrk="0" fontAlgn="base" hangingPunct="0">
        <a:spcBef>
          <a:spcPct val="20000"/>
        </a:spcBef>
        <a:spcAft>
          <a:spcPct val="0"/>
        </a:spcAft>
        <a:buFont typeface="Franklin Gothic Book" pitchFamily="34" charset="0"/>
        <a:buChar char="−"/>
        <a:tabLst>
          <a:tab pos="1617663" algn="l"/>
        </a:tabLst>
        <a:defRPr sz="1600">
          <a:solidFill>
            <a:srgbClr val="083676"/>
          </a:solidFill>
          <a:latin typeface="+mn-lt"/>
        </a:defRPr>
      </a:lvl2pPr>
      <a:lvl3pPr marL="892175" indent="-180975" algn="l" rtl="0" eaLnBrk="0" fontAlgn="base" hangingPunct="0">
        <a:spcBef>
          <a:spcPct val="20000"/>
        </a:spcBef>
        <a:spcAft>
          <a:spcPct val="0"/>
        </a:spcAft>
        <a:buFont typeface="Franklin Gothic Book" pitchFamily="34" charset="0"/>
        <a:buChar char="−"/>
        <a:tabLst>
          <a:tab pos="1617663" algn="l"/>
        </a:tabLst>
        <a:defRPr sz="1400">
          <a:solidFill>
            <a:srgbClr val="083676"/>
          </a:solidFill>
          <a:latin typeface="+mn-lt"/>
        </a:defRPr>
      </a:lvl3pPr>
      <a:lvl4pPr marL="1260475" indent="-188913" algn="l" rtl="0" eaLnBrk="0" fontAlgn="base" hangingPunct="0">
        <a:spcBef>
          <a:spcPct val="20000"/>
        </a:spcBef>
        <a:spcAft>
          <a:spcPct val="0"/>
        </a:spcAft>
        <a:buFont typeface="Franklin Gothic Book" pitchFamily="34" charset="0"/>
        <a:buChar char="−"/>
        <a:tabLst>
          <a:tab pos="1617663" algn="l"/>
        </a:tabLst>
        <a:defRPr sz="1300">
          <a:solidFill>
            <a:srgbClr val="083676"/>
          </a:solidFill>
          <a:latin typeface="+mn-lt"/>
        </a:defRPr>
      </a:lvl4pPr>
      <a:lvl5pPr marL="1617663" indent="-177800" algn="l" rtl="0" eaLnBrk="0" fontAlgn="base" hangingPunct="0">
        <a:spcBef>
          <a:spcPct val="20000"/>
        </a:spcBef>
        <a:spcAft>
          <a:spcPct val="0"/>
        </a:spcAft>
        <a:buFont typeface="Franklin Gothic Book" pitchFamily="34" charset="0"/>
        <a:buChar char="−"/>
        <a:tabLst>
          <a:tab pos="1617663" algn="l"/>
        </a:tabLst>
        <a:defRPr sz="1200">
          <a:solidFill>
            <a:srgbClr val="083676"/>
          </a:solidFill>
          <a:latin typeface="+mn-lt"/>
        </a:defRPr>
      </a:lvl5pPr>
      <a:lvl6pPr marL="2074863" indent="-177800" algn="l" rtl="0" fontAlgn="base">
        <a:spcBef>
          <a:spcPct val="20000"/>
        </a:spcBef>
        <a:spcAft>
          <a:spcPct val="0"/>
        </a:spcAft>
        <a:buFont typeface="Franklin Gothic Book" pitchFamily="34" charset="0"/>
        <a:buChar char="−"/>
        <a:tabLst>
          <a:tab pos="1617663" algn="l"/>
        </a:tabLst>
        <a:defRPr sz="1200">
          <a:solidFill>
            <a:srgbClr val="083676"/>
          </a:solidFill>
          <a:latin typeface="+mn-lt"/>
        </a:defRPr>
      </a:lvl6pPr>
      <a:lvl7pPr marL="2532063" indent="-177800" algn="l" rtl="0" fontAlgn="base">
        <a:spcBef>
          <a:spcPct val="20000"/>
        </a:spcBef>
        <a:spcAft>
          <a:spcPct val="0"/>
        </a:spcAft>
        <a:buFont typeface="Franklin Gothic Book" pitchFamily="34" charset="0"/>
        <a:buChar char="−"/>
        <a:tabLst>
          <a:tab pos="1617663" algn="l"/>
        </a:tabLst>
        <a:defRPr sz="1200">
          <a:solidFill>
            <a:srgbClr val="083676"/>
          </a:solidFill>
          <a:latin typeface="+mn-lt"/>
        </a:defRPr>
      </a:lvl7pPr>
      <a:lvl8pPr marL="2989263" indent="-177800" algn="l" rtl="0" fontAlgn="base">
        <a:spcBef>
          <a:spcPct val="20000"/>
        </a:spcBef>
        <a:spcAft>
          <a:spcPct val="0"/>
        </a:spcAft>
        <a:buFont typeface="Franklin Gothic Book" pitchFamily="34" charset="0"/>
        <a:buChar char="−"/>
        <a:tabLst>
          <a:tab pos="1617663" algn="l"/>
        </a:tabLst>
        <a:defRPr sz="1200">
          <a:solidFill>
            <a:srgbClr val="083676"/>
          </a:solidFill>
          <a:latin typeface="+mn-lt"/>
        </a:defRPr>
      </a:lvl8pPr>
      <a:lvl9pPr marL="3446463" indent="-177800" algn="l" rtl="0" fontAlgn="base">
        <a:spcBef>
          <a:spcPct val="20000"/>
        </a:spcBef>
        <a:spcAft>
          <a:spcPct val="0"/>
        </a:spcAft>
        <a:buFont typeface="Franklin Gothic Book" pitchFamily="34" charset="0"/>
        <a:buChar char="−"/>
        <a:tabLst>
          <a:tab pos="1617663" algn="l"/>
        </a:tabLst>
        <a:defRPr sz="1200">
          <a:solidFill>
            <a:srgbClr val="083676"/>
          </a:solidFill>
          <a:latin typeface="+mn-lt"/>
        </a:defRPr>
      </a:lvl9pPr>
    </p:bodyStyle>
    <p:otherStyle>
      <a:defPPr>
        <a:defRPr lang="sr-Latn-C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11.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image" Target="../media/image11.emf"/><Relationship Id="rId1" Type="http://schemas.openxmlformats.org/officeDocument/2006/relationships/slideLayout" Target="../slideLayouts/slideLayout29.xml"/></Relationships>
</file>

<file path=ppt/slides/_rels/slide1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9.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14.xml.rels><?xml version="1.0" encoding="UTF-8" standalone="yes"?>
<Relationships xmlns="http://schemas.openxmlformats.org/package/2006/relationships"><Relationship Id="rId3" Type="http://schemas.openxmlformats.org/officeDocument/2006/relationships/oleObject" Target="../embeddings/Microsoft_Excel_Chart1.xls"/><Relationship Id="rId2" Type="http://schemas.openxmlformats.org/officeDocument/2006/relationships/slideLayout" Target="../slideLayouts/slideLayout29.xml"/><Relationship Id="rId1" Type="http://schemas.openxmlformats.org/officeDocument/2006/relationships/vmlDrawing" Target="../drawings/vmlDrawing1.vml"/><Relationship Id="rId6" Type="http://schemas.openxmlformats.org/officeDocument/2006/relationships/image" Target="../media/image16.png"/><Relationship Id="rId5" Type="http://schemas.openxmlformats.org/officeDocument/2006/relationships/oleObject" Target="../embeddings/Microsoft_Excel_Chart2.xls"/><Relationship Id="rId4" Type="http://schemas.openxmlformats.org/officeDocument/2006/relationships/image" Target="../media/image15.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5.wmf"/><Relationship Id="rId2" Type="http://schemas.openxmlformats.org/officeDocument/2006/relationships/image" Target="../media/image4.png"/><Relationship Id="rId1" Type="http://schemas.openxmlformats.org/officeDocument/2006/relationships/slideLayout" Target="../slideLayouts/slideLayout2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9.xml"/></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9.xml"/></Relationships>
</file>

<file path=ppt/slides/_rels/slide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9.xml"/></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9.xml"/></Relationships>
</file>

<file path=ppt/slides/_rels/slide8.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9.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extBox 1"/>
          <p:cNvSpPr txBox="1">
            <a:spLocks noChangeArrowheads="1"/>
          </p:cNvSpPr>
          <p:nvPr/>
        </p:nvSpPr>
        <p:spPr bwMode="auto">
          <a:xfrm>
            <a:off x="827088" y="1916113"/>
            <a:ext cx="6913562" cy="979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lnSpc>
                <a:spcPct val="90000"/>
              </a:lnSpc>
              <a:spcBef>
                <a:spcPct val="40000"/>
              </a:spcBef>
              <a:spcAft>
                <a:spcPct val="50000"/>
              </a:spcAft>
              <a:defRPr sz="1400" b="1">
                <a:solidFill>
                  <a:srgbClr val="ED15C9"/>
                </a:solidFill>
                <a:latin typeface="Arial" charset="0"/>
                <a:sym typeface="Symbol" pitchFamily="18" charset="2"/>
              </a:defRPr>
            </a:lvl1pPr>
            <a:lvl2pPr marL="742950" indent="-285750" eaLnBrk="0" hangingPunct="0">
              <a:lnSpc>
                <a:spcPct val="90000"/>
              </a:lnSpc>
              <a:spcBef>
                <a:spcPct val="40000"/>
              </a:spcBef>
              <a:spcAft>
                <a:spcPct val="50000"/>
              </a:spcAft>
              <a:defRPr sz="1400" b="1">
                <a:solidFill>
                  <a:srgbClr val="ED15C9"/>
                </a:solidFill>
                <a:latin typeface="Arial" charset="0"/>
                <a:sym typeface="Symbol" pitchFamily="18" charset="2"/>
              </a:defRPr>
            </a:lvl2pPr>
            <a:lvl3pPr marL="1143000" indent="-228600" eaLnBrk="0" hangingPunct="0">
              <a:lnSpc>
                <a:spcPct val="90000"/>
              </a:lnSpc>
              <a:spcBef>
                <a:spcPct val="40000"/>
              </a:spcBef>
              <a:spcAft>
                <a:spcPct val="50000"/>
              </a:spcAft>
              <a:defRPr sz="1400" b="1">
                <a:solidFill>
                  <a:srgbClr val="ED15C9"/>
                </a:solidFill>
                <a:latin typeface="Arial" charset="0"/>
                <a:sym typeface="Symbol" pitchFamily="18" charset="2"/>
              </a:defRPr>
            </a:lvl3pPr>
            <a:lvl4pPr marL="1600200" indent="-228600" eaLnBrk="0" hangingPunct="0">
              <a:lnSpc>
                <a:spcPct val="90000"/>
              </a:lnSpc>
              <a:spcBef>
                <a:spcPct val="40000"/>
              </a:spcBef>
              <a:spcAft>
                <a:spcPct val="50000"/>
              </a:spcAft>
              <a:defRPr sz="1400" b="1">
                <a:solidFill>
                  <a:srgbClr val="ED15C9"/>
                </a:solidFill>
                <a:latin typeface="Arial" charset="0"/>
                <a:sym typeface="Symbol" pitchFamily="18" charset="2"/>
              </a:defRPr>
            </a:lvl4pPr>
            <a:lvl5pPr marL="2057400" indent="-228600" eaLnBrk="0" hangingPunct="0">
              <a:lnSpc>
                <a:spcPct val="90000"/>
              </a:lnSpc>
              <a:spcBef>
                <a:spcPct val="40000"/>
              </a:spcBef>
              <a:spcAft>
                <a:spcPct val="50000"/>
              </a:spcAft>
              <a:defRPr sz="1400" b="1">
                <a:solidFill>
                  <a:srgbClr val="ED15C9"/>
                </a:solidFill>
                <a:latin typeface="Arial" charset="0"/>
                <a:sym typeface="Symbol" pitchFamily="18" charset="2"/>
              </a:defRPr>
            </a:lvl5pPr>
            <a:lvl6pPr marL="2514600" indent="-228600" eaLnBrk="0" fontAlgn="base" hangingPunct="0">
              <a:lnSpc>
                <a:spcPct val="90000"/>
              </a:lnSpc>
              <a:spcBef>
                <a:spcPct val="40000"/>
              </a:spcBef>
              <a:spcAft>
                <a:spcPct val="50000"/>
              </a:spcAft>
              <a:defRPr sz="1400" b="1">
                <a:solidFill>
                  <a:srgbClr val="ED15C9"/>
                </a:solidFill>
                <a:latin typeface="Arial" charset="0"/>
                <a:sym typeface="Symbol" pitchFamily="18" charset="2"/>
              </a:defRPr>
            </a:lvl6pPr>
            <a:lvl7pPr marL="2971800" indent="-228600" eaLnBrk="0" fontAlgn="base" hangingPunct="0">
              <a:lnSpc>
                <a:spcPct val="90000"/>
              </a:lnSpc>
              <a:spcBef>
                <a:spcPct val="40000"/>
              </a:spcBef>
              <a:spcAft>
                <a:spcPct val="50000"/>
              </a:spcAft>
              <a:defRPr sz="1400" b="1">
                <a:solidFill>
                  <a:srgbClr val="ED15C9"/>
                </a:solidFill>
                <a:latin typeface="Arial" charset="0"/>
                <a:sym typeface="Symbol" pitchFamily="18" charset="2"/>
              </a:defRPr>
            </a:lvl7pPr>
            <a:lvl8pPr marL="3429000" indent="-228600" eaLnBrk="0" fontAlgn="base" hangingPunct="0">
              <a:lnSpc>
                <a:spcPct val="90000"/>
              </a:lnSpc>
              <a:spcBef>
                <a:spcPct val="40000"/>
              </a:spcBef>
              <a:spcAft>
                <a:spcPct val="50000"/>
              </a:spcAft>
              <a:defRPr sz="1400" b="1">
                <a:solidFill>
                  <a:srgbClr val="ED15C9"/>
                </a:solidFill>
                <a:latin typeface="Arial" charset="0"/>
                <a:sym typeface="Symbol" pitchFamily="18" charset="2"/>
              </a:defRPr>
            </a:lvl8pPr>
            <a:lvl9pPr marL="3886200" indent="-228600" eaLnBrk="0" fontAlgn="base" hangingPunct="0">
              <a:lnSpc>
                <a:spcPct val="90000"/>
              </a:lnSpc>
              <a:spcBef>
                <a:spcPct val="40000"/>
              </a:spcBef>
              <a:spcAft>
                <a:spcPct val="50000"/>
              </a:spcAft>
              <a:defRPr sz="1400" b="1">
                <a:solidFill>
                  <a:srgbClr val="ED15C9"/>
                </a:solidFill>
                <a:latin typeface="Arial" charset="0"/>
                <a:sym typeface="Symbol" pitchFamily="18" charset="2"/>
              </a:defRPr>
            </a:lvl9pPr>
          </a:lstStyle>
          <a:p>
            <a:pPr eaLnBrk="1" hangingPunct="1"/>
            <a:r>
              <a:rPr lang="en-US" sz="3200">
                <a:solidFill>
                  <a:schemeClr val="bg1"/>
                </a:solidFill>
              </a:rPr>
              <a:t>New liquidity measurements – LCR&amp;NSFR</a:t>
            </a:r>
          </a:p>
        </p:txBody>
      </p:sp>
      <p:sp>
        <p:nvSpPr>
          <p:cNvPr id="9219" name="TextBox 2"/>
          <p:cNvSpPr txBox="1">
            <a:spLocks noChangeArrowheads="1"/>
          </p:cNvSpPr>
          <p:nvPr/>
        </p:nvSpPr>
        <p:spPr bwMode="auto">
          <a:xfrm>
            <a:off x="6732588" y="6167438"/>
            <a:ext cx="1800225" cy="285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lnSpc>
                <a:spcPct val="90000"/>
              </a:lnSpc>
              <a:spcBef>
                <a:spcPct val="40000"/>
              </a:spcBef>
              <a:spcAft>
                <a:spcPct val="50000"/>
              </a:spcAft>
              <a:defRPr sz="1400" b="1">
                <a:solidFill>
                  <a:srgbClr val="ED15C9"/>
                </a:solidFill>
                <a:latin typeface="Arial" charset="0"/>
                <a:sym typeface="Symbol" pitchFamily="18" charset="2"/>
              </a:defRPr>
            </a:lvl1pPr>
            <a:lvl2pPr marL="742950" indent="-285750" eaLnBrk="0" hangingPunct="0">
              <a:lnSpc>
                <a:spcPct val="90000"/>
              </a:lnSpc>
              <a:spcBef>
                <a:spcPct val="40000"/>
              </a:spcBef>
              <a:spcAft>
                <a:spcPct val="50000"/>
              </a:spcAft>
              <a:defRPr sz="1400" b="1">
                <a:solidFill>
                  <a:srgbClr val="ED15C9"/>
                </a:solidFill>
                <a:latin typeface="Arial" charset="0"/>
                <a:sym typeface="Symbol" pitchFamily="18" charset="2"/>
              </a:defRPr>
            </a:lvl2pPr>
            <a:lvl3pPr marL="1143000" indent="-228600" eaLnBrk="0" hangingPunct="0">
              <a:lnSpc>
                <a:spcPct val="90000"/>
              </a:lnSpc>
              <a:spcBef>
                <a:spcPct val="40000"/>
              </a:spcBef>
              <a:spcAft>
                <a:spcPct val="50000"/>
              </a:spcAft>
              <a:defRPr sz="1400" b="1">
                <a:solidFill>
                  <a:srgbClr val="ED15C9"/>
                </a:solidFill>
                <a:latin typeface="Arial" charset="0"/>
                <a:sym typeface="Symbol" pitchFamily="18" charset="2"/>
              </a:defRPr>
            </a:lvl3pPr>
            <a:lvl4pPr marL="1600200" indent="-228600" eaLnBrk="0" hangingPunct="0">
              <a:lnSpc>
                <a:spcPct val="90000"/>
              </a:lnSpc>
              <a:spcBef>
                <a:spcPct val="40000"/>
              </a:spcBef>
              <a:spcAft>
                <a:spcPct val="50000"/>
              </a:spcAft>
              <a:defRPr sz="1400" b="1">
                <a:solidFill>
                  <a:srgbClr val="ED15C9"/>
                </a:solidFill>
                <a:latin typeface="Arial" charset="0"/>
                <a:sym typeface="Symbol" pitchFamily="18" charset="2"/>
              </a:defRPr>
            </a:lvl4pPr>
            <a:lvl5pPr marL="2057400" indent="-228600" eaLnBrk="0" hangingPunct="0">
              <a:lnSpc>
                <a:spcPct val="90000"/>
              </a:lnSpc>
              <a:spcBef>
                <a:spcPct val="40000"/>
              </a:spcBef>
              <a:spcAft>
                <a:spcPct val="50000"/>
              </a:spcAft>
              <a:defRPr sz="1400" b="1">
                <a:solidFill>
                  <a:srgbClr val="ED15C9"/>
                </a:solidFill>
                <a:latin typeface="Arial" charset="0"/>
                <a:sym typeface="Symbol" pitchFamily="18" charset="2"/>
              </a:defRPr>
            </a:lvl5pPr>
            <a:lvl6pPr marL="2514600" indent="-228600" eaLnBrk="0" fontAlgn="base" hangingPunct="0">
              <a:lnSpc>
                <a:spcPct val="90000"/>
              </a:lnSpc>
              <a:spcBef>
                <a:spcPct val="40000"/>
              </a:spcBef>
              <a:spcAft>
                <a:spcPct val="50000"/>
              </a:spcAft>
              <a:defRPr sz="1400" b="1">
                <a:solidFill>
                  <a:srgbClr val="ED15C9"/>
                </a:solidFill>
                <a:latin typeface="Arial" charset="0"/>
                <a:sym typeface="Symbol" pitchFamily="18" charset="2"/>
              </a:defRPr>
            </a:lvl6pPr>
            <a:lvl7pPr marL="2971800" indent="-228600" eaLnBrk="0" fontAlgn="base" hangingPunct="0">
              <a:lnSpc>
                <a:spcPct val="90000"/>
              </a:lnSpc>
              <a:spcBef>
                <a:spcPct val="40000"/>
              </a:spcBef>
              <a:spcAft>
                <a:spcPct val="50000"/>
              </a:spcAft>
              <a:defRPr sz="1400" b="1">
                <a:solidFill>
                  <a:srgbClr val="ED15C9"/>
                </a:solidFill>
                <a:latin typeface="Arial" charset="0"/>
                <a:sym typeface="Symbol" pitchFamily="18" charset="2"/>
              </a:defRPr>
            </a:lvl7pPr>
            <a:lvl8pPr marL="3429000" indent="-228600" eaLnBrk="0" fontAlgn="base" hangingPunct="0">
              <a:lnSpc>
                <a:spcPct val="90000"/>
              </a:lnSpc>
              <a:spcBef>
                <a:spcPct val="40000"/>
              </a:spcBef>
              <a:spcAft>
                <a:spcPct val="50000"/>
              </a:spcAft>
              <a:defRPr sz="1400" b="1">
                <a:solidFill>
                  <a:srgbClr val="ED15C9"/>
                </a:solidFill>
                <a:latin typeface="Arial" charset="0"/>
                <a:sym typeface="Symbol" pitchFamily="18" charset="2"/>
              </a:defRPr>
            </a:lvl8pPr>
            <a:lvl9pPr marL="3886200" indent="-228600" eaLnBrk="0" fontAlgn="base" hangingPunct="0">
              <a:lnSpc>
                <a:spcPct val="90000"/>
              </a:lnSpc>
              <a:spcBef>
                <a:spcPct val="40000"/>
              </a:spcBef>
              <a:spcAft>
                <a:spcPct val="50000"/>
              </a:spcAft>
              <a:defRPr sz="1400" b="1">
                <a:solidFill>
                  <a:srgbClr val="ED15C9"/>
                </a:solidFill>
                <a:latin typeface="Arial" charset="0"/>
                <a:sym typeface="Symbol" pitchFamily="18" charset="2"/>
              </a:defRPr>
            </a:lvl9pPr>
          </a:lstStyle>
          <a:p>
            <a:pPr eaLnBrk="1" hangingPunct="1"/>
            <a:r>
              <a:rPr lang="hr-HR">
                <a:solidFill>
                  <a:schemeClr val="bg1"/>
                </a:solidFill>
              </a:rPr>
              <a:t>Zagreb,  11.05.2012</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bwMode="auto">
          <a:xfrm>
            <a:off x="1116013" y="908050"/>
            <a:ext cx="2879725" cy="360363"/>
          </a:xfrm>
          <a:prstGeom prst="rect">
            <a:avLst/>
          </a:prstGeom>
          <a:solidFill>
            <a:schemeClr val="accent2">
              <a:lumMod val="50000"/>
            </a:schemeClr>
          </a:solidFill>
          <a:ln w="22225" cap="flat" cmpd="sng" algn="ctr">
            <a:solidFill>
              <a:schemeClr val="accent1">
                <a:lumMod val="10000"/>
              </a:schemeClr>
            </a:solidFill>
            <a:prstDash val="solid"/>
            <a:round/>
            <a:headEnd type="none" w="med" len="med"/>
            <a:tailEnd type="none" w="med" len="med"/>
          </a:ln>
          <a:effectLst/>
        </p:spPr>
        <p:txBody>
          <a:bodyPr wrap="none" anchor="ctr"/>
          <a:lstStyle/>
          <a:p>
            <a:pPr algn="ctr">
              <a:defRPr/>
            </a:pPr>
            <a:endParaRPr lang="hr-HR" sz="1800" b="0">
              <a:solidFill>
                <a:schemeClr val="tx1"/>
              </a:solidFill>
              <a:cs typeface="+mn-cs"/>
            </a:endParaRPr>
          </a:p>
        </p:txBody>
      </p:sp>
      <p:sp>
        <p:nvSpPr>
          <p:cNvPr id="18435" name="Title 1"/>
          <p:cNvSpPr>
            <a:spLocks noGrp="1"/>
          </p:cNvSpPr>
          <p:nvPr>
            <p:ph type="title"/>
          </p:nvPr>
        </p:nvSpPr>
        <p:spPr/>
        <p:txBody>
          <a:bodyPr/>
          <a:lstStyle/>
          <a:p>
            <a:r>
              <a:rPr lang="hr-HR" smtClean="0"/>
              <a:t>Model:</a:t>
            </a:r>
            <a:br>
              <a:rPr lang="hr-HR" smtClean="0"/>
            </a:br>
            <a:endParaRPr lang="hr-HR" smtClean="0"/>
          </a:p>
        </p:txBody>
      </p:sp>
      <p:sp>
        <p:nvSpPr>
          <p:cNvPr id="18436" name="Slide Number Placeholder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lnSpc>
                <a:spcPct val="90000"/>
              </a:lnSpc>
              <a:spcBef>
                <a:spcPct val="40000"/>
              </a:spcBef>
              <a:spcAft>
                <a:spcPct val="50000"/>
              </a:spcAft>
              <a:defRPr sz="1400" b="1">
                <a:solidFill>
                  <a:srgbClr val="ED15C9"/>
                </a:solidFill>
                <a:latin typeface="Arial" charset="0"/>
                <a:sym typeface="Symbol" pitchFamily="18" charset="2"/>
              </a:defRPr>
            </a:lvl1pPr>
            <a:lvl2pPr marL="742950" indent="-285750" eaLnBrk="0" hangingPunct="0">
              <a:lnSpc>
                <a:spcPct val="90000"/>
              </a:lnSpc>
              <a:spcBef>
                <a:spcPct val="40000"/>
              </a:spcBef>
              <a:spcAft>
                <a:spcPct val="50000"/>
              </a:spcAft>
              <a:defRPr sz="1400" b="1">
                <a:solidFill>
                  <a:srgbClr val="ED15C9"/>
                </a:solidFill>
                <a:latin typeface="Arial" charset="0"/>
                <a:sym typeface="Symbol" pitchFamily="18" charset="2"/>
              </a:defRPr>
            </a:lvl2pPr>
            <a:lvl3pPr marL="1143000" indent="-228600" eaLnBrk="0" hangingPunct="0">
              <a:lnSpc>
                <a:spcPct val="90000"/>
              </a:lnSpc>
              <a:spcBef>
                <a:spcPct val="40000"/>
              </a:spcBef>
              <a:spcAft>
                <a:spcPct val="50000"/>
              </a:spcAft>
              <a:defRPr sz="1400" b="1">
                <a:solidFill>
                  <a:srgbClr val="ED15C9"/>
                </a:solidFill>
                <a:latin typeface="Arial" charset="0"/>
                <a:sym typeface="Symbol" pitchFamily="18" charset="2"/>
              </a:defRPr>
            </a:lvl3pPr>
            <a:lvl4pPr marL="1600200" indent="-228600" eaLnBrk="0" hangingPunct="0">
              <a:lnSpc>
                <a:spcPct val="90000"/>
              </a:lnSpc>
              <a:spcBef>
                <a:spcPct val="40000"/>
              </a:spcBef>
              <a:spcAft>
                <a:spcPct val="50000"/>
              </a:spcAft>
              <a:defRPr sz="1400" b="1">
                <a:solidFill>
                  <a:srgbClr val="ED15C9"/>
                </a:solidFill>
                <a:latin typeface="Arial" charset="0"/>
                <a:sym typeface="Symbol" pitchFamily="18" charset="2"/>
              </a:defRPr>
            </a:lvl4pPr>
            <a:lvl5pPr marL="2057400" indent="-228600" eaLnBrk="0" hangingPunct="0">
              <a:lnSpc>
                <a:spcPct val="90000"/>
              </a:lnSpc>
              <a:spcBef>
                <a:spcPct val="40000"/>
              </a:spcBef>
              <a:spcAft>
                <a:spcPct val="50000"/>
              </a:spcAft>
              <a:defRPr sz="1400" b="1">
                <a:solidFill>
                  <a:srgbClr val="ED15C9"/>
                </a:solidFill>
                <a:latin typeface="Arial" charset="0"/>
                <a:sym typeface="Symbol" pitchFamily="18" charset="2"/>
              </a:defRPr>
            </a:lvl5pPr>
            <a:lvl6pPr marL="2514600" indent="-228600" eaLnBrk="0" fontAlgn="base" hangingPunct="0">
              <a:lnSpc>
                <a:spcPct val="90000"/>
              </a:lnSpc>
              <a:spcBef>
                <a:spcPct val="40000"/>
              </a:spcBef>
              <a:spcAft>
                <a:spcPct val="50000"/>
              </a:spcAft>
              <a:defRPr sz="1400" b="1">
                <a:solidFill>
                  <a:srgbClr val="ED15C9"/>
                </a:solidFill>
                <a:latin typeface="Arial" charset="0"/>
                <a:sym typeface="Symbol" pitchFamily="18" charset="2"/>
              </a:defRPr>
            </a:lvl6pPr>
            <a:lvl7pPr marL="2971800" indent="-228600" eaLnBrk="0" fontAlgn="base" hangingPunct="0">
              <a:lnSpc>
                <a:spcPct val="90000"/>
              </a:lnSpc>
              <a:spcBef>
                <a:spcPct val="40000"/>
              </a:spcBef>
              <a:spcAft>
                <a:spcPct val="50000"/>
              </a:spcAft>
              <a:defRPr sz="1400" b="1">
                <a:solidFill>
                  <a:srgbClr val="ED15C9"/>
                </a:solidFill>
                <a:latin typeface="Arial" charset="0"/>
                <a:sym typeface="Symbol" pitchFamily="18" charset="2"/>
              </a:defRPr>
            </a:lvl7pPr>
            <a:lvl8pPr marL="3429000" indent="-228600" eaLnBrk="0" fontAlgn="base" hangingPunct="0">
              <a:lnSpc>
                <a:spcPct val="90000"/>
              </a:lnSpc>
              <a:spcBef>
                <a:spcPct val="40000"/>
              </a:spcBef>
              <a:spcAft>
                <a:spcPct val="50000"/>
              </a:spcAft>
              <a:defRPr sz="1400" b="1">
                <a:solidFill>
                  <a:srgbClr val="ED15C9"/>
                </a:solidFill>
                <a:latin typeface="Arial" charset="0"/>
                <a:sym typeface="Symbol" pitchFamily="18" charset="2"/>
              </a:defRPr>
            </a:lvl8pPr>
            <a:lvl9pPr marL="3886200" indent="-228600" eaLnBrk="0" fontAlgn="base" hangingPunct="0">
              <a:lnSpc>
                <a:spcPct val="90000"/>
              </a:lnSpc>
              <a:spcBef>
                <a:spcPct val="40000"/>
              </a:spcBef>
              <a:spcAft>
                <a:spcPct val="50000"/>
              </a:spcAft>
              <a:defRPr sz="1400" b="1">
                <a:solidFill>
                  <a:srgbClr val="ED15C9"/>
                </a:solidFill>
                <a:latin typeface="Arial" charset="0"/>
                <a:sym typeface="Symbol" pitchFamily="18" charset="2"/>
              </a:defRPr>
            </a:lvl9pPr>
          </a:lstStyle>
          <a:p>
            <a:pPr eaLnBrk="1" hangingPunct="1"/>
            <a:endParaRPr lang="en-GB" sz="1200" smtClean="0">
              <a:solidFill>
                <a:srgbClr val="083676"/>
              </a:solidFill>
            </a:endParaRPr>
          </a:p>
          <a:p>
            <a:pPr eaLnBrk="1" hangingPunct="1"/>
            <a:fld id="{1BDA2917-5457-4D0E-AD77-F003CC2301B7}" type="slidenum">
              <a:rPr lang="en-GB" sz="1200" smtClean="0">
                <a:solidFill>
                  <a:srgbClr val="083676"/>
                </a:solidFill>
              </a:rPr>
              <a:pPr eaLnBrk="1" hangingPunct="1"/>
              <a:t>10</a:t>
            </a:fld>
            <a:endParaRPr lang="en-GB" sz="1200" smtClean="0">
              <a:solidFill>
                <a:srgbClr val="083676"/>
              </a:solidFill>
            </a:endParaRPr>
          </a:p>
        </p:txBody>
      </p:sp>
      <p:sp>
        <p:nvSpPr>
          <p:cNvPr id="5" name="Rectangle 4"/>
          <p:cNvSpPr/>
          <p:nvPr/>
        </p:nvSpPr>
        <p:spPr bwMode="auto">
          <a:xfrm>
            <a:off x="1116013" y="1268413"/>
            <a:ext cx="2879725" cy="2160587"/>
          </a:xfrm>
          <a:prstGeom prst="rect">
            <a:avLst/>
          </a:prstGeom>
          <a:ln>
            <a:headEnd type="none" w="med" len="med"/>
            <a:tailEnd type="none" w="med" len="med"/>
          </a:ln>
        </p:spPr>
        <p:style>
          <a:lnRef idx="2">
            <a:schemeClr val="accent2"/>
          </a:lnRef>
          <a:fillRef idx="1">
            <a:schemeClr val="lt1"/>
          </a:fillRef>
          <a:effectRef idx="0">
            <a:schemeClr val="accent2"/>
          </a:effectRef>
          <a:fontRef idx="minor">
            <a:schemeClr val="dk1"/>
          </a:fontRef>
        </p:style>
        <p:txBody>
          <a:bodyPr wrap="none" anchor="ctr"/>
          <a:lstStyle/>
          <a:p>
            <a:pPr algn="ctr">
              <a:defRPr/>
            </a:pPr>
            <a:endParaRPr lang="hr-HR" sz="1800" b="0">
              <a:solidFill>
                <a:schemeClr val="tx1"/>
              </a:solidFill>
            </a:endParaRPr>
          </a:p>
        </p:txBody>
      </p:sp>
      <p:sp>
        <p:nvSpPr>
          <p:cNvPr id="18438" name="TextBox 5"/>
          <p:cNvSpPr txBox="1">
            <a:spLocks noChangeArrowheads="1"/>
          </p:cNvSpPr>
          <p:nvPr/>
        </p:nvSpPr>
        <p:spPr bwMode="auto">
          <a:xfrm>
            <a:off x="1042988" y="1397000"/>
            <a:ext cx="3024187" cy="203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85750" indent="-285750" eaLnBrk="0" hangingPunct="0">
              <a:lnSpc>
                <a:spcPct val="90000"/>
              </a:lnSpc>
              <a:spcBef>
                <a:spcPct val="40000"/>
              </a:spcBef>
              <a:spcAft>
                <a:spcPct val="50000"/>
              </a:spcAft>
              <a:defRPr sz="1400" b="1">
                <a:solidFill>
                  <a:srgbClr val="ED15C9"/>
                </a:solidFill>
                <a:latin typeface="Arial" charset="0"/>
                <a:sym typeface="Symbol" pitchFamily="18" charset="2"/>
              </a:defRPr>
            </a:lvl1pPr>
            <a:lvl2pPr marL="742950" indent="-285750" eaLnBrk="0" hangingPunct="0">
              <a:lnSpc>
                <a:spcPct val="90000"/>
              </a:lnSpc>
              <a:spcBef>
                <a:spcPct val="40000"/>
              </a:spcBef>
              <a:spcAft>
                <a:spcPct val="50000"/>
              </a:spcAft>
              <a:defRPr sz="1400" b="1">
                <a:solidFill>
                  <a:srgbClr val="ED15C9"/>
                </a:solidFill>
                <a:latin typeface="Arial" charset="0"/>
                <a:sym typeface="Symbol" pitchFamily="18" charset="2"/>
              </a:defRPr>
            </a:lvl2pPr>
            <a:lvl3pPr marL="1143000" indent="-228600" eaLnBrk="0" hangingPunct="0">
              <a:lnSpc>
                <a:spcPct val="90000"/>
              </a:lnSpc>
              <a:spcBef>
                <a:spcPct val="40000"/>
              </a:spcBef>
              <a:spcAft>
                <a:spcPct val="50000"/>
              </a:spcAft>
              <a:defRPr sz="1400" b="1">
                <a:solidFill>
                  <a:srgbClr val="ED15C9"/>
                </a:solidFill>
                <a:latin typeface="Arial" charset="0"/>
                <a:sym typeface="Symbol" pitchFamily="18" charset="2"/>
              </a:defRPr>
            </a:lvl3pPr>
            <a:lvl4pPr marL="1600200" indent="-228600" eaLnBrk="0" hangingPunct="0">
              <a:lnSpc>
                <a:spcPct val="90000"/>
              </a:lnSpc>
              <a:spcBef>
                <a:spcPct val="40000"/>
              </a:spcBef>
              <a:spcAft>
                <a:spcPct val="50000"/>
              </a:spcAft>
              <a:defRPr sz="1400" b="1">
                <a:solidFill>
                  <a:srgbClr val="ED15C9"/>
                </a:solidFill>
                <a:latin typeface="Arial" charset="0"/>
                <a:sym typeface="Symbol" pitchFamily="18" charset="2"/>
              </a:defRPr>
            </a:lvl4pPr>
            <a:lvl5pPr marL="2057400" indent="-228600" eaLnBrk="0" hangingPunct="0">
              <a:lnSpc>
                <a:spcPct val="90000"/>
              </a:lnSpc>
              <a:spcBef>
                <a:spcPct val="40000"/>
              </a:spcBef>
              <a:spcAft>
                <a:spcPct val="50000"/>
              </a:spcAft>
              <a:defRPr sz="1400" b="1">
                <a:solidFill>
                  <a:srgbClr val="ED15C9"/>
                </a:solidFill>
                <a:latin typeface="Arial" charset="0"/>
                <a:sym typeface="Symbol" pitchFamily="18" charset="2"/>
              </a:defRPr>
            </a:lvl5pPr>
            <a:lvl6pPr marL="2514600" indent="-228600" eaLnBrk="0" fontAlgn="base" hangingPunct="0">
              <a:lnSpc>
                <a:spcPct val="90000"/>
              </a:lnSpc>
              <a:spcBef>
                <a:spcPct val="40000"/>
              </a:spcBef>
              <a:spcAft>
                <a:spcPct val="50000"/>
              </a:spcAft>
              <a:defRPr sz="1400" b="1">
                <a:solidFill>
                  <a:srgbClr val="ED15C9"/>
                </a:solidFill>
                <a:latin typeface="Arial" charset="0"/>
                <a:sym typeface="Symbol" pitchFamily="18" charset="2"/>
              </a:defRPr>
            </a:lvl6pPr>
            <a:lvl7pPr marL="2971800" indent="-228600" eaLnBrk="0" fontAlgn="base" hangingPunct="0">
              <a:lnSpc>
                <a:spcPct val="90000"/>
              </a:lnSpc>
              <a:spcBef>
                <a:spcPct val="40000"/>
              </a:spcBef>
              <a:spcAft>
                <a:spcPct val="50000"/>
              </a:spcAft>
              <a:defRPr sz="1400" b="1">
                <a:solidFill>
                  <a:srgbClr val="ED15C9"/>
                </a:solidFill>
                <a:latin typeface="Arial" charset="0"/>
                <a:sym typeface="Symbol" pitchFamily="18" charset="2"/>
              </a:defRPr>
            </a:lvl7pPr>
            <a:lvl8pPr marL="3429000" indent="-228600" eaLnBrk="0" fontAlgn="base" hangingPunct="0">
              <a:lnSpc>
                <a:spcPct val="90000"/>
              </a:lnSpc>
              <a:spcBef>
                <a:spcPct val="40000"/>
              </a:spcBef>
              <a:spcAft>
                <a:spcPct val="50000"/>
              </a:spcAft>
              <a:defRPr sz="1400" b="1">
                <a:solidFill>
                  <a:srgbClr val="ED15C9"/>
                </a:solidFill>
                <a:latin typeface="Arial" charset="0"/>
                <a:sym typeface="Symbol" pitchFamily="18" charset="2"/>
              </a:defRPr>
            </a:lvl8pPr>
            <a:lvl9pPr marL="3886200" indent="-228600" eaLnBrk="0" fontAlgn="base" hangingPunct="0">
              <a:lnSpc>
                <a:spcPct val="90000"/>
              </a:lnSpc>
              <a:spcBef>
                <a:spcPct val="40000"/>
              </a:spcBef>
              <a:spcAft>
                <a:spcPct val="50000"/>
              </a:spcAft>
              <a:defRPr sz="1400" b="1">
                <a:solidFill>
                  <a:srgbClr val="ED15C9"/>
                </a:solidFill>
                <a:latin typeface="Arial" charset="0"/>
                <a:sym typeface="Symbol" pitchFamily="18" charset="2"/>
              </a:defRPr>
            </a:lvl9pPr>
          </a:lstStyle>
          <a:p>
            <a:pPr eaLnBrk="1" hangingPunct="1">
              <a:buFont typeface="Arial" charset="0"/>
              <a:buChar char="•"/>
            </a:pPr>
            <a:r>
              <a:rPr lang="en-US" dirty="0">
                <a:solidFill>
                  <a:srgbClr val="004386"/>
                </a:solidFill>
              </a:rPr>
              <a:t>Existing loan</a:t>
            </a:r>
          </a:p>
          <a:p>
            <a:pPr eaLnBrk="1" hangingPunct="1">
              <a:buFont typeface="Arial" charset="0"/>
              <a:buChar char="•"/>
            </a:pPr>
            <a:r>
              <a:rPr lang="en-US" dirty="0">
                <a:solidFill>
                  <a:srgbClr val="004386"/>
                </a:solidFill>
              </a:rPr>
              <a:t>Incomes</a:t>
            </a:r>
          </a:p>
          <a:p>
            <a:pPr eaLnBrk="1" hangingPunct="1">
              <a:buFont typeface="Arial" charset="0"/>
              <a:buChar char="•"/>
            </a:pPr>
            <a:r>
              <a:rPr lang="en-US" dirty="0">
                <a:solidFill>
                  <a:srgbClr val="004386"/>
                </a:solidFill>
              </a:rPr>
              <a:t>Trans. accounts</a:t>
            </a:r>
          </a:p>
          <a:p>
            <a:pPr eaLnBrk="1" hangingPunct="1">
              <a:buFont typeface="Arial" charset="0"/>
              <a:buChar char="•"/>
            </a:pPr>
            <a:r>
              <a:rPr lang="hr-HR" dirty="0" smtClean="0">
                <a:solidFill>
                  <a:srgbClr val="004386"/>
                </a:solidFill>
              </a:rPr>
              <a:t>M</a:t>
            </a:r>
            <a:r>
              <a:rPr lang="en-US" dirty="0" err="1" smtClean="0">
                <a:solidFill>
                  <a:srgbClr val="004386"/>
                </a:solidFill>
              </a:rPr>
              <a:t>onthly</a:t>
            </a:r>
            <a:r>
              <a:rPr lang="en-US" dirty="0" smtClean="0">
                <a:solidFill>
                  <a:srgbClr val="004386"/>
                </a:solidFill>
              </a:rPr>
              <a:t> </a:t>
            </a:r>
            <a:r>
              <a:rPr lang="en-US" dirty="0">
                <a:solidFill>
                  <a:srgbClr val="004386"/>
                </a:solidFill>
              </a:rPr>
              <a:t>turnovers in last 12 months</a:t>
            </a:r>
          </a:p>
          <a:p>
            <a:pPr eaLnBrk="1" hangingPunct="1">
              <a:buFont typeface="Arial" charset="0"/>
              <a:buChar char="•"/>
            </a:pPr>
            <a:r>
              <a:rPr lang="hr-HR" dirty="0">
                <a:solidFill>
                  <a:srgbClr val="004386"/>
                </a:solidFill>
              </a:rPr>
              <a:t>.....</a:t>
            </a:r>
          </a:p>
        </p:txBody>
      </p:sp>
      <p:sp>
        <p:nvSpPr>
          <p:cNvPr id="18439" name="TextBox 6"/>
          <p:cNvSpPr txBox="1">
            <a:spLocks noChangeArrowheads="1"/>
          </p:cNvSpPr>
          <p:nvPr/>
        </p:nvSpPr>
        <p:spPr bwMode="auto">
          <a:xfrm>
            <a:off x="1368425" y="981075"/>
            <a:ext cx="2374900" cy="287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lnSpc>
                <a:spcPct val="90000"/>
              </a:lnSpc>
              <a:spcBef>
                <a:spcPct val="40000"/>
              </a:spcBef>
              <a:spcAft>
                <a:spcPct val="50000"/>
              </a:spcAft>
              <a:defRPr sz="1400" b="1">
                <a:solidFill>
                  <a:srgbClr val="ED15C9"/>
                </a:solidFill>
                <a:latin typeface="Arial" charset="0"/>
                <a:sym typeface="Symbol" pitchFamily="18" charset="2"/>
              </a:defRPr>
            </a:lvl1pPr>
            <a:lvl2pPr marL="742950" indent="-285750" eaLnBrk="0" hangingPunct="0">
              <a:lnSpc>
                <a:spcPct val="90000"/>
              </a:lnSpc>
              <a:spcBef>
                <a:spcPct val="40000"/>
              </a:spcBef>
              <a:spcAft>
                <a:spcPct val="50000"/>
              </a:spcAft>
              <a:defRPr sz="1400" b="1">
                <a:solidFill>
                  <a:srgbClr val="ED15C9"/>
                </a:solidFill>
                <a:latin typeface="Arial" charset="0"/>
                <a:sym typeface="Symbol" pitchFamily="18" charset="2"/>
              </a:defRPr>
            </a:lvl2pPr>
            <a:lvl3pPr marL="1143000" indent="-228600" eaLnBrk="0" hangingPunct="0">
              <a:lnSpc>
                <a:spcPct val="90000"/>
              </a:lnSpc>
              <a:spcBef>
                <a:spcPct val="40000"/>
              </a:spcBef>
              <a:spcAft>
                <a:spcPct val="50000"/>
              </a:spcAft>
              <a:defRPr sz="1400" b="1">
                <a:solidFill>
                  <a:srgbClr val="ED15C9"/>
                </a:solidFill>
                <a:latin typeface="Arial" charset="0"/>
                <a:sym typeface="Symbol" pitchFamily="18" charset="2"/>
              </a:defRPr>
            </a:lvl3pPr>
            <a:lvl4pPr marL="1600200" indent="-228600" eaLnBrk="0" hangingPunct="0">
              <a:lnSpc>
                <a:spcPct val="90000"/>
              </a:lnSpc>
              <a:spcBef>
                <a:spcPct val="40000"/>
              </a:spcBef>
              <a:spcAft>
                <a:spcPct val="50000"/>
              </a:spcAft>
              <a:defRPr sz="1400" b="1">
                <a:solidFill>
                  <a:srgbClr val="ED15C9"/>
                </a:solidFill>
                <a:latin typeface="Arial" charset="0"/>
                <a:sym typeface="Symbol" pitchFamily="18" charset="2"/>
              </a:defRPr>
            </a:lvl4pPr>
            <a:lvl5pPr marL="2057400" indent="-228600" eaLnBrk="0" hangingPunct="0">
              <a:lnSpc>
                <a:spcPct val="90000"/>
              </a:lnSpc>
              <a:spcBef>
                <a:spcPct val="40000"/>
              </a:spcBef>
              <a:spcAft>
                <a:spcPct val="50000"/>
              </a:spcAft>
              <a:defRPr sz="1400" b="1">
                <a:solidFill>
                  <a:srgbClr val="ED15C9"/>
                </a:solidFill>
                <a:latin typeface="Arial" charset="0"/>
                <a:sym typeface="Symbol" pitchFamily="18" charset="2"/>
              </a:defRPr>
            </a:lvl5pPr>
            <a:lvl6pPr marL="2514600" indent="-228600" eaLnBrk="0" fontAlgn="base" hangingPunct="0">
              <a:lnSpc>
                <a:spcPct val="90000"/>
              </a:lnSpc>
              <a:spcBef>
                <a:spcPct val="40000"/>
              </a:spcBef>
              <a:spcAft>
                <a:spcPct val="50000"/>
              </a:spcAft>
              <a:defRPr sz="1400" b="1">
                <a:solidFill>
                  <a:srgbClr val="ED15C9"/>
                </a:solidFill>
                <a:latin typeface="Arial" charset="0"/>
                <a:sym typeface="Symbol" pitchFamily="18" charset="2"/>
              </a:defRPr>
            </a:lvl6pPr>
            <a:lvl7pPr marL="2971800" indent="-228600" eaLnBrk="0" fontAlgn="base" hangingPunct="0">
              <a:lnSpc>
                <a:spcPct val="90000"/>
              </a:lnSpc>
              <a:spcBef>
                <a:spcPct val="40000"/>
              </a:spcBef>
              <a:spcAft>
                <a:spcPct val="50000"/>
              </a:spcAft>
              <a:defRPr sz="1400" b="1">
                <a:solidFill>
                  <a:srgbClr val="ED15C9"/>
                </a:solidFill>
                <a:latin typeface="Arial" charset="0"/>
                <a:sym typeface="Symbol" pitchFamily="18" charset="2"/>
              </a:defRPr>
            </a:lvl7pPr>
            <a:lvl8pPr marL="3429000" indent="-228600" eaLnBrk="0" fontAlgn="base" hangingPunct="0">
              <a:lnSpc>
                <a:spcPct val="90000"/>
              </a:lnSpc>
              <a:spcBef>
                <a:spcPct val="40000"/>
              </a:spcBef>
              <a:spcAft>
                <a:spcPct val="50000"/>
              </a:spcAft>
              <a:defRPr sz="1400" b="1">
                <a:solidFill>
                  <a:srgbClr val="ED15C9"/>
                </a:solidFill>
                <a:latin typeface="Arial" charset="0"/>
                <a:sym typeface="Symbol" pitchFamily="18" charset="2"/>
              </a:defRPr>
            </a:lvl8pPr>
            <a:lvl9pPr marL="3886200" indent="-228600" eaLnBrk="0" fontAlgn="base" hangingPunct="0">
              <a:lnSpc>
                <a:spcPct val="90000"/>
              </a:lnSpc>
              <a:spcBef>
                <a:spcPct val="40000"/>
              </a:spcBef>
              <a:spcAft>
                <a:spcPct val="50000"/>
              </a:spcAft>
              <a:defRPr sz="1400" b="1">
                <a:solidFill>
                  <a:srgbClr val="ED15C9"/>
                </a:solidFill>
                <a:latin typeface="Arial" charset="0"/>
                <a:sym typeface="Symbol" pitchFamily="18" charset="2"/>
              </a:defRPr>
            </a:lvl9pPr>
          </a:lstStyle>
          <a:p>
            <a:pPr eaLnBrk="1" hangingPunct="1"/>
            <a:r>
              <a:rPr lang="hr-HR">
                <a:solidFill>
                  <a:schemeClr val="bg1"/>
                </a:solidFill>
              </a:rPr>
              <a:t>Predictor variables (X) :</a:t>
            </a:r>
          </a:p>
        </p:txBody>
      </p:sp>
      <p:sp>
        <p:nvSpPr>
          <p:cNvPr id="9" name="Right Arrow 8"/>
          <p:cNvSpPr/>
          <p:nvPr/>
        </p:nvSpPr>
        <p:spPr bwMode="auto">
          <a:xfrm>
            <a:off x="4067175" y="1397000"/>
            <a:ext cx="649288" cy="1744663"/>
          </a:xfrm>
          <a:prstGeom prst="rightArrow">
            <a:avLst/>
          </a:prstGeom>
          <a:ln>
            <a:headEnd type="none" w="med" len="med"/>
            <a:tailEnd type="none" w="med" len="med"/>
          </a:ln>
        </p:spPr>
        <p:style>
          <a:lnRef idx="2">
            <a:schemeClr val="accent6"/>
          </a:lnRef>
          <a:fillRef idx="1">
            <a:schemeClr val="lt1"/>
          </a:fillRef>
          <a:effectRef idx="0">
            <a:schemeClr val="accent6"/>
          </a:effectRef>
          <a:fontRef idx="minor">
            <a:schemeClr val="dk1"/>
          </a:fontRef>
        </p:style>
        <p:txBody>
          <a:bodyPr wrap="none" anchor="ctr"/>
          <a:lstStyle/>
          <a:p>
            <a:pPr algn="ctr">
              <a:defRPr/>
            </a:pPr>
            <a:endParaRPr lang="hr-HR" sz="1800" b="0">
              <a:solidFill>
                <a:schemeClr val="tx1"/>
              </a:solidFill>
            </a:endParaRPr>
          </a:p>
        </p:txBody>
      </p:sp>
      <p:sp>
        <p:nvSpPr>
          <p:cNvPr id="10" name="Rectangle 9"/>
          <p:cNvSpPr/>
          <p:nvPr/>
        </p:nvSpPr>
        <p:spPr bwMode="auto">
          <a:xfrm>
            <a:off x="5133975" y="1577975"/>
            <a:ext cx="2879725" cy="360363"/>
          </a:xfrm>
          <a:prstGeom prst="rect">
            <a:avLst/>
          </a:prstGeom>
          <a:solidFill>
            <a:schemeClr val="accent2">
              <a:lumMod val="50000"/>
            </a:schemeClr>
          </a:solidFill>
          <a:ln w="22225" cap="flat" cmpd="sng" algn="ctr">
            <a:solidFill>
              <a:schemeClr val="accent1">
                <a:lumMod val="10000"/>
              </a:schemeClr>
            </a:solidFill>
            <a:prstDash val="solid"/>
            <a:round/>
            <a:headEnd type="none" w="med" len="med"/>
            <a:tailEnd type="none" w="med" len="med"/>
          </a:ln>
          <a:effectLst/>
        </p:spPr>
        <p:txBody>
          <a:bodyPr wrap="none" anchor="ctr"/>
          <a:lstStyle/>
          <a:p>
            <a:pPr algn="ctr">
              <a:defRPr/>
            </a:pPr>
            <a:endParaRPr lang="hr-HR" sz="1800" b="0">
              <a:solidFill>
                <a:schemeClr val="tx1"/>
              </a:solidFill>
              <a:cs typeface="+mn-cs"/>
            </a:endParaRPr>
          </a:p>
        </p:txBody>
      </p:sp>
      <p:sp>
        <p:nvSpPr>
          <p:cNvPr id="12" name="Rectangle 11"/>
          <p:cNvSpPr/>
          <p:nvPr/>
        </p:nvSpPr>
        <p:spPr bwMode="auto">
          <a:xfrm>
            <a:off x="5133975" y="1947863"/>
            <a:ext cx="2879725" cy="1193800"/>
          </a:xfrm>
          <a:prstGeom prst="rect">
            <a:avLst/>
          </a:prstGeom>
          <a:ln>
            <a:headEnd type="none" w="med" len="med"/>
            <a:tailEnd type="none" w="med" len="med"/>
          </a:ln>
        </p:spPr>
        <p:style>
          <a:lnRef idx="2">
            <a:schemeClr val="accent2"/>
          </a:lnRef>
          <a:fillRef idx="1">
            <a:schemeClr val="lt1"/>
          </a:fillRef>
          <a:effectRef idx="0">
            <a:schemeClr val="accent2"/>
          </a:effectRef>
          <a:fontRef idx="minor">
            <a:schemeClr val="dk1"/>
          </a:fontRef>
        </p:style>
        <p:txBody>
          <a:bodyPr wrap="none" anchor="ctr"/>
          <a:lstStyle/>
          <a:p>
            <a:pPr algn="ctr">
              <a:defRPr/>
            </a:pPr>
            <a:endParaRPr lang="hr-HR" sz="1800" b="0">
              <a:solidFill>
                <a:schemeClr val="tx1"/>
              </a:solidFill>
            </a:endParaRPr>
          </a:p>
        </p:txBody>
      </p:sp>
      <p:sp>
        <p:nvSpPr>
          <p:cNvPr id="18443" name="TextBox 12"/>
          <p:cNvSpPr txBox="1">
            <a:spLocks noChangeArrowheads="1"/>
          </p:cNvSpPr>
          <p:nvPr/>
        </p:nvSpPr>
        <p:spPr bwMode="auto">
          <a:xfrm>
            <a:off x="5384800" y="1577975"/>
            <a:ext cx="2376488" cy="288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lnSpc>
                <a:spcPct val="90000"/>
              </a:lnSpc>
              <a:spcBef>
                <a:spcPct val="40000"/>
              </a:spcBef>
              <a:spcAft>
                <a:spcPct val="50000"/>
              </a:spcAft>
              <a:defRPr sz="1400" b="1">
                <a:solidFill>
                  <a:srgbClr val="ED15C9"/>
                </a:solidFill>
                <a:latin typeface="Arial" charset="0"/>
                <a:sym typeface="Symbol" pitchFamily="18" charset="2"/>
              </a:defRPr>
            </a:lvl1pPr>
            <a:lvl2pPr marL="742950" indent="-285750" eaLnBrk="0" hangingPunct="0">
              <a:lnSpc>
                <a:spcPct val="90000"/>
              </a:lnSpc>
              <a:spcBef>
                <a:spcPct val="40000"/>
              </a:spcBef>
              <a:spcAft>
                <a:spcPct val="50000"/>
              </a:spcAft>
              <a:defRPr sz="1400" b="1">
                <a:solidFill>
                  <a:srgbClr val="ED15C9"/>
                </a:solidFill>
                <a:latin typeface="Arial" charset="0"/>
                <a:sym typeface="Symbol" pitchFamily="18" charset="2"/>
              </a:defRPr>
            </a:lvl2pPr>
            <a:lvl3pPr marL="1143000" indent="-228600" eaLnBrk="0" hangingPunct="0">
              <a:lnSpc>
                <a:spcPct val="90000"/>
              </a:lnSpc>
              <a:spcBef>
                <a:spcPct val="40000"/>
              </a:spcBef>
              <a:spcAft>
                <a:spcPct val="50000"/>
              </a:spcAft>
              <a:defRPr sz="1400" b="1">
                <a:solidFill>
                  <a:srgbClr val="ED15C9"/>
                </a:solidFill>
                <a:latin typeface="Arial" charset="0"/>
                <a:sym typeface="Symbol" pitchFamily="18" charset="2"/>
              </a:defRPr>
            </a:lvl3pPr>
            <a:lvl4pPr marL="1600200" indent="-228600" eaLnBrk="0" hangingPunct="0">
              <a:lnSpc>
                <a:spcPct val="90000"/>
              </a:lnSpc>
              <a:spcBef>
                <a:spcPct val="40000"/>
              </a:spcBef>
              <a:spcAft>
                <a:spcPct val="50000"/>
              </a:spcAft>
              <a:defRPr sz="1400" b="1">
                <a:solidFill>
                  <a:srgbClr val="ED15C9"/>
                </a:solidFill>
                <a:latin typeface="Arial" charset="0"/>
                <a:sym typeface="Symbol" pitchFamily="18" charset="2"/>
              </a:defRPr>
            </a:lvl4pPr>
            <a:lvl5pPr marL="2057400" indent="-228600" eaLnBrk="0" hangingPunct="0">
              <a:lnSpc>
                <a:spcPct val="90000"/>
              </a:lnSpc>
              <a:spcBef>
                <a:spcPct val="40000"/>
              </a:spcBef>
              <a:spcAft>
                <a:spcPct val="50000"/>
              </a:spcAft>
              <a:defRPr sz="1400" b="1">
                <a:solidFill>
                  <a:srgbClr val="ED15C9"/>
                </a:solidFill>
                <a:latin typeface="Arial" charset="0"/>
                <a:sym typeface="Symbol" pitchFamily="18" charset="2"/>
              </a:defRPr>
            </a:lvl5pPr>
            <a:lvl6pPr marL="2514600" indent="-228600" eaLnBrk="0" fontAlgn="base" hangingPunct="0">
              <a:lnSpc>
                <a:spcPct val="90000"/>
              </a:lnSpc>
              <a:spcBef>
                <a:spcPct val="40000"/>
              </a:spcBef>
              <a:spcAft>
                <a:spcPct val="50000"/>
              </a:spcAft>
              <a:defRPr sz="1400" b="1">
                <a:solidFill>
                  <a:srgbClr val="ED15C9"/>
                </a:solidFill>
                <a:latin typeface="Arial" charset="0"/>
                <a:sym typeface="Symbol" pitchFamily="18" charset="2"/>
              </a:defRPr>
            </a:lvl6pPr>
            <a:lvl7pPr marL="2971800" indent="-228600" eaLnBrk="0" fontAlgn="base" hangingPunct="0">
              <a:lnSpc>
                <a:spcPct val="90000"/>
              </a:lnSpc>
              <a:spcBef>
                <a:spcPct val="40000"/>
              </a:spcBef>
              <a:spcAft>
                <a:spcPct val="50000"/>
              </a:spcAft>
              <a:defRPr sz="1400" b="1">
                <a:solidFill>
                  <a:srgbClr val="ED15C9"/>
                </a:solidFill>
                <a:latin typeface="Arial" charset="0"/>
                <a:sym typeface="Symbol" pitchFamily="18" charset="2"/>
              </a:defRPr>
            </a:lvl7pPr>
            <a:lvl8pPr marL="3429000" indent="-228600" eaLnBrk="0" fontAlgn="base" hangingPunct="0">
              <a:lnSpc>
                <a:spcPct val="90000"/>
              </a:lnSpc>
              <a:spcBef>
                <a:spcPct val="40000"/>
              </a:spcBef>
              <a:spcAft>
                <a:spcPct val="50000"/>
              </a:spcAft>
              <a:defRPr sz="1400" b="1">
                <a:solidFill>
                  <a:srgbClr val="ED15C9"/>
                </a:solidFill>
                <a:latin typeface="Arial" charset="0"/>
                <a:sym typeface="Symbol" pitchFamily="18" charset="2"/>
              </a:defRPr>
            </a:lvl8pPr>
            <a:lvl9pPr marL="3886200" indent="-228600" eaLnBrk="0" fontAlgn="base" hangingPunct="0">
              <a:lnSpc>
                <a:spcPct val="90000"/>
              </a:lnSpc>
              <a:spcBef>
                <a:spcPct val="40000"/>
              </a:spcBef>
              <a:spcAft>
                <a:spcPct val="50000"/>
              </a:spcAft>
              <a:defRPr sz="1400" b="1">
                <a:solidFill>
                  <a:srgbClr val="ED15C9"/>
                </a:solidFill>
                <a:latin typeface="Arial" charset="0"/>
                <a:sym typeface="Symbol" pitchFamily="18" charset="2"/>
              </a:defRPr>
            </a:lvl9pPr>
          </a:lstStyle>
          <a:p>
            <a:pPr eaLnBrk="1" hangingPunct="1"/>
            <a:r>
              <a:rPr lang="en-US">
                <a:solidFill>
                  <a:schemeClr val="bg1"/>
                </a:solidFill>
              </a:rPr>
              <a:t>Respons variable </a:t>
            </a:r>
            <a:r>
              <a:rPr lang="hr-HR">
                <a:solidFill>
                  <a:schemeClr val="bg1"/>
                </a:solidFill>
              </a:rPr>
              <a:t>(Y) :</a:t>
            </a:r>
          </a:p>
        </p:txBody>
      </p:sp>
      <p:sp>
        <p:nvSpPr>
          <p:cNvPr id="18444" name="TextBox 13"/>
          <p:cNvSpPr txBox="1">
            <a:spLocks noChangeArrowheads="1"/>
          </p:cNvSpPr>
          <p:nvPr/>
        </p:nvSpPr>
        <p:spPr bwMode="auto">
          <a:xfrm>
            <a:off x="5133975" y="2012950"/>
            <a:ext cx="2879725" cy="1062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lnSpc>
                <a:spcPct val="90000"/>
              </a:lnSpc>
              <a:spcBef>
                <a:spcPct val="40000"/>
              </a:spcBef>
              <a:spcAft>
                <a:spcPct val="50000"/>
              </a:spcAft>
              <a:defRPr sz="1400" b="1">
                <a:solidFill>
                  <a:srgbClr val="ED15C9"/>
                </a:solidFill>
                <a:latin typeface="Arial" charset="0"/>
                <a:sym typeface="Symbol" pitchFamily="18" charset="2"/>
              </a:defRPr>
            </a:lvl1pPr>
            <a:lvl2pPr marL="742950" indent="-285750" eaLnBrk="0" hangingPunct="0">
              <a:lnSpc>
                <a:spcPct val="90000"/>
              </a:lnSpc>
              <a:spcBef>
                <a:spcPct val="40000"/>
              </a:spcBef>
              <a:spcAft>
                <a:spcPct val="50000"/>
              </a:spcAft>
              <a:defRPr sz="1400" b="1">
                <a:solidFill>
                  <a:srgbClr val="ED15C9"/>
                </a:solidFill>
                <a:latin typeface="Arial" charset="0"/>
                <a:sym typeface="Symbol" pitchFamily="18" charset="2"/>
              </a:defRPr>
            </a:lvl2pPr>
            <a:lvl3pPr marL="1143000" indent="-228600" eaLnBrk="0" hangingPunct="0">
              <a:lnSpc>
                <a:spcPct val="90000"/>
              </a:lnSpc>
              <a:spcBef>
                <a:spcPct val="40000"/>
              </a:spcBef>
              <a:spcAft>
                <a:spcPct val="50000"/>
              </a:spcAft>
              <a:defRPr sz="1400" b="1">
                <a:solidFill>
                  <a:srgbClr val="ED15C9"/>
                </a:solidFill>
                <a:latin typeface="Arial" charset="0"/>
                <a:sym typeface="Symbol" pitchFamily="18" charset="2"/>
              </a:defRPr>
            </a:lvl3pPr>
            <a:lvl4pPr marL="1600200" indent="-228600" eaLnBrk="0" hangingPunct="0">
              <a:lnSpc>
                <a:spcPct val="90000"/>
              </a:lnSpc>
              <a:spcBef>
                <a:spcPct val="40000"/>
              </a:spcBef>
              <a:spcAft>
                <a:spcPct val="50000"/>
              </a:spcAft>
              <a:defRPr sz="1400" b="1">
                <a:solidFill>
                  <a:srgbClr val="ED15C9"/>
                </a:solidFill>
                <a:latin typeface="Arial" charset="0"/>
                <a:sym typeface="Symbol" pitchFamily="18" charset="2"/>
              </a:defRPr>
            </a:lvl4pPr>
            <a:lvl5pPr marL="2057400" indent="-228600" eaLnBrk="0" hangingPunct="0">
              <a:lnSpc>
                <a:spcPct val="90000"/>
              </a:lnSpc>
              <a:spcBef>
                <a:spcPct val="40000"/>
              </a:spcBef>
              <a:spcAft>
                <a:spcPct val="50000"/>
              </a:spcAft>
              <a:defRPr sz="1400" b="1">
                <a:solidFill>
                  <a:srgbClr val="ED15C9"/>
                </a:solidFill>
                <a:latin typeface="Arial" charset="0"/>
                <a:sym typeface="Symbol" pitchFamily="18" charset="2"/>
              </a:defRPr>
            </a:lvl5pPr>
            <a:lvl6pPr marL="2514600" indent="-228600" eaLnBrk="0" fontAlgn="base" hangingPunct="0">
              <a:lnSpc>
                <a:spcPct val="90000"/>
              </a:lnSpc>
              <a:spcBef>
                <a:spcPct val="40000"/>
              </a:spcBef>
              <a:spcAft>
                <a:spcPct val="50000"/>
              </a:spcAft>
              <a:defRPr sz="1400" b="1">
                <a:solidFill>
                  <a:srgbClr val="ED15C9"/>
                </a:solidFill>
                <a:latin typeface="Arial" charset="0"/>
                <a:sym typeface="Symbol" pitchFamily="18" charset="2"/>
              </a:defRPr>
            </a:lvl6pPr>
            <a:lvl7pPr marL="2971800" indent="-228600" eaLnBrk="0" fontAlgn="base" hangingPunct="0">
              <a:lnSpc>
                <a:spcPct val="90000"/>
              </a:lnSpc>
              <a:spcBef>
                <a:spcPct val="40000"/>
              </a:spcBef>
              <a:spcAft>
                <a:spcPct val="50000"/>
              </a:spcAft>
              <a:defRPr sz="1400" b="1">
                <a:solidFill>
                  <a:srgbClr val="ED15C9"/>
                </a:solidFill>
                <a:latin typeface="Arial" charset="0"/>
                <a:sym typeface="Symbol" pitchFamily="18" charset="2"/>
              </a:defRPr>
            </a:lvl7pPr>
            <a:lvl8pPr marL="3429000" indent="-228600" eaLnBrk="0" fontAlgn="base" hangingPunct="0">
              <a:lnSpc>
                <a:spcPct val="90000"/>
              </a:lnSpc>
              <a:spcBef>
                <a:spcPct val="40000"/>
              </a:spcBef>
              <a:spcAft>
                <a:spcPct val="50000"/>
              </a:spcAft>
              <a:defRPr sz="1400" b="1">
                <a:solidFill>
                  <a:srgbClr val="ED15C9"/>
                </a:solidFill>
                <a:latin typeface="Arial" charset="0"/>
                <a:sym typeface="Symbol" pitchFamily="18" charset="2"/>
              </a:defRPr>
            </a:lvl8pPr>
            <a:lvl9pPr marL="3886200" indent="-228600" eaLnBrk="0" fontAlgn="base" hangingPunct="0">
              <a:lnSpc>
                <a:spcPct val="90000"/>
              </a:lnSpc>
              <a:spcBef>
                <a:spcPct val="40000"/>
              </a:spcBef>
              <a:spcAft>
                <a:spcPct val="50000"/>
              </a:spcAft>
              <a:defRPr sz="1400" b="1">
                <a:solidFill>
                  <a:srgbClr val="ED15C9"/>
                </a:solidFill>
                <a:latin typeface="Arial" charset="0"/>
                <a:sym typeface="Symbol" pitchFamily="18" charset="2"/>
              </a:defRPr>
            </a:lvl9pPr>
          </a:lstStyle>
          <a:p>
            <a:pPr eaLnBrk="1" hangingPunct="1"/>
            <a:r>
              <a:rPr lang="en-US">
                <a:solidFill>
                  <a:srgbClr val="004386"/>
                </a:solidFill>
              </a:rPr>
              <a:t>Stability flag:</a:t>
            </a:r>
          </a:p>
          <a:p>
            <a:pPr eaLnBrk="1" hangingPunct="1"/>
            <a:r>
              <a:rPr lang="en-US">
                <a:solidFill>
                  <a:srgbClr val="004386"/>
                </a:solidFill>
              </a:rPr>
              <a:t>	1-stable</a:t>
            </a:r>
          </a:p>
          <a:p>
            <a:pPr eaLnBrk="1" hangingPunct="1"/>
            <a:r>
              <a:rPr lang="en-US">
                <a:solidFill>
                  <a:srgbClr val="004386"/>
                </a:solidFill>
              </a:rPr>
              <a:t>	0-less stable</a:t>
            </a:r>
          </a:p>
        </p:txBody>
      </p:sp>
      <p:sp>
        <p:nvSpPr>
          <p:cNvPr id="18445" name="Oval 14"/>
          <p:cNvSpPr>
            <a:spLocks noChangeArrowheads="1"/>
          </p:cNvSpPr>
          <p:nvPr/>
        </p:nvSpPr>
        <p:spPr bwMode="auto">
          <a:xfrm>
            <a:off x="7524750" y="2544763"/>
            <a:ext cx="1295400" cy="739775"/>
          </a:xfrm>
          <a:prstGeom prst="ellipse">
            <a:avLst/>
          </a:prstGeom>
          <a:solidFill>
            <a:srgbClr val="CCECFF"/>
          </a:solidFill>
          <a:ln w="22225" algn="ctr">
            <a:solidFill>
              <a:srgbClr val="336699"/>
            </a:solidFill>
            <a:round/>
            <a:headEnd/>
            <a:tailEnd/>
          </a:ln>
        </p:spPr>
        <p:txBody>
          <a:bodyPr wrap="none" anchor="ctr"/>
          <a:lstStyle/>
          <a:p>
            <a:pPr algn="ctr"/>
            <a:endParaRPr lang="hr-HR" sz="1800" b="0">
              <a:solidFill>
                <a:schemeClr val="tx1"/>
              </a:solidFill>
            </a:endParaRPr>
          </a:p>
        </p:txBody>
      </p:sp>
      <p:sp>
        <p:nvSpPr>
          <p:cNvPr id="18446" name="TextBox 15"/>
          <p:cNvSpPr txBox="1">
            <a:spLocks noChangeArrowheads="1"/>
          </p:cNvSpPr>
          <p:nvPr/>
        </p:nvSpPr>
        <p:spPr bwMode="auto">
          <a:xfrm>
            <a:off x="7700963" y="2733675"/>
            <a:ext cx="1203325" cy="341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lnSpc>
                <a:spcPct val="90000"/>
              </a:lnSpc>
              <a:spcBef>
                <a:spcPct val="40000"/>
              </a:spcBef>
              <a:spcAft>
                <a:spcPct val="50000"/>
              </a:spcAft>
              <a:defRPr sz="1400" b="1">
                <a:solidFill>
                  <a:srgbClr val="ED15C9"/>
                </a:solidFill>
                <a:latin typeface="Arial" charset="0"/>
                <a:sym typeface="Symbol" pitchFamily="18" charset="2"/>
              </a:defRPr>
            </a:lvl1pPr>
            <a:lvl2pPr marL="742950" indent="-285750" eaLnBrk="0" hangingPunct="0">
              <a:lnSpc>
                <a:spcPct val="90000"/>
              </a:lnSpc>
              <a:spcBef>
                <a:spcPct val="40000"/>
              </a:spcBef>
              <a:spcAft>
                <a:spcPct val="50000"/>
              </a:spcAft>
              <a:defRPr sz="1400" b="1">
                <a:solidFill>
                  <a:srgbClr val="ED15C9"/>
                </a:solidFill>
                <a:latin typeface="Arial" charset="0"/>
                <a:sym typeface="Symbol" pitchFamily="18" charset="2"/>
              </a:defRPr>
            </a:lvl2pPr>
            <a:lvl3pPr marL="1143000" indent="-228600" eaLnBrk="0" hangingPunct="0">
              <a:lnSpc>
                <a:spcPct val="90000"/>
              </a:lnSpc>
              <a:spcBef>
                <a:spcPct val="40000"/>
              </a:spcBef>
              <a:spcAft>
                <a:spcPct val="50000"/>
              </a:spcAft>
              <a:defRPr sz="1400" b="1">
                <a:solidFill>
                  <a:srgbClr val="ED15C9"/>
                </a:solidFill>
                <a:latin typeface="Arial" charset="0"/>
                <a:sym typeface="Symbol" pitchFamily="18" charset="2"/>
              </a:defRPr>
            </a:lvl3pPr>
            <a:lvl4pPr marL="1600200" indent="-228600" eaLnBrk="0" hangingPunct="0">
              <a:lnSpc>
                <a:spcPct val="90000"/>
              </a:lnSpc>
              <a:spcBef>
                <a:spcPct val="40000"/>
              </a:spcBef>
              <a:spcAft>
                <a:spcPct val="50000"/>
              </a:spcAft>
              <a:defRPr sz="1400" b="1">
                <a:solidFill>
                  <a:srgbClr val="ED15C9"/>
                </a:solidFill>
                <a:latin typeface="Arial" charset="0"/>
                <a:sym typeface="Symbol" pitchFamily="18" charset="2"/>
              </a:defRPr>
            </a:lvl4pPr>
            <a:lvl5pPr marL="2057400" indent="-228600" eaLnBrk="0" hangingPunct="0">
              <a:lnSpc>
                <a:spcPct val="90000"/>
              </a:lnSpc>
              <a:spcBef>
                <a:spcPct val="40000"/>
              </a:spcBef>
              <a:spcAft>
                <a:spcPct val="50000"/>
              </a:spcAft>
              <a:defRPr sz="1400" b="1">
                <a:solidFill>
                  <a:srgbClr val="ED15C9"/>
                </a:solidFill>
                <a:latin typeface="Arial" charset="0"/>
                <a:sym typeface="Symbol" pitchFamily="18" charset="2"/>
              </a:defRPr>
            </a:lvl5pPr>
            <a:lvl6pPr marL="2514600" indent="-228600" eaLnBrk="0" fontAlgn="base" hangingPunct="0">
              <a:lnSpc>
                <a:spcPct val="90000"/>
              </a:lnSpc>
              <a:spcBef>
                <a:spcPct val="40000"/>
              </a:spcBef>
              <a:spcAft>
                <a:spcPct val="50000"/>
              </a:spcAft>
              <a:defRPr sz="1400" b="1">
                <a:solidFill>
                  <a:srgbClr val="ED15C9"/>
                </a:solidFill>
                <a:latin typeface="Arial" charset="0"/>
                <a:sym typeface="Symbol" pitchFamily="18" charset="2"/>
              </a:defRPr>
            </a:lvl6pPr>
            <a:lvl7pPr marL="2971800" indent="-228600" eaLnBrk="0" fontAlgn="base" hangingPunct="0">
              <a:lnSpc>
                <a:spcPct val="90000"/>
              </a:lnSpc>
              <a:spcBef>
                <a:spcPct val="40000"/>
              </a:spcBef>
              <a:spcAft>
                <a:spcPct val="50000"/>
              </a:spcAft>
              <a:defRPr sz="1400" b="1">
                <a:solidFill>
                  <a:srgbClr val="ED15C9"/>
                </a:solidFill>
                <a:latin typeface="Arial" charset="0"/>
                <a:sym typeface="Symbol" pitchFamily="18" charset="2"/>
              </a:defRPr>
            </a:lvl7pPr>
            <a:lvl8pPr marL="3429000" indent="-228600" eaLnBrk="0" fontAlgn="base" hangingPunct="0">
              <a:lnSpc>
                <a:spcPct val="90000"/>
              </a:lnSpc>
              <a:spcBef>
                <a:spcPct val="40000"/>
              </a:spcBef>
              <a:spcAft>
                <a:spcPct val="50000"/>
              </a:spcAft>
              <a:defRPr sz="1400" b="1">
                <a:solidFill>
                  <a:srgbClr val="ED15C9"/>
                </a:solidFill>
                <a:latin typeface="Arial" charset="0"/>
                <a:sym typeface="Symbol" pitchFamily="18" charset="2"/>
              </a:defRPr>
            </a:lvl8pPr>
            <a:lvl9pPr marL="3886200" indent="-228600" eaLnBrk="0" fontAlgn="base" hangingPunct="0">
              <a:lnSpc>
                <a:spcPct val="90000"/>
              </a:lnSpc>
              <a:spcBef>
                <a:spcPct val="40000"/>
              </a:spcBef>
              <a:spcAft>
                <a:spcPct val="50000"/>
              </a:spcAft>
              <a:defRPr sz="1400" b="1">
                <a:solidFill>
                  <a:srgbClr val="ED15C9"/>
                </a:solidFill>
                <a:latin typeface="Arial" charset="0"/>
                <a:sym typeface="Symbol" pitchFamily="18" charset="2"/>
              </a:defRPr>
            </a:lvl9pPr>
          </a:lstStyle>
          <a:p>
            <a:pPr eaLnBrk="1" hangingPunct="1"/>
            <a:r>
              <a:rPr lang="hr-HR" sz="1800">
                <a:solidFill>
                  <a:srgbClr val="FF0000"/>
                </a:solidFill>
              </a:rPr>
              <a:t>Binary</a:t>
            </a:r>
          </a:p>
        </p:txBody>
      </p:sp>
      <p:sp>
        <p:nvSpPr>
          <p:cNvPr id="18447" name="Content Placeholder 2"/>
          <p:cNvSpPr>
            <a:spLocks noGrp="1"/>
          </p:cNvSpPr>
          <p:nvPr>
            <p:ph idx="1"/>
          </p:nvPr>
        </p:nvSpPr>
        <p:spPr>
          <a:xfrm>
            <a:off x="323850" y="4149725"/>
            <a:ext cx="8421688" cy="2087563"/>
          </a:xfrm>
        </p:spPr>
        <p:txBody>
          <a:bodyPr/>
          <a:lstStyle/>
          <a:p>
            <a:r>
              <a:rPr lang="hr-HR" sz="2800" dirty="0" smtClean="0"/>
              <a:t>Response variable has only two possible outcomes so we will use logistic regression as a </a:t>
            </a:r>
            <a:r>
              <a:rPr lang="hr-HR" sz="2800" dirty="0" smtClean="0"/>
              <a:t>model.</a:t>
            </a:r>
            <a:endParaRPr lang="en-US" sz="2800" dirty="0" smtClean="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title"/>
          </p:nvPr>
        </p:nvSpPr>
        <p:spPr/>
        <p:txBody>
          <a:bodyPr/>
          <a:lstStyle/>
          <a:p>
            <a:r>
              <a:rPr lang="hr-HR" smtClean="0"/>
              <a:t>Model:</a:t>
            </a:r>
            <a:br>
              <a:rPr lang="hr-HR" smtClean="0"/>
            </a:br>
            <a:endParaRPr lang="hr-HR" smtClean="0"/>
          </a:p>
        </p:txBody>
      </p:sp>
      <p:sp>
        <p:nvSpPr>
          <p:cNvPr id="19459" name="Slide Number Placeholder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lnSpc>
                <a:spcPct val="90000"/>
              </a:lnSpc>
              <a:spcBef>
                <a:spcPct val="40000"/>
              </a:spcBef>
              <a:spcAft>
                <a:spcPct val="50000"/>
              </a:spcAft>
              <a:defRPr sz="1400" b="1">
                <a:solidFill>
                  <a:srgbClr val="ED15C9"/>
                </a:solidFill>
                <a:latin typeface="Arial" charset="0"/>
                <a:sym typeface="Symbol" pitchFamily="18" charset="2"/>
              </a:defRPr>
            </a:lvl1pPr>
            <a:lvl2pPr marL="742950" indent="-285750" eaLnBrk="0" hangingPunct="0">
              <a:lnSpc>
                <a:spcPct val="90000"/>
              </a:lnSpc>
              <a:spcBef>
                <a:spcPct val="40000"/>
              </a:spcBef>
              <a:spcAft>
                <a:spcPct val="50000"/>
              </a:spcAft>
              <a:defRPr sz="1400" b="1">
                <a:solidFill>
                  <a:srgbClr val="ED15C9"/>
                </a:solidFill>
                <a:latin typeface="Arial" charset="0"/>
                <a:sym typeface="Symbol" pitchFamily="18" charset="2"/>
              </a:defRPr>
            </a:lvl2pPr>
            <a:lvl3pPr marL="1143000" indent="-228600" eaLnBrk="0" hangingPunct="0">
              <a:lnSpc>
                <a:spcPct val="90000"/>
              </a:lnSpc>
              <a:spcBef>
                <a:spcPct val="40000"/>
              </a:spcBef>
              <a:spcAft>
                <a:spcPct val="50000"/>
              </a:spcAft>
              <a:defRPr sz="1400" b="1">
                <a:solidFill>
                  <a:srgbClr val="ED15C9"/>
                </a:solidFill>
                <a:latin typeface="Arial" charset="0"/>
                <a:sym typeface="Symbol" pitchFamily="18" charset="2"/>
              </a:defRPr>
            </a:lvl3pPr>
            <a:lvl4pPr marL="1600200" indent="-228600" eaLnBrk="0" hangingPunct="0">
              <a:lnSpc>
                <a:spcPct val="90000"/>
              </a:lnSpc>
              <a:spcBef>
                <a:spcPct val="40000"/>
              </a:spcBef>
              <a:spcAft>
                <a:spcPct val="50000"/>
              </a:spcAft>
              <a:defRPr sz="1400" b="1">
                <a:solidFill>
                  <a:srgbClr val="ED15C9"/>
                </a:solidFill>
                <a:latin typeface="Arial" charset="0"/>
                <a:sym typeface="Symbol" pitchFamily="18" charset="2"/>
              </a:defRPr>
            </a:lvl4pPr>
            <a:lvl5pPr marL="2057400" indent="-228600" eaLnBrk="0" hangingPunct="0">
              <a:lnSpc>
                <a:spcPct val="90000"/>
              </a:lnSpc>
              <a:spcBef>
                <a:spcPct val="40000"/>
              </a:spcBef>
              <a:spcAft>
                <a:spcPct val="50000"/>
              </a:spcAft>
              <a:defRPr sz="1400" b="1">
                <a:solidFill>
                  <a:srgbClr val="ED15C9"/>
                </a:solidFill>
                <a:latin typeface="Arial" charset="0"/>
                <a:sym typeface="Symbol" pitchFamily="18" charset="2"/>
              </a:defRPr>
            </a:lvl5pPr>
            <a:lvl6pPr marL="2514600" indent="-228600" eaLnBrk="0" fontAlgn="base" hangingPunct="0">
              <a:lnSpc>
                <a:spcPct val="90000"/>
              </a:lnSpc>
              <a:spcBef>
                <a:spcPct val="40000"/>
              </a:spcBef>
              <a:spcAft>
                <a:spcPct val="50000"/>
              </a:spcAft>
              <a:defRPr sz="1400" b="1">
                <a:solidFill>
                  <a:srgbClr val="ED15C9"/>
                </a:solidFill>
                <a:latin typeface="Arial" charset="0"/>
                <a:sym typeface="Symbol" pitchFamily="18" charset="2"/>
              </a:defRPr>
            </a:lvl6pPr>
            <a:lvl7pPr marL="2971800" indent="-228600" eaLnBrk="0" fontAlgn="base" hangingPunct="0">
              <a:lnSpc>
                <a:spcPct val="90000"/>
              </a:lnSpc>
              <a:spcBef>
                <a:spcPct val="40000"/>
              </a:spcBef>
              <a:spcAft>
                <a:spcPct val="50000"/>
              </a:spcAft>
              <a:defRPr sz="1400" b="1">
                <a:solidFill>
                  <a:srgbClr val="ED15C9"/>
                </a:solidFill>
                <a:latin typeface="Arial" charset="0"/>
                <a:sym typeface="Symbol" pitchFamily="18" charset="2"/>
              </a:defRPr>
            </a:lvl7pPr>
            <a:lvl8pPr marL="3429000" indent="-228600" eaLnBrk="0" fontAlgn="base" hangingPunct="0">
              <a:lnSpc>
                <a:spcPct val="90000"/>
              </a:lnSpc>
              <a:spcBef>
                <a:spcPct val="40000"/>
              </a:spcBef>
              <a:spcAft>
                <a:spcPct val="50000"/>
              </a:spcAft>
              <a:defRPr sz="1400" b="1">
                <a:solidFill>
                  <a:srgbClr val="ED15C9"/>
                </a:solidFill>
                <a:latin typeface="Arial" charset="0"/>
                <a:sym typeface="Symbol" pitchFamily="18" charset="2"/>
              </a:defRPr>
            </a:lvl8pPr>
            <a:lvl9pPr marL="3886200" indent="-228600" eaLnBrk="0" fontAlgn="base" hangingPunct="0">
              <a:lnSpc>
                <a:spcPct val="90000"/>
              </a:lnSpc>
              <a:spcBef>
                <a:spcPct val="40000"/>
              </a:spcBef>
              <a:spcAft>
                <a:spcPct val="50000"/>
              </a:spcAft>
              <a:defRPr sz="1400" b="1">
                <a:solidFill>
                  <a:srgbClr val="ED15C9"/>
                </a:solidFill>
                <a:latin typeface="Arial" charset="0"/>
                <a:sym typeface="Symbol" pitchFamily="18" charset="2"/>
              </a:defRPr>
            </a:lvl9pPr>
          </a:lstStyle>
          <a:p>
            <a:pPr eaLnBrk="1" hangingPunct="1"/>
            <a:endParaRPr lang="en-GB" sz="1200" smtClean="0">
              <a:solidFill>
                <a:srgbClr val="083676"/>
              </a:solidFill>
            </a:endParaRPr>
          </a:p>
          <a:p>
            <a:pPr eaLnBrk="1" hangingPunct="1"/>
            <a:fld id="{61E17F1C-2CD0-4544-A17E-FFDFCC149EF0}" type="slidenum">
              <a:rPr lang="en-GB" sz="1200" smtClean="0">
                <a:solidFill>
                  <a:srgbClr val="083676"/>
                </a:solidFill>
              </a:rPr>
              <a:pPr eaLnBrk="1" hangingPunct="1"/>
              <a:t>11</a:t>
            </a:fld>
            <a:endParaRPr lang="en-GB" sz="1200" smtClean="0">
              <a:solidFill>
                <a:srgbClr val="083676"/>
              </a:solidFill>
            </a:endParaRPr>
          </a:p>
        </p:txBody>
      </p:sp>
      <p:sp>
        <p:nvSpPr>
          <p:cNvPr id="19462" name="Rectangle 2"/>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a:lnSpc>
                <a:spcPct val="90000"/>
              </a:lnSpc>
              <a:spcBef>
                <a:spcPct val="40000"/>
              </a:spcBef>
              <a:spcAft>
                <a:spcPct val="50000"/>
              </a:spcAft>
            </a:pPr>
            <a:endParaRPr lang="hr-HR"/>
          </a:p>
        </p:txBody>
      </p:sp>
      <p:sp>
        <p:nvSpPr>
          <p:cNvPr id="19463" name="Rectangle 4"/>
          <p:cNvSpPr>
            <a:spLocks noChangeArrowheads="1"/>
          </p:cNvSpPr>
          <p:nvPr/>
        </p:nvSpPr>
        <p:spPr bwMode="auto">
          <a:xfrm>
            <a:off x="0" y="0"/>
            <a:ext cx="9144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a:lnSpc>
                <a:spcPct val="90000"/>
              </a:lnSpc>
              <a:spcBef>
                <a:spcPct val="40000"/>
              </a:spcBef>
              <a:spcAft>
                <a:spcPct val="50000"/>
              </a:spcAft>
            </a:pPr>
            <a:endParaRPr lang="hr-HR"/>
          </a:p>
        </p:txBody>
      </p:sp>
      <p:sp>
        <p:nvSpPr>
          <p:cNvPr id="19464" name="Rectangle 6"/>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a:lnSpc>
                <a:spcPct val="90000"/>
              </a:lnSpc>
              <a:spcBef>
                <a:spcPct val="40000"/>
              </a:spcBef>
              <a:spcAft>
                <a:spcPct val="50000"/>
              </a:spcAft>
            </a:pPr>
            <a:endParaRPr lang="hr-HR"/>
          </a:p>
        </p:txBody>
      </p:sp>
      <p:sp>
        <p:nvSpPr>
          <p:cNvPr id="14" name="Content Placeholder 2"/>
          <p:cNvSpPr txBox="1">
            <a:spLocks/>
          </p:cNvSpPr>
          <p:nvPr/>
        </p:nvSpPr>
        <p:spPr bwMode="auto">
          <a:xfrm>
            <a:off x="323850" y="2349500"/>
            <a:ext cx="8421688" cy="2087563"/>
          </a:xfrm>
          <a:prstGeom prst="rect">
            <a:avLst/>
          </a:prstGeom>
          <a:noFill/>
          <a:ln w="9525">
            <a:noFill/>
            <a:miter lim="800000"/>
            <a:headEnd/>
            <a:tailEnd/>
          </a:ln>
        </p:spPr>
        <p:txBody>
          <a:bodyPr lIns="0" tIns="0" rIns="0" bIns="0"/>
          <a:lstStyle/>
          <a:p>
            <a:pPr marL="177800" indent="-177800" eaLnBrk="0" hangingPunct="0">
              <a:spcBef>
                <a:spcPct val="20000"/>
              </a:spcBef>
              <a:buFont typeface="Franklin Gothic Book" pitchFamily="34" charset="0"/>
              <a:buChar char="−"/>
              <a:tabLst>
                <a:tab pos="1617663" algn="l"/>
              </a:tabLst>
              <a:defRPr/>
            </a:pPr>
            <a:r>
              <a:rPr lang="en-US" sz="2800" b="0" i="1" kern="0" dirty="0">
                <a:solidFill>
                  <a:srgbClr val="083676"/>
                </a:solidFill>
                <a:latin typeface="+mn-lt"/>
                <a:cs typeface="+mn-cs"/>
              </a:rPr>
              <a:t>l</a:t>
            </a:r>
            <a:r>
              <a:rPr lang="en-US" sz="2800" b="0" i="1" kern="0" dirty="0" err="1">
                <a:solidFill>
                  <a:srgbClr val="083676"/>
                </a:solidFill>
                <a:latin typeface="+mn-lt"/>
                <a:cs typeface="+mn-cs"/>
              </a:rPr>
              <a:t>og</a:t>
            </a:r>
            <a:r>
              <a:rPr lang="en-US" sz="2800" b="0" kern="0" dirty="0">
                <a:solidFill>
                  <a:srgbClr val="083676"/>
                </a:solidFill>
                <a:latin typeface="+mn-lt"/>
                <a:cs typeface="+mn-cs"/>
              </a:rPr>
              <a:t>[P{</a:t>
            </a:r>
            <a:r>
              <a:rPr lang="en-US" sz="2800" b="0" i="1" kern="0" dirty="0">
                <a:solidFill>
                  <a:srgbClr val="083676"/>
                </a:solidFill>
                <a:latin typeface="+mn-lt"/>
                <a:cs typeface="+mn-cs"/>
              </a:rPr>
              <a:t>y</a:t>
            </a:r>
            <a:r>
              <a:rPr lang="en-US" sz="2800" b="0" kern="0" dirty="0">
                <a:solidFill>
                  <a:srgbClr val="083676"/>
                </a:solidFill>
                <a:latin typeface="+mn-lt"/>
                <a:cs typeface="+mn-cs"/>
              </a:rPr>
              <a:t>=1}/(1-P{</a:t>
            </a:r>
            <a:r>
              <a:rPr lang="en-US" sz="2800" b="0" i="1" kern="0" dirty="0">
                <a:solidFill>
                  <a:srgbClr val="083676"/>
                </a:solidFill>
                <a:latin typeface="+mn-lt"/>
                <a:cs typeface="+mn-cs"/>
              </a:rPr>
              <a:t>y</a:t>
            </a:r>
            <a:r>
              <a:rPr lang="en-US" sz="2800" b="0" kern="0" dirty="0">
                <a:solidFill>
                  <a:srgbClr val="083676"/>
                </a:solidFill>
                <a:latin typeface="+mn-lt"/>
                <a:cs typeface="+mn-cs"/>
              </a:rPr>
              <a:t>=1})] </a:t>
            </a:r>
            <a:r>
              <a:rPr lang="en-US" sz="2800" kern="0" dirty="0">
                <a:solidFill>
                  <a:srgbClr val="083676"/>
                </a:solidFill>
                <a:latin typeface="+mn-lt"/>
                <a:cs typeface="+mn-cs"/>
              </a:rPr>
              <a:t>is called logistic transformation or </a:t>
            </a:r>
            <a:r>
              <a:rPr lang="en-US" sz="2800" kern="0" dirty="0" err="1">
                <a:solidFill>
                  <a:srgbClr val="083676"/>
                </a:solidFill>
                <a:latin typeface="+mn-lt"/>
                <a:cs typeface="+mn-cs"/>
              </a:rPr>
              <a:t>logit</a:t>
            </a:r>
            <a:endParaRPr lang="en-US" sz="2800" kern="0" dirty="0">
              <a:solidFill>
                <a:srgbClr val="083676"/>
              </a:solidFill>
              <a:latin typeface="+mn-lt"/>
              <a:cs typeface="+mn-cs"/>
            </a:endParaRPr>
          </a:p>
          <a:p>
            <a:pPr marL="177800" indent="-177800" eaLnBrk="0" hangingPunct="0">
              <a:spcBef>
                <a:spcPct val="20000"/>
              </a:spcBef>
              <a:buFont typeface="Franklin Gothic Book" pitchFamily="34" charset="0"/>
              <a:buChar char="−"/>
              <a:tabLst>
                <a:tab pos="1617663" algn="l"/>
              </a:tabLst>
              <a:defRPr/>
            </a:pPr>
            <a:r>
              <a:rPr lang="en-US" sz="2800" kern="0" dirty="0">
                <a:solidFill>
                  <a:srgbClr val="083676"/>
                </a:solidFill>
                <a:latin typeface="+mn-lt"/>
                <a:cs typeface="+mn-cs"/>
              </a:rPr>
              <a:t>It transforms binary variable into continuous one:</a:t>
            </a:r>
          </a:p>
          <a:p>
            <a:pPr marL="177800" indent="-177800" eaLnBrk="0" hangingPunct="0">
              <a:spcBef>
                <a:spcPct val="20000"/>
              </a:spcBef>
              <a:buFont typeface="Franklin Gothic Book" pitchFamily="34" charset="0"/>
              <a:buChar char="−"/>
              <a:tabLst>
                <a:tab pos="1617663" algn="l"/>
              </a:tabLst>
              <a:defRPr/>
            </a:pPr>
            <a:endParaRPr lang="en-US" sz="2800" kern="0" dirty="0">
              <a:solidFill>
                <a:srgbClr val="083676"/>
              </a:solidFill>
              <a:latin typeface="+mn-lt"/>
              <a:cs typeface="+mn-cs"/>
            </a:endParaRPr>
          </a:p>
          <a:p>
            <a:pPr marL="177800" indent="-177800" eaLnBrk="0" hangingPunct="0">
              <a:spcBef>
                <a:spcPct val="20000"/>
              </a:spcBef>
              <a:tabLst>
                <a:tab pos="1617663" algn="l"/>
              </a:tabLst>
              <a:defRPr/>
            </a:pPr>
            <a:endParaRPr lang="en-US" sz="2800" kern="0" dirty="0">
              <a:solidFill>
                <a:srgbClr val="083676"/>
              </a:solidFill>
              <a:latin typeface="+mn-lt"/>
              <a:cs typeface="+mn-cs"/>
            </a:endParaRPr>
          </a:p>
          <a:p>
            <a:pPr marL="177800" indent="-177800" eaLnBrk="0" hangingPunct="0">
              <a:spcBef>
                <a:spcPct val="20000"/>
              </a:spcBef>
              <a:buFont typeface="Franklin Gothic Book" pitchFamily="34" charset="0"/>
              <a:buChar char="−"/>
              <a:tabLst>
                <a:tab pos="1617663" algn="l"/>
              </a:tabLst>
              <a:defRPr/>
            </a:pPr>
            <a:r>
              <a:rPr lang="en-US" sz="2800" kern="0" dirty="0">
                <a:solidFill>
                  <a:srgbClr val="083676"/>
                </a:solidFill>
                <a:latin typeface="+mn-lt"/>
                <a:cs typeface="+mn-cs"/>
              </a:rPr>
              <a:t>Note: response variable is no longer </a:t>
            </a:r>
            <a:r>
              <a:rPr lang="en-US" sz="2800" i="1" kern="0" dirty="0">
                <a:solidFill>
                  <a:srgbClr val="083676"/>
                </a:solidFill>
                <a:latin typeface="+mn-lt"/>
                <a:cs typeface="+mn-cs"/>
              </a:rPr>
              <a:t>y</a:t>
            </a:r>
            <a:r>
              <a:rPr lang="en-US" sz="2800" kern="0" dirty="0">
                <a:solidFill>
                  <a:srgbClr val="083676"/>
                </a:solidFill>
                <a:latin typeface="+mn-lt"/>
                <a:cs typeface="+mn-cs"/>
              </a:rPr>
              <a:t> but P{</a:t>
            </a:r>
            <a:r>
              <a:rPr lang="en-US" sz="2800" i="1" kern="0" dirty="0">
                <a:solidFill>
                  <a:srgbClr val="083676"/>
                </a:solidFill>
                <a:latin typeface="+mn-lt"/>
                <a:cs typeface="+mn-cs"/>
              </a:rPr>
              <a:t>y</a:t>
            </a:r>
            <a:r>
              <a:rPr lang="en-US" sz="2800" kern="0" dirty="0">
                <a:solidFill>
                  <a:srgbClr val="083676"/>
                </a:solidFill>
                <a:latin typeface="+mn-lt"/>
                <a:cs typeface="+mn-cs"/>
              </a:rPr>
              <a:t>=1} </a:t>
            </a:r>
          </a:p>
        </p:txBody>
      </p:sp>
      <p:pic>
        <p:nvPicPr>
          <p:cNvPr id="19467" name="Picture 1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331639" y="1052735"/>
            <a:ext cx="7128793" cy="114359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9468" name="Picture 1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43608" y="4437112"/>
            <a:ext cx="6624736" cy="5806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p:cNvSpPr>
          <p:nvPr>
            <p:ph type="title"/>
          </p:nvPr>
        </p:nvSpPr>
        <p:spPr/>
        <p:txBody>
          <a:bodyPr/>
          <a:lstStyle/>
          <a:p>
            <a:r>
              <a:rPr lang="hr-HR" smtClean="0"/>
              <a:t>Model:</a:t>
            </a:r>
          </a:p>
        </p:txBody>
      </p:sp>
      <p:sp>
        <p:nvSpPr>
          <p:cNvPr id="20483" name="Content Placeholder 2"/>
          <p:cNvSpPr>
            <a:spLocks noGrp="1"/>
          </p:cNvSpPr>
          <p:nvPr>
            <p:ph idx="1"/>
          </p:nvPr>
        </p:nvSpPr>
        <p:spPr>
          <a:xfrm>
            <a:off x="358775" y="908050"/>
            <a:ext cx="8421688" cy="936625"/>
          </a:xfrm>
        </p:spPr>
        <p:txBody>
          <a:bodyPr/>
          <a:lstStyle/>
          <a:p>
            <a:r>
              <a:rPr lang="en-US" sz="2400" smtClean="0"/>
              <a:t>Formula that expresses the probability of success directly:</a:t>
            </a:r>
          </a:p>
          <a:p>
            <a:endParaRPr lang="hr-HR" smtClean="0"/>
          </a:p>
        </p:txBody>
      </p:sp>
      <p:sp>
        <p:nvSpPr>
          <p:cNvPr id="20484" name="Slide Number Placeholder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lnSpc>
                <a:spcPct val="90000"/>
              </a:lnSpc>
              <a:spcBef>
                <a:spcPct val="40000"/>
              </a:spcBef>
              <a:spcAft>
                <a:spcPct val="50000"/>
              </a:spcAft>
              <a:defRPr sz="1400" b="1">
                <a:solidFill>
                  <a:srgbClr val="ED15C9"/>
                </a:solidFill>
                <a:latin typeface="Arial" charset="0"/>
                <a:sym typeface="Symbol" pitchFamily="18" charset="2"/>
              </a:defRPr>
            </a:lvl1pPr>
            <a:lvl2pPr marL="742950" indent="-285750" eaLnBrk="0" hangingPunct="0">
              <a:lnSpc>
                <a:spcPct val="90000"/>
              </a:lnSpc>
              <a:spcBef>
                <a:spcPct val="40000"/>
              </a:spcBef>
              <a:spcAft>
                <a:spcPct val="50000"/>
              </a:spcAft>
              <a:defRPr sz="1400" b="1">
                <a:solidFill>
                  <a:srgbClr val="ED15C9"/>
                </a:solidFill>
                <a:latin typeface="Arial" charset="0"/>
                <a:sym typeface="Symbol" pitchFamily="18" charset="2"/>
              </a:defRPr>
            </a:lvl2pPr>
            <a:lvl3pPr marL="1143000" indent="-228600" eaLnBrk="0" hangingPunct="0">
              <a:lnSpc>
                <a:spcPct val="90000"/>
              </a:lnSpc>
              <a:spcBef>
                <a:spcPct val="40000"/>
              </a:spcBef>
              <a:spcAft>
                <a:spcPct val="50000"/>
              </a:spcAft>
              <a:defRPr sz="1400" b="1">
                <a:solidFill>
                  <a:srgbClr val="ED15C9"/>
                </a:solidFill>
                <a:latin typeface="Arial" charset="0"/>
                <a:sym typeface="Symbol" pitchFamily="18" charset="2"/>
              </a:defRPr>
            </a:lvl3pPr>
            <a:lvl4pPr marL="1600200" indent="-228600" eaLnBrk="0" hangingPunct="0">
              <a:lnSpc>
                <a:spcPct val="90000"/>
              </a:lnSpc>
              <a:spcBef>
                <a:spcPct val="40000"/>
              </a:spcBef>
              <a:spcAft>
                <a:spcPct val="50000"/>
              </a:spcAft>
              <a:defRPr sz="1400" b="1">
                <a:solidFill>
                  <a:srgbClr val="ED15C9"/>
                </a:solidFill>
                <a:latin typeface="Arial" charset="0"/>
                <a:sym typeface="Symbol" pitchFamily="18" charset="2"/>
              </a:defRPr>
            </a:lvl4pPr>
            <a:lvl5pPr marL="2057400" indent="-228600" eaLnBrk="0" hangingPunct="0">
              <a:lnSpc>
                <a:spcPct val="90000"/>
              </a:lnSpc>
              <a:spcBef>
                <a:spcPct val="40000"/>
              </a:spcBef>
              <a:spcAft>
                <a:spcPct val="50000"/>
              </a:spcAft>
              <a:defRPr sz="1400" b="1">
                <a:solidFill>
                  <a:srgbClr val="ED15C9"/>
                </a:solidFill>
                <a:latin typeface="Arial" charset="0"/>
                <a:sym typeface="Symbol" pitchFamily="18" charset="2"/>
              </a:defRPr>
            </a:lvl5pPr>
            <a:lvl6pPr marL="2514600" indent="-228600" eaLnBrk="0" fontAlgn="base" hangingPunct="0">
              <a:lnSpc>
                <a:spcPct val="90000"/>
              </a:lnSpc>
              <a:spcBef>
                <a:spcPct val="40000"/>
              </a:spcBef>
              <a:spcAft>
                <a:spcPct val="50000"/>
              </a:spcAft>
              <a:defRPr sz="1400" b="1">
                <a:solidFill>
                  <a:srgbClr val="ED15C9"/>
                </a:solidFill>
                <a:latin typeface="Arial" charset="0"/>
                <a:sym typeface="Symbol" pitchFamily="18" charset="2"/>
              </a:defRPr>
            </a:lvl6pPr>
            <a:lvl7pPr marL="2971800" indent="-228600" eaLnBrk="0" fontAlgn="base" hangingPunct="0">
              <a:lnSpc>
                <a:spcPct val="90000"/>
              </a:lnSpc>
              <a:spcBef>
                <a:spcPct val="40000"/>
              </a:spcBef>
              <a:spcAft>
                <a:spcPct val="50000"/>
              </a:spcAft>
              <a:defRPr sz="1400" b="1">
                <a:solidFill>
                  <a:srgbClr val="ED15C9"/>
                </a:solidFill>
                <a:latin typeface="Arial" charset="0"/>
                <a:sym typeface="Symbol" pitchFamily="18" charset="2"/>
              </a:defRPr>
            </a:lvl7pPr>
            <a:lvl8pPr marL="3429000" indent="-228600" eaLnBrk="0" fontAlgn="base" hangingPunct="0">
              <a:lnSpc>
                <a:spcPct val="90000"/>
              </a:lnSpc>
              <a:spcBef>
                <a:spcPct val="40000"/>
              </a:spcBef>
              <a:spcAft>
                <a:spcPct val="50000"/>
              </a:spcAft>
              <a:defRPr sz="1400" b="1">
                <a:solidFill>
                  <a:srgbClr val="ED15C9"/>
                </a:solidFill>
                <a:latin typeface="Arial" charset="0"/>
                <a:sym typeface="Symbol" pitchFamily="18" charset="2"/>
              </a:defRPr>
            </a:lvl8pPr>
            <a:lvl9pPr marL="3886200" indent="-228600" eaLnBrk="0" fontAlgn="base" hangingPunct="0">
              <a:lnSpc>
                <a:spcPct val="90000"/>
              </a:lnSpc>
              <a:spcBef>
                <a:spcPct val="40000"/>
              </a:spcBef>
              <a:spcAft>
                <a:spcPct val="50000"/>
              </a:spcAft>
              <a:defRPr sz="1400" b="1">
                <a:solidFill>
                  <a:srgbClr val="ED15C9"/>
                </a:solidFill>
                <a:latin typeface="Arial" charset="0"/>
                <a:sym typeface="Symbol" pitchFamily="18" charset="2"/>
              </a:defRPr>
            </a:lvl9pPr>
          </a:lstStyle>
          <a:p>
            <a:pPr eaLnBrk="1" hangingPunct="1"/>
            <a:endParaRPr lang="en-GB" sz="1200" smtClean="0">
              <a:solidFill>
                <a:srgbClr val="083676"/>
              </a:solidFill>
            </a:endParaRPr>
          </a:p>
          <a:p>
            <a:pPr eaLnBrk="1" hangingPunct="1"/>
            <a:fld id="{24CD6B90-6D45-4690-A3C9-A4DB215A9DCA}" type="slidenum">
              <a:rPr lang="en-GB" sz="1200" smtClean="0">
                <a:solidFill>
                  <a:srgbClr val="083676"/>
                </a:solidFill>
              </a:rPr>
              <a:pPr eaLnBrk="1" hangingPunct="1"/>
              <a:t>12</a:t>
            </a:fld>
            <a:endParaRPr lang="en-GB" sz="1200" smtClean="0">
              <a:solidFill>
                <a:srgbClr val="083676"/>
              </a:solidFill>
            </a:endParaRPr>
          </a:p>
        </p:txBody>
      </p:sp>
      <p:pic>
        <p:nvPicPr>
          <p:cNvPr id="20485" name="Picture 6" descr="slika_prez3.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340225" y="2060575"/>
            <a:ext cx="4433888" cy="3455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486" name="Rectangle 3"/>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a:lnSpc>
                <a:spcPct val="90000"/>
              </a:lnSpc>
              <a:spcBef>
                <a:spcPct val="40000"/>
              </a:spcBef>
              <a:spcAft>
                <a:spcPct val="50000"/>
              </a:spcAft>
            </a:pPr>
            <a:endParaRPr lang="hr-HR"/>
          </a:p>
        </p:txBody>
      </p:sp>
      <p:sp>
        <p:nvSpPr>
          <p:cNvPr id="20487" name="Rectangle 5"/>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a:lnSpc>
                <a:spcPct val="90000"/>
              </a:lnSpc>
              <a:spcBef>
                <a:spcPct val="40000"/>
              </a:spcBef>
              <a:spcAft>
                <a:spcPct val="50000"/>
              </a:spcAft>
            </a:pPr>
            <a:endParaRPr lang="hr-HR"/>
          </a:p>
        </p:txBody>
      </p:sp>
      <p:pic>
        <p:nvPicPr>
          <p:cNvPr id="20488" name="Picture 4"/>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68313" y="1989138"/>
            <a:ext cx="3302000" cy="935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Content Placeholder 2"/>
          <p:cNvSpPr>
            <a:spLocks noGrp="1"/>
          </p:cNvSpPr>
          <p:nvPr>
            <p:ph idx="1"/>
          </p:nvPr>
        </p:nvSpPr>
        <p:spPr>
          <a:xfrm>
            <a:off x="323850" y="765175"/>
            <a:ext cx="8421688" cy="5472113"/>
          </a:xfrm>
        </p:spPr>
        <p:txBody>
          <a:bodyPr/>
          <a:lstStyle/>
          <a:p>
            <a:r>
              <a:rPr lang="en-US" smtClean="0"/>
              <a:t>Main concern is to make good model to differential stable and less stable deposits in retail. This model will have influence on the entire bank (e.g. pricing of deposits, liquidity ratios, interest rates for clients, regulatory requirements…)</a:t>
            </a:r>
          </a:p>
          <a:p>
            <a:endParaRPr lang="en-US" smtClean="0"/>
          </a:p>
        </p:txBody>
      </p:sp>
      <p:sp>
        <p:nvSpPr>
          <p:cNvPr id="21507" name="Slide Number Placeholder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lnSpc>
                <a:spcPct val="90000"/>
              </a:lnSpc>
              <a:spcBef>
                <a:spcPct val="40000"/>
              </a:spcBef>
              <a:spcAft>
                <a:spcPct val="50000"/>
              </a:spcAft>
              <a:defRPr sz="1400" b="1">
                <a:solidFill>
                  <a:srgbClr val="ED15C9"/>
                </a:solidFill>
                <a:latin typeface="Arial" charset="0"/>
                <a:sym typeface="Symbol" pitchFamily="18" charset="2"/>
              </a:defRPr>
            </a:lvl1pPr>
            <a:lvl2pPr marL="742950" indent="-285750" eaLnBrk="0" hangingPunct="0">
              <a:lnSpc>
                <a:spcPct val="90000"/>
              </a:lnSpc>
              <a:spcBef>
                <a:spcPct val="40000"/>
              </a:spcBef>
              <a:spcAft>
                <a:spcPct val="50000"/>
              </a:spcAft>
              <a:defRPr sz="1400" b="1">
                <a:solidFill>
                  <a:srgbClr val="ED15C9"/>
                </a:solidFill>
                <a:latin typeface="Arial" charset="0"/>
                <a:sym typeface="Symbol" pitchFamily="18" charset="2"/>
              </a:defRPr>
            </a:lvl2pPr>
            <a:lvl3pPr marL="1143000" indent="-228600" eaLnBrk="0" hangingPunct="0">
              <a:lnSpc>
                <a:spcPct val="90000"/>
              </a:lnSpc>
              <a:spcBef>
                <a:spcPct val="40000"/>
              </a:spcBef>
              <a:spcAft>
                <a:spcPct val="50000"/>
              </a:spcAft>
              <a:defRPr sz="1400" b="1">
                <a:solidFill>
                  <a:srgbClr val="ED15C9"/>
                </a:solidFill>
                <a:latin typeface="Arial" charset="0"/>
                <a:sym typeface="Symbol" pitchFamily="18" charset="2"/>
              </a:defRPr>
            </a:lvl3pPr>
            <a:lvl4pPr marL="1600200" indent="-228600" eaLnBrk="0" hangingPunct="0">
              <a:lnSpc>
                <a:spcPct val="90000"/>
              </a:lnSpc>
              <a:spcBef>
                <a:spcPct val="40000"/>
              </a:spcBef>
              <a:spcAft>
                <a:spcPct val="50000"/>
              </a:spcAft>
              <a:defRPr sz="1400" b="1">
                <a:solidFill>
                  <a:srgbClr val="ED15C9"/>
                </a:solidFill>
                <a:latin typeface="Arial" charset="0"/>
                <a:sym typeface="Symbol" pitchFamily="18" charset="2"/>
              </a:defRPr>
            </a:lvl4pPr>
            <a:lvl5pPr marL="2057400" indent="-228600" eaLnBrk="0" hangingPunct="0">
              <a:lnSpc>
                <a:spcPct val="90000"/>
              </a:lnSpc>
              <a:spcBef>
                <a:spcPct val="40000"/>
              </a:spcBef>
              <a:spcAft>
                <a:spcPct val="50000"/>
              </a:spcAft>
              <a:defRPr sz="1400" b="1">
                <a:solidFill>
                  <a:srgbClr val="ED15C9"/>
                </a:solidFill>
                <a:latin typeface="Arial" charset="0"/>
                <a:sym typeface="Symbol" pitchFamily="18" charset="2"/>
              </a:defRPr>
            </a:lvl5pPr>
            <a:lvl6pPr marL="2514600" indent="-228600" eaLnBrk="0" fontAlgn="base" hangingPunct="0">
              <a:lnSpc>
                <a:spcPct val="90000"/>
              </a:lnSpc>
              <a:spcBef>
                <a:spcPct val="40000"/>
              </a:spcBef>
              <a:spcAft>
                <a:spcPct val="50000"/>
              </a:spcAft>
              <a:defRPr sz="1400" b="1">
                <a:solidFill>
                  <a:srgbClr val="ED15C9"/>
                </a:solidFill>
                <a:latin typeface="Arial" charset="0"/>
                <a:sym typeface="Symbol" pitchFamily="18" charset="2"/>
              </a:defRPr>
            </a:lvl6pPr>
            <a:lvl7pPr marL="2971800" indent="-228600" eaLnBrk="0" fontAlgn="base" hangingPunct="0">
              <a:lnSpc>
                <a:spcPct val="90000"/>
              </a:lnSpc>
              <a:spcBef>
                <a:spcPct val="40000"/>
              </a:spcBef>
              <a:spcAft>
                <a:spcPct val="50000"/>
              </a:spcAft>
              <a:defRPr sz="1400" b="1">
                <a:solidFill>
                  <a:srgbClr val="ED15C9"/>
                </a:solidFill>
                <a:latin typeface="Arial" charset="0"/>
                <a:sym typeface="Symbol" pitchFamily="18" charset="2"/>
              </a:defRPr>
            </a:lvl7pPr>
            <a:lvl8pPr marL="3429000" indent="-228600" eaLnBrk="0" fontAlgn="base" hangingPunct="0">
              <a:lnSpc>
                <a:spcPct val="90000"/>
              </a:lnSpc>
              <a:spcBef>
                <a:spcPct val="40000"/>
              </a:spcBef>
              <a:spcAft>
                <a:spcPct val="50000"/>
              </a:spcAft>
              <a:defRPr sz="1400" b="1">
                <a:solidFill>
                  <a:srgbClr val="ED15C9"/>
                </a:solidFill>
                <a:latin typeface="Arial" charset="0"/>
                <a:sym typeface="Symbol" pitchFamily="18" charset="2"/>
              </a:defRPr>
            </a:lvl8pPr>
            <a:lvl9pPr marL="3886200" indent="-228600" eaLnBrk="0" fontAlgn="base" hangingPunct="0">
              <a:lnSpc>
                <a:spcPct val="90000"/>
              </a:lnSpc>
              <a:spcBef>
                <a:spcPct val="40000"/>
              </a:spcBef>
              <a:spcAft>
                <a:spcPct val="50000"/>
              </a:spcAft>
              <a:defRPr sz="1400" b="1">
                <a:solidFill>
                  <a:srgbClr val="ED15C9"/>
                </a:solidFill>
                <a:latin typeface="Arial" charset="0"/>
                <a:sym typeface="Symbol" pitchFamily="18" charset="2"/>
              </a:defRPr>
            </a:lvl9pPr>
          </a:lstStyle>
          <a:p>
            <a:pPr eaLnBrk="1" hangingPunct="1"/>
            <a:endParaRPr lang="en-GB" sz="1200" smtClean="0">
              <a:solidFill>
                <a:srgbClr val="083676"/>
              </a:solidFill>
            </a:endParaRPr>
          </a:p>
          <a:p>
            <a:pPr eaLnBrk="1" hangingPunct="1"/>
            <a:fld id="{D7AACDF2-0C77-40B7-A23F-44FF5880A79B}" type="slidenum">
              <a:rPr lang="en-GB" sz="1200" smtClean="0">
                <a:solidFill>
                  <a:srgbClr val="083676"/>
                </a:solidFill>
              </a:rPr>
              <a:pPr eaLnBrk="1" hangingPunct="1"/>
              <a:t>13</a:t>
            </a:fld>
            <a:endParaRPr lang="en-GB" sz="1200" smtClean="0">
              <a:solidFill>
                <a:srgbClr val="083676"/>
              </a:solidFill>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p:cNvSpPr>
            <a:spLocks noGrp="1"/>
          </p:cNvSpPr>
          <p:nvPr>
            <p:ph type="title"/>
          </p:nvPr>
        </p:nvSpPr>
        <p:spPr/>
        <p:txBody>
          <a:bodyPr/>
          <a:lstStyle/>
          <a:p>
            <a:r>
              <a:rPr lang="en-US" smtClean="0"/>
              <a:t>Modeling amount of deposits:</a:t>
            </a:r>
          </a:p>
        </p:txBody>
      </p:sp>
      <p:sp>
        <p:nvSpPr>
          <p:cNvPr id="22531" name="Content Placeholder 2"/>
          <p:cNvSpPr>
            <a:spLocks noGrp="1"/>
          </p:cNvSpPr>
          <p:nvPr>
            <p:ph idx="1"/>
          </p:nvPr>
        </p:nvSpPr>
        <p:spPr>
          <a:xfrm>
            <a:off x="358775" y="908050"/>
            <a:ext cx="8421688" cy="5100638"/>
          </a:xfrm>
        </p:spPr>
        <p:txBody>
          <a:bodyPr/>
          <a:lstStyle/>
          <a:p>
            <a:r>
              <a:rPr lang="en-US" smtClean="0"/>
              <a:t>One more very important issue is to forecast volume of the deposits </a:t>
            </a:r>
          </a:p>
          <a:p>
            <a:endParaRPr lang="hr-HR" smtClean="0"/>
          </a:p>
        </p:txBody>
      </p:sp>
      <p:sp>
        <p:nvSpPr>
          <p:cNvPr id="22532" name="Slide Number Placeholder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lnSpc>
                <a:spcPct val="90000"/>
              </a:lnSpc>
              <a:spcBef>
                <a:spcPct val="40000"/>
              </a:spcBef>
              <a:spcAft>
                <a:spcPct val="50000"/>
              </a:spcAft>
              <a:defRPr sz="1400" b="1">
                <a:solidFill>
                  <a:srgbClr val="ED15C9"/>
                </a:solidFill>
                <a:latin typeface="Arial" charset="0"/>
                <a:sym typeface="Symbol" pitchFamily="18" charset="2"/>
              </a:defRPr>
            </a:lvl1pPr>
            <a:lvl2pPr marL="742950" indent="-285750" eaLnBrk="0" hangingPunct="0">
              <a:lnSpc>
                <a:spcPct val="90000"/>
              </a:lnSpc>
              <a:spcBef>
                <a:spcPct val="40000"/>
              </a:spcBef>
              <a:spcAft>
                <a:spcPct val="50000"/>
              </a:spcAft>
              <a:defRPr sz="1400" b="1">
                <a:solidFill>
                  <a:srgbClr val="ED15C9"/>
                </a:solidFill>
                <a:latin typeface="Arial" charset="0"/>
                <a:sym typeface="Symbol" pitchFamily="18" charset="2"/>
              </a:defRPr>
            </a:lvl2pPr>
            <a:lvl3pPr marL="1143000" indent="-228600" eaLnBrk="0" hangingPunct="0">
              <a:lnSpc>
                <a:spcPct val="90000"/>
              </a:lnSpc>
              <a:spcBef>
                <a:spcPct val="40000"/>
              </a:spcBef>
              <a:spcAft>
                <a:spcPct val="50000"/>
              </a:spcAft>
              <a:defRPr sz="1400" b="1">
                <a:solidFill>
                  <a:srgbClr val="ED15C9"/>
                </a:solidFill>
                <a:latin typeface="Arial" charset="0"/>
                <a:sym typeface="Symbol" pitchFamily="18" charset="2"/>
              </a:defRPr>
            </a:lvl3pPr>
            <a:lvl4pPr marL="1600200" indent="-228600" eaLnBrk="0" hangingPunct="0">
              <a:lnSpc>
                <a:spcPct val="90000"/>
              </a:lnSpc>
              <a:spcBef>
                <a:spcPct val="40000"/>
              </a:spcBef>
              <a:spcAft>
                <a:spcPct val="50000"/>
              </a:spcAft>
              <a:defRPr sz="1400" b="1">
                <a:solidFill>
                  <a:srgbClr val="ED15C9"/>
                </a:solidFill>
                <a:latin typeface="Arial" charset="0"/>
                <a:sym typeface="Symbol" pitchFamily="18" charset="2"/>
              </a:defRPr>
            </a:lvl4pPr>
            <a:lvl5pPr marL="2057400" indent="-228600" eaLnBrk="0" hangingPunct="0">
              <a:lnSpc>
                <a:spcPct val="90000"/>
              </a:lnSpc>
              <a:spcBef>
                <a:spcPct val="40000"/>
              </a:spcBef>
              <a:spcAft>
                <a:spcPct val="50000"/>
              </a:spcAft>
              <a:defRPr sz="1400" b="1">
                <a:solidFill>
                  <a:srgbClr val="ED15C9"/>
                </a:solidFill>
                <a:latin typeface="Arial" charset="0"/>
                <a:sym typeface="Symbol" pitchFamily="18" charset="2"/>
              </a:defRPr>
            </a:lvl5pPr>
            <a:lvl6pPr marL="2514600" indent="-228600" eaLnBrk="0" fontAlgn="base" hangingPunct="0">
              <a:lnSpc>
                <a:spcPct val="90000"/>
              </a:lnSpc>
              <a:spcBef>
                <a:spcPct val="40000"/>
              </a:spcBef>
              <a:spcAft>
                <a:spcPct val="50000"/>
              </a:spcAft>
              <a:defRPr sz="1400" b="1">
                <a:solidFill>
                  <a:srgbClr val="ED15C9"/>
                </a:solidFill>
                <a:latin typeface="Arial" charset="0"/>
                <a:sym typeface="Symbol" pitchFamily="18" charset="2"/>
              </a:defRPr>
            </a:lvl6pPr>
            <a:lvl7pPr marL="2971800" indent="-228600" eaLnBrk="0" fontAlgn="base" hangingPunct="0">
              <a:lnSpc>
                <a:spcPct val="90000"/>
              </a:lnSpc>
              <a:spcBef>
                <a:spcPct val="40000"/>
              </a:spcBef>
              <a:spcAft>
                <a:spcPct val="50000"/>
              </a:spcAft>
              <a:defRPr sz="1400" b="1">
                <a:solidFill>
                  <a:srgbClr val="ED15C9"/>
                </a:solidFill>
                <a:latin typeface="Arial" charset="0"/>
                <a:sym typeface="Symbol" pitchFamily="18" charset="2"/>
              </a:defRPr>
            </a:lvl7pPr>
            <a:lvl8pPr marL="3429000" indent="-228600" eaLnBrk="0" fontAlgn="base" hangingPunct="0">
              <a:lnSpc>
                <a:spcPct val="90000"/>
              </a:lnSpc>
              <a:spcBef>
                <a:spcPct val="40000"/>
              </a:spcBef>
              <a:spcAft>
                <a:spcPct val="50000"/>
              </a:spcAft>
              <a:defRPr sz="1400" b="1">
                <a:solidFill>
                  <a:srgbClr val="ED15C9"/>
                </a:solidFill>
                <a:latin typeface="Arial" charset="0"/>
                <a:sym typeface="Symbol" pitchFamily="18" charset="2"/>
              </a:defRPr>
            </a:lvl8pPr>
            <a:lvl9pPr marL="3886200" indent="-228600" eaLnBrk="0" fontAlgn="base" hangingPunct="0">
              <a:lnSpc>
                <a:spcPct val="90000"/>
              </a:lnSpc>
              <a:spcBef>
                <a:spcPct val="40000"/>
              </a:spcBef>
              <a:spcAft>
                <a:spcPct val="50000"/>
              </a:spcAft>
              <a:defRPr sz="1400" b="1">
                <a:solidFill>
                  <a:srgbClr val="ED15C9"/>
                </a:solidFill>
                <a:latin typeface="Arial" charset="0"/>
                <a:sym typeface="Symbol" pitchFamily="18" charset="2"/>
              </a:defRPr>
            </a:lvl9pPr>
          </a:lstStyle>
          <a:p>
            <a:pPr eaLnBrk="1" hangingPunct="1"/>
            <a:endParaRPr lang="en-GB" sz="1200" smtClean="0">
              <a:solidFill>
                <a:srgbClr val="083676"/>
              </a:solidFill>
            </a:endParaRPr>
          </a:p>
          <a:p>
            <a:pPr eaLnBrk="1" hangingPunct="1"/>
            <a:fld id="{8D9F5A13-D43D-468E-AE1B-9B6E747CA1F3}" type="slidenum">
              <a:rPr lang="en-GB" sz="1200" smtClean="0">
                <a:solidFill>
                  <a:srgbClr val="083676"/>
                </a:solidFill>
              </a:rPr>
              <a:pPr eaLnBrk="1" hangingPunct="1"/>
              <a:t>14</a:t>
            </a:fld>
            <a:endParaRPr lang="en-GB" sz="1200" smtClean="0">
              <a:solidFill>
                <a:srgbClr val="083676"/>
              </a:solidFill>
            </a:endParaRPr>
          </a:p>
        </p:txBody>
      </p:sp>
      <p:graphicFrame>
        <p:nvGraphicFramePr>
          <p:cNvPr id="22533" name="Chart 5"/>
          <p:cNvGraphicFramePr>
            <a:graphicFrameLocks/>
          </p:cNvGraphicFramePr>
          <p:nvPr/>
        </p:nvGraphicFramePr>
        <p:xfrm>
          <a:off x="273050" y="2370138"/>
          <a:ext cx="3844925" cy="3197225"/>
        </p:xfrm>
        <a:graphic>
          <a:graphicData uri="http://schemas.openxmlformats.org/presentationml/2006/ole">
            <mc:AlternateContent xmlns:mc="http://schemas.openxmlformats.org/markup-compatibility/2006">
              <mc:Choice xmlns:v="urn:schemas-microsoft-com:vml" Requires="v">
                <p:oleObj spid="_x0000_s22541" r:id="rId3" imgW="3846909" imgH="3194581" progId="Excel.Chart.8">
                  <p:embed/>
                </p:oleObj>
              </mc:Choice>
              <mc:Fallback>
                <p:oleObj r:id="rId3" imgW="3846909" imgH="3194581" progId="Excel.Chart.8">
                  <p:embed/>
                  <p:pic>
                    <p:nvPicPr>
                      <p:cNvPr id="0" name="Chart 5"/>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73050" y="2370138"/>
                        <a:ext cx="3844925" cy="31972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2534" name="Chart 6"/>
          <p:cNvGraphicFramePr>
            <a:graphicFrameLocks/>
          </p:cNvGraphicFramePr>
          <p:nvPr/>
        </p:nvGraphicFramePr>
        <p:xfrm>
          <a:off x="4521200" y="2370138"/>
          <a:ext cx="3846513" cy="3197225"/>
        </p:xfrm>
        <a:graphic>
          <a:graphicData uri="http://schemas.openxmlformats.org/presentationml/2006/ole">
            <mc:AlternateContent xmlns:mc="http://schemas.openxmlformats.org/markup-compatibility/2006">
              <mc:Choice xmlns:v="urn:schemas-microsoft-com:vml" Requires="v">
                <p:oleObj spid="_x0000_s22542" r:id="rId5" imgW="3846909" imgH="3194581" progId="Excel.Chart.8">
                  <p:embed/>
                </p:oleObj>
              </mc:Choice>
              <mc:Fallback>
                <p:oleObj r:id="rId5" imgW="3846909" imgH="3194581" progId="Excel.Chart.8">
                  <p:embed/>
                  <p:pic>
                    <p:nvPicPr>
                      <p:cNvPr id="0" name="Chart 6"/>
                      <p:cNvPicPr>
                        <a:picLocks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521200" y="2370138"/>
                        <a:ext cx="3846513" cy="31972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extBox 1"/>
          <p:cNvSpPr txBox="1">
            <a:spLocks noChangeArrowheads="1"/>
          </p:cNvSpPr>
          <p:nvPr/>
        </p:nvSpPr>
        <p:spPr bwMode="auto">
          <a:xfrm>
            <a:off x="827088" y="1916113"/>
            <a:ext cx="5761037" cy="534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lnSpc>
                <a:spcPct val="90000"/>
              </a:lnSpc>
              <a:spcBef>
                <a:spcPct val="40000"/>
              </a:spcBef>
              <a:spcAft>
                <a:spcPct val="50000"/>
              </a:spcAft>
              <a:defRPr sz="1400" b="1">
                <a:solidFill>
                  <a:srgbClr val="ED15C9"/>
                </a:solidFill>
                <a:latin typeface="Arial" charset="0"/>
                <a:sym typeface="Symbol" pitchFamily="18" charset="2"/>
              </a:defRPr>
            </a:lvl1pPr>
            <a:lvl2pPr marL="742950" indent="-285750" eaLnBrk="0" hangingPunct="0">
              <a:lnSpc>
                <a:spcPct val="90000"/>
              </a:lnSpc>
              <a:spcBef>
                <a:spcPct val="40000"/>
              </a:spcBef>
              <a:spcAft>
                <a:spcPct val="50000"/>
              </a:spcAft>
              <a:defRPr sz="1400" b="1">
                <a:solidFill>
                  <a:srgbClr val="ED15C9"/>
                </a:solidFill>
                <a:latin typeface="Arial" charset="0"/>
                <a:sym typeface="Symbol" pitchFamily="18" charset="2"/>
              </a:defRPr>
            </a:lvl2pPr>
            <a:lvl3pPr marL="1143000" indent="-228600" eaLnBrk="0" hangingPunct="0">
              <a:lnSpc>
                <a:spcPct val="90000"/>
              </a:lnSpc>
              <a:spcBef>
                <a:spcPct val="40000"/>
              </a:spcBef>
              <a:spcAft>
                <a:spcPct val="50000"/>
              </a:spcAft>
              <a:defRPr sz="1400" b="1">
                <a:solidFill>
                  <a:srgbClr val="ED15C9"/>
                </a:solidFill>
                <a:latin typeface="Arial" charset="0"/>
                <a:sym typeface="Symbol" pitchFamily="18" charset="2"/>
              </a:defRPr>
            </a:lvl3pPr>
            <a:lvl4pPr marL="1600200" indent="-228600" eaLnBrk="0" hangingPunct="0">
              <a:lnSpc>
                <a:spcPct val="90000"/>
              </a:lnSpc>
              <a:spcBef>
                <a:spcPct val="40000"/>
              </a:spcBef>
              <a:spcAft>
                <a:spcPct val="50000"/>
              </a:spcAft>
              <a:defRPr sz="1400" b="1">
                <a:solidFill>
                  <a:srgbClr val="ED15C9"/>
                </a:solidFill>
                <a:latin typeface="Arial" charset="0"/>
                <a:sym typeface="Symbol" pitchFamily="18" charset="2"/>
              </a:defRPr>
            </a:lvl4pPr>
            <a:lvl5pPr marL="2057400" indent="-228600" eaLnBrk="0" hangingPunct="0">
              <a:lnSpc>
                <a:spcPct val="90000"/>
              </a:lnSpc>
              <a:spcBef>
                <a:spcPct val="40000"/>
              </a:spcBef>
              <a:spcAft>
                <a:spcPct val="50000"/>
              </a:spcAft>
              <a:defRPr sz="1400" b="1">
                <a:solidFill>
                  <a:srgbClr val="ED15C9"/>
                </a:solidFill>
                <a:latin typeface="Arial" charset="0"/>
                <a:sym typeface="Symbol" pitchFamily="18" charset="2"/>
              </a:defRPr>
            </a:lvl5pPr>
            <a:lvl6pPr marL="2514600" indent="-228600" eaLnBrk="0" fontAlgn="base" hangingPunct="0">
              <a:lnSpc>
                <a:spcPct val="90000"/>
              </a:lnSpc>
              <a:spcBef>
                <a:spcPct val="40000"/>
              </a:spcBef>
              <a:spcAft>
                <a:spcPct val="50000"/>
              </a:spcAft>
              <a:defRPr sz="1400" b="1">
                <a:solidFill>
                  <a:srgbClr val="ED15C9"/>
                </a:solidFill>
                <a:latin typeface="Arial" charset="0"/>
                <a:sym typeface="Symbol" pitchFamily="18" charset="2"/>
              </a:defRPr>
            </a:lvl6pPr>
            <a:lvl7pPr marL="2971800" indent="-228600" eaLnBrk="0" fontAlgn="base" hangingPunct="0">
              <a:lnSpc>
                <a:spcPct val="90000"/>
              </a:lnSpc>
              <a:spcBef>
                <a:spcPct val="40000"/>
              </a:spcBef>
              <a:spcAft>
                <a:spcPct val="50000"/>
              </a:spcAft>
              <a:defRPr sz="1400" b="1">
                <a:solidFill>
                  <a:srgbClr val="ED15C9"/>
                </a:solidFill>
                <a:latin typeface="Arial" charset="0"/>
                <a:sym typeface="Symbol" pitchFamily="18" charset="2"/>
              </a:defRPr>
            </a:lvl7pPr>
            <a:lvl8pPr marL="3429000" indent="-228600" eaLnBrk="0" fontAlgn="base" hangingPunct="0">
              <a:lnSpc>
                <a:spcPct val="90000"/>
              </a:lnSpc>
              <a:spcBef>
                <a:spcPct val="40000"/>
              </a:spcBef>
              <a:spcAft>
                <a:spcPct val="50000"/>
              </a:spcAft>
              <a:defRPr sz="1400" b="1">
                <a:solidFill>
                  <a:srgbClr val="ED15C9"/>
                </a:solidFill>
                <a:latin typeface="Arial" charset="0"/>
                <a:sym typeface="Symbol" pitchFamily="18" charset="2"/>
              </a:defRPr>
            </a:lvl8pPr>
            <a:lvl9pPr marL="3886200" indent="-228600" eaLnBrk="0" fontAlgn="base" hangingPunct="0">
              <a:lnSpc>
                <a:spcPct val="90000"/>
              </a:lnSpc>
              <a:spcBef>
                <a:spcPct val="40000"/>
              </a:spcBef>
              <a:spcAft>
                <a:spcPct val="50000"/>
              </a:spcAft>
              <a:defRPr sz="1400" b="1">
                <a:solidFill>
                  <a:srgbClr val="ED15C9"/>
                </a:solidFill>
                <a:latin typeface="Arial" charset="0"/>
                <a:sym typeface="Symbol" pitchFamily="18" charset="2"/>
              </a:defRPr>
            </a:lvl9pPr>
          </a:lstStyle>
          <a:p>
            <a:pPr eaLnBrk="1" hangingPunct="1"/>
            <a:r>
              <a:rPr lang="en-US" sz="3200">
                <a:solidFill>
                  <a:schemeClr val="bg1"/>
                </a:solidFill>
              </a:rPr>
              <a:t>Thanks for the attention!</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title"/>
          </p:nvPr>
        </p:nvSpPr>
        <p:spPr>
          <a:xfrm>
            <a:off x="395288" y="333375"/>
            <a:ext cx="6880225" cy="774700"/>
          </a:xfrm>
        </p:spPr>
        <p:txBody>
          <a:bodyPr/>
          <a:lstStyle/>
          <a:p>
            <a:r>
              <a:rPr lang="en-US" sz="2800" smtClean="0"/>
              <a:t>Definition:</a:t>
            </a:r>
          </a:p>
        </p:txBody>
      </p:sp>
      <p:sp>
        <p:nvSpPr>
          <p:cNvPr id="10243" name="Content Placeholder 2"/>
          <p:cNvSpPr>
            <a:spLocks noGrp="1"/>
          </p:cNvSpPr>
          <p:nvPr>
            <p:ph idx="1"/>
          </p:nvPr>
        </p:nvSpPr>
        <p:spPr/>
        <p:txBody>
          <a:bodyPr/>
          <a:lstStyle/>
          <a:p>
            <a:pPr>
              <a:buFont typeface="Franklin Gothic Book" pitchFamily="34" charset="0"/>
              <a:buNone/>
            </a:pPr>
            <a:r>
              <a:rPr lang="en-US" smtClean="0"/>
              <a:t>Liquidity- </a:t>
            </a:r>
            <a:r>
              <a:rPr lang="en-US" b="0" smtClean="0"/>
              <a:t>ability to meet obligations when they come due without incurring unacceptable losses</a:t>
            </a:r>
          </a:p>
        </p:txBody>
      </p:sp>
      <p:sp>
        <p:nvSpPr>
          <p:cNvPr id="10244" name="Slide Number Placeholder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lnSpc>
                <a:spcPct val="90000"/>
              </a:lnSpc>
              <a:spcBef>
                <a:spcPct val="40000"/>
              </a:spcBef>
              <a:spcAft>
                <a:spcPct val="50000"/>
              </a:spcAft>
              <a:defRPr sz="1400" b="1">
                <a:solidFill>
                  <a:srgbClr val="ED15C9"/>
                </a:solidFill>
                <a:latin typeface="Arial" charset="0"/>
                <a:sym typeface="Symbol" pitchFamily="18" charset="2"/>
              </a:defRPr>
            </a:lvl1pPr>
            <a:lvl2pPr marL="742950" indent="-285750" eaLnBrk="0" hangingPunct="0">
              <a:lnSpc>
                <a:spcPct val="90000"/>
              </a:lnSpc>
              <a:spcBef>
                <a:spcPct val="40000"/>
              </a:spcBef>
              <a:spcAft>
                <a:spcPct val="50000"/>
              </a:spcAft>
              <a:defRPr sz="1400" b="1">
                <a:solidFill>
                  <a:srgbClr val="ED15C9"/>
                </a:solidFill>
                <a:latin typeface="Arial" charset="0"/>
                <a:sym typeface="Symbol" pitchFamily="18" charset="2"/>
              </a:defRPr>
            </a:lvl2pPr>
            <a:lvl3pPr marL="1143000" indent="-228600" eaLnBrk="0" hangingPunct="0">
              <a:lnSpc>
                <a:spcPct val="90000"/>
              </a:lnSpc>
              <a:spcBef>
                <a:spcPct val="40000"/>
              </a:spcBef>
              <a:spcAft>
                <a:spcPct val="50000"/>
              </a:spcAft>
              <a:defRPr sz="1400" b="1">
                <a:solidFill>
                  <a:srgbClr val="ED15C9"/>
                </a:solidFill>
                <a:latin typeface="Arial" charset="0"/>
                <a:sym typeface="Symbol" pitchFamily="18" charset="2"/>
              </a:defRPr>
            </a:lvl3pPr>
            <a:lvl4pPr marL="1600200" indent="-228600" eaLnBrk="0" hangingPunct="0">
              <a:lnSpc>
                <a:spcPct val="90000"/>
              </a:lnSpc>
              <a:spcBef>
                <a:spcPct val="40000"/>
              </a:spcBef>
              <a:spcAft>
                <a:spcPct val="50000"/>
              </a:spcAft>
              <a:defRPr sz="1400" b="1">
                <a:solidFill>
                  <a:srgbClr val="ED15C9"/>
                </a:solidFill>
                <a:latin typeface="Arial" charset="0"/>
                <a:sym typeface="Symbol" pitchFamily="18" charset="2"/>
              </a:defRPr>
            </a:lvl4pPr>
            <a:lvl5pPr marL="2057400" indent="-228600" eaLnBrk="0" hangingPunct="0">
              <a:lnSpc>
                <a:spcPct val="90000"/>
              </a:lnSpc>
              <a:spcBef>
                <a:spcPct val="40000"/>
              </a:spcBef>
              <a:spcAft>
                <a:spcPct val="50000"/>
              </a:spcAft>
              <a:defRPr sz="1400" b="1">
                <a:solidFill>
                  <a:srgbClr val="ED15C9"/>
                </a:solidFill>
                <a:latin typeface="Arial" charset="0"/>
                <a:sym typeface="Symbol" pitchFamily="18" charset="2"/>
              </a:defRPr>
            </a:lvl5pPr>
            <a:lvl6pPr marL="2514600" indent="-228600" eaLnBrk="0" fontAlgn="base" hangingPunct="0">
              <a:lnSpc>
                <a:spcPct val="90000"/>
              </a:lnSpc>
              <a:spcBef>
                <a:spcPct val="40000"/>
              </a:spcBef>
              <a:spcAft>
                <a:spcPct val="50000"/>
              </a:spcAft>
              <a:defRPr sz="1400" b="1">
                <a:solidFill>
                  <a:srgbClr val="ED15C9"/>
                </a:solidFill>
                <a:latin typeface="Arial" charset="0"/>
                <a:sym typeface="Symbol" pitchFamily="18" charset="2"/>
              </a:defRPr>
            </a:lvl6pPr>
            <a:lvl7pPr marL="2971800" indent="-228600" eaLnBrk="0" fontAlgn="base" hangingPunct="0">
              <a:lnSpc>
                <a:spcPct val="90000"/>
              </a:lnSpc>
              <a:spcBef>
                <a:spcPct val="40000"/>
              </a:spcBef>
              <a:spcAft>
                <a:spcPct val="50000"/>
              </a:spcAft>
              <a:defRPr sz="1400" b="1">
                <a:solidFill>
                  <a:srgbClr val="ED15C9"/>
                </a:solidFill>
                <a:latin typeface="Arial" charset="0"/>
                <a:sym typeface="Symbol" pitchFamily="18" charset="2"/>
              </a:defRPr>
            </a:lvl7pPr>
            <a:lvl8pPr marL="3429000" indent="-228600" eaLnBrk="0" fontAlgn="base" hangingPunct="0">
              <a:lnSpc>
                <a:spcPct val="90000"/>
              </a:lnSpc>
              <a:spcBef>
                <a:spcPct val="40000"/>
              </a:spcBef>
              <a:spcAft>
                <a:spcPct val="50000"/>
              </a:spcAft>
              <a:defRPr sz="1400" b="1">
                <a:solidFill>
                  <a:srgbClr val="ED15C9"/>
                </a:solidFill>
                <a:latin typeface="Arial" charset="0"/>
                <a:sym typeface="Symbol" pitchFamily="18" charset="2"/>
              </a:defRPr>
            </a:lvl8pPr>
            <a:lvl9pPr marL="3886200" indent="-228600" eaLnBrk="0" fontAlgn="base" hangingPunct="0">
              <a:lnSpc>
                <a:spcPct val="90000"/>
              </a:lnSpc>
              <a:spcBef>
                <a:spcPct val="40000"/>
              </a:spcBef>
              <a:spcAft>
                <a:spcPct val="50000"/>
              </a:spcAft>
              <a:defRPr sz="1400" b="1">
                <a:solidFill>
                  <a:srgbClr val="ED15C9"/>
                </a:solidFill>
                <a:latin typeface="Arial" charset="0"/>
                <a:sym typeface="Symbol" pitchFamily="18" charset="2"/>
              </a:defRPr>
            </a:lvl9pPr>
          </a:lstStyle>
          <a:p>
            <a:pPr eaLnBrk="1" hangingPunct="1"/>
            <a:endParaRPr lang="en-GB" sz="1200" smtClean="0">
              <a:solidFill>
                <a:srgbClr val="083676"/>
              </a:solidFill>
            </a:endParaRPr>
          </a:p>
          <a:p>
            <a:pPr eaLnBrk="1" hangingPunct="1"/>
            <a:fld id="{DC0E91C1-33A3-4FC2-A826-9D52C34E90BC}" type="slidenum">
              <a:rPr lang="en-GB" sz="1200" smtClean="0">
                <a:solidFill>
                  <a:srgbClr val="083676"/>
                </a:solidFill>
              </a:rPr>
              <a:pPr eaLnBrk="1" hangingPunct="1"/>
              <a:t>2</a:t>
            </a:fld>
            <a:endParaRPr lang="en-GB" sz="1200" smtClean="0">
              <a:solidFill>
                <a:srgbClr val="083676"/>
              </a:solidFill>
            </a:endParaRPr>
          </a:p>
        </p:txBody>
      </p:sp>
      <p:pic>
        <p:nvPicPr>
          <p:cNvPr id="5" name="Picture 4" descr="untitled.bmp"/>
          <p:cNvPicPr>
            <a:picLocks noChangeAspect="1"/>
          </p:cNvPicPr>
          <p:nvPr/>
        </p:nvPicPr>
        <p:blipFill>
          <a:blip r:embed="rId2"/>
          <a:stretch>
            <a:fillRect/>
          </a:stretch>
        </p:blipFill>
        <p:spPr>
          <a:xfrm>
            <a:off x="6156325" y="3244850"/>
            <a:ext cx="2114550" cy="2381250"/>
          </a:xfrm>
          <a:prstGeom prst="rect">
            <a:avLst/>
          </a:prstGeom>
          <a:ln>
            <a:noFill/>
          </a:ln>
          <a:effectLst>
            <a:outerShdw blurRad="292100" dist="139700" dir="2700000" algn="tl" rotWithShape="0">
              <a:srgbClr val="333333">
                <a:alpha val="65000"/>
              </a:srgbClr>
            </a:outerShdw>
          </a:effectLst>
        </p:spPr>
      </p:pic>
      <p:pic>
        <p:nvPicPr>
          <p:cNvPr id="6" name="Picture 3"/>
          <p:cNvPicPr>
            <a:picLocks noChangeAspect="1" noChangeArrowheads="1"/>
          </p:cNvPicPr>
          <p:nvPr/>
        </p:nvPicPr>
        <p:blipFill>
          <a:blip r:embed="rId3"/>
          <a:srcRect/>
          <a:stretch>
            <a:fillRect/>
          </a:stretch>
        </p:blipFill>
        <p:spPr bwMode="auto">
          <a:xfrm>
            <a:off x="1403350" y="2852738"/>
            <a:ext cx="2971800" cy="3013075"/>
          </a:xfrm>
          <a:prstGeom prst="rect">
            <a:avLst/>
          </a:prstGeom>
          <a:ln>
            <a:noFill/>
          </a:ln>
          <a:effectLst>
            <a:outerShdw blurRad="292100" dist="139700" dir="2700000" algn="tl" rotWithShape="0">
              <a:srgbClr val="333333">
                <a:alpha val="65000"/>
              </a:srgbClr>
            </a:outerShdw>
          </a:effectLst>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Content Placeholder 2"/>
          <p:cNvSpPr>
            <a:spLocks noGrp="1"/>
          </p:cNvSpPr>
          <p:nvPr>
            <p:ph idx="1"/>
          </p:nvPr>
        </p:nvSpPr>
        <p:spPr>
          <a:xfrm>
            <a:off x="250825" y="836613"/>
            <a:ext cx="8421688" cy="5472112"/>
          </a:xfrm>
        </p:spPr>
        <p:txBody>
          <a:bodyPr/>
          <a:lstStyle/>
          <a:p>
            <a:r>
              <a:rPr lang="en-US" dirty="0" smtClean="0"/>
              <a:t>Liquidity was major problem during this crises for many credit institutions</a:t>
            </a:r>
          </a:p>
          <a:p>
            <a:r>
              <a:rPr lang="en-US" dirty="0" smtClean="0"/>
              <a:t>The result is that most banks now try to forecast their liquidity requirements </a:t>
            </a:r>
          </a:p>
          <a:p>
            <a:r>
              <a:rPr lang="en-US" dirty="0" smtClean="0"/>
              <a:t>Banking regulators also view liquidity as a major concern and that is why this two measurements were developed</a:t>
            </a:r>
          </a:p>
          <a:p>
            <a:r>
              <a:rPr lang="en-US" dirty="0" smtClean="0"/>
              <a:t>Quantitative measures of liquidity are being implemented, liquidity isn’t any more only </a:t>
            </a:r>
            <a:r>
              <a:rPr lang="hr-HR" dirty="0" smtClean="0"/>
              <a:t>a </a:t>
            </a:r>
            <a:r>
              <a:rPr lang="en-US" dirty="0" smtClean="0"/>
              <a:t>gut </a:t>
            </a:r>
            <a:r>
              <a:rPr lang="en-US" dirty="0" smtClean="0"/>
              <a:t>feeling </a:t>
            </a:r>
          </a:p>
          <a:p>
            <a:endParaRPr lang="en-US" dirty="0" smtClean="0"/>
          </a:p>
        </p:txBody>
      </p:sp>
      <p:sp>
        <p:nvSpPr>
          <p:cNvPr id="11267" name="Slide Number Placeholder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lnSpc>
                <a:spcPct val="90000"/>
              </a:lnSpc>
              <a:spcBef>
                <a:spcPct val="40000"/>
              </a:spcBef>
              <a:spcAft>
                <a:spcPct val="50000"/>
              </a:spcAft>
              <a:defRPr sz="1400" b="1">
                <a:solidFill>
                  <a:srgbClr val="ED15C9"/>
                </a:solidFill>
                <a:latin typeface="Arial" charset="0"/>
                <a:sym typeface="Symbol" pitchFamily="18" charset="2"/>
              </a:defRPr>
            </a:lvl1pPr>
            <a:lvl2pPr marL="742950" indent="-285750" eaLnBrk="0" hangingPunct="0">
              <a:lnSpc>
                <a:spcPct val="90000"/>
              </a:lnSpc>
              <a:spcBef>
                <a:spcPct val="40000"/>
              </a:spcBef>
              <a:spcAft>
                <a:spcPct val="50000"/>
              </a:spcAft>
              <a:defRPr sz="1400" b="1">
                <a:solidFill>
                  <a:srgbClr val="ED15C9"/>
                </a:solidFill>
                <a:latin typeface="Arial" charset="0"/>
                <a:sym typeface="Symbol" pitchFamily="18" charset="2"/>
              </a:defRPr>
            </a:lvl2pPr>
            <a:lvl3pPr marL="1143000" indent="-228600" eaLnBrk="0" hangingPunct="0">
              <a:lnSpc>
                <a:spcPct val="90000"/>
              </a:lnSpc>
              <a:spcBef>
                <a:spcPct val="40000"/>
              </a:spcBef>
              <a:spcAft>
                <a:spcPct val="50000"/>
              </a:spcAft>
              <a:defRPr sz="1400" b="1">
                <a:solidFill>
                  <a:srgbClr val="ED15C9"/>
                </a:solidFill>
                <a:latin typeface="Arial" charset="0"/>
                <a:sym typeface="Symbol" pitchFamily="18" charset="2"/>
              </a:defRPr>
            </a:lvl3pPr>
            <a:lvl4pPr marL="1600200" indent="-228600" eaLnBrk="0" hangingPunct="0">
              <a:lnSpc>
                <a:spcPct val="90000"/>
              </a:lnSpc>
              <a:spcBef>
                <a:spcPct val="40000"/>
              </a:spcBef>
              <a:spcAft>
                <a:spcPct val="50000"/>
              </a:spcAft>
              <a:defRPr sz="1400" b="1">
                <a:solidFill>
                  <a:srgbClr val="ED15C9"/>
                </a:solidFill>
                <a:latin typeface="Arial" charset="0"/>
                <a:sym typeface="Symbol" pitchFamily="18" charset="2"/>
              </a:defRPr>
            </a:lvl4pPr>
            <a:lvl5pPr marL="2057400" indent="-228600" eaLnBrk="0" hangingPunct="0">
              <a:lnSpc>
                <a:spcPct val="90000"/>
              </a:lnSpc>
              <a:spcBef>
                <a:spcPct val="40000"/>
              </a:spcBef>
              <a:spcAft>
                <a:spcPct val="50000"/>
              </a:spcAft>
              <a:defRPr sz="1400" b="1">
                <a:solidFill>
                  <a:srgbClr val="ED15C9"/>
                </a:solidFill>
                <a:latin typeface="Arial" charset="0"/>
                <a:sym typeface="Symbol" pitchFamily="18" charset="2"/>
              </a:defRPr>
            </a:lvl5pPr>
            <a:lvl6pPr marL="2514600" indent="-228600" eaLnBrk="0" fontAlgn="base" hangingPunct="0">
              <a:lnSpc>
                <a:spcPct val="90000"/>
              </a:lnSpc>
              <a:spcBef>
                <a:spcPct val="40000"/>
              </a:spcBef>
              <a:spcAft>
                <a:spcPct val="50000"/>
              </a:spcAft>
              <a:defRPr sz="1400" b="1">
                <a:solidFill>
                  <a:srgbClr val="ED15C9"/>
                </a:solidFill>
                <a:latin typeface="Arial" charset="0"/>
                <a:sym typeface="Symbol" pitchFamily="18" charset="2"/>
              </a:defRPr>
            </a:lvl6pPr>
            <a:lvl7pPr marL="2971800" indent="-228600" eaLnBrk="0" fontAlgn="base" hangingPunct="0">
              <a:lnSpc>
                <a:spcPct val="90000"/>
              </a:lnSpc>
              <a:spcBef>
                <a:spcPct val="40000"/>
              </a:spcBef>
              <a:spcAft>
                <a:spcPct val="50000"/>
              </a:spcAft>
              <a:defRPr sz="1400" b="1">
                <a:solidFill>
                  <a:srgbClr val="ED15C9"/>
                </a:solidFill>
                <a:latin typeface="Arial" charset="0"/>
                <a:sym typeface="Symbol" pitchFamily="18" charset="2"/>
              </a:defRPr>
            </a:lvl7pPr>
            <a:lvl8pPr marL="3429000" indent="-228600" eaLnBrk="0" fontAlgn="base" hangingPunct="0">
              <a:lnSpc>
                <a:spcPct val="90000"/>
              </a:lnSpc>
              <a:spcBef>
                <a:spcPct val="40000"/>
              </a:spcBef>
              <a:spcAft>
                <a:spcPct val="50000"/>
              </a:spcAft>
              <a:defRPr sz="1400" b="1">
                <a:solidFill>
                  <a:srgbClr val="ED15C9"/>
                </a:solidFill>
                <a:latin typeface="Arial" charset="0"/>
                <a:sym typeface="Symbol" pitchFamily="18" charset="2"/>
              </a:defRPr>
            </a:lvl8pPr>
            <a:lvl9pPr marL="3886200" indent="-228600" eaLnBrk="0" fontAlgn="base" hangingPunct="0">
              <a:lnSpc>
                <a:spcPct val="90000"/>
              </a:lnSpc>
              <a:spcBef>
                <a:spcPct val="40000"/>
              </a:spcBef>
              <a:spcAft>
                <a:spcPct val="50000"/>
              </a:spcAft>
              <a:defRPr sz="1400" b="1">
                <a:solidFill>
                  <a:srgbClr val="ED15C9"/>
                </a:solidFill>
                <a:latin typeface="Arial" charset="0"/>
                <a:sym typeface="Symbol" pitchFamily="18" charset="2"/>
              </a:defRPr>
            </a:lvl9pPr>
          </a:lstStyle>
          <a:p>
            <a:pPr eaLnBrk="1" hangingPunct="1"/>
            <a:endParaRPr lang="en-GB" sz="1200" smtClean="0">
              <a:solidFill>
                <a:srgbClr val="083676"/>
              </a:solidFill>
            </a:endParaRPr>
          </a:p>
          <a:p>
            <a:pPr eaLnBrk="1" hangingPunct="1"/>
            <a:fld id="{7166963E-1C5D-468A-B59A-E7B602129CCD}" type="slidenum">
              <a:rPr lang="en-GB" sz="1200" smtClean="0">
                <a:solidFill>
                  <a:srgbClr val="083676"/>
                </a:solidFill>
              </a:rPr>
              <a:pPr eaLnBrk="1" hangingPunct="1"/>
              <a:t>3</a:t>
            </a:fld>
            <a:endParaRPr lang="en-GB" sz="1200" smtClean="0">
              <a:solidFill>
                <a:srgbClr val="083676"/>
              </a:solidFill>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p:cNvSpPr>
            <a:spLocks noGrp="1"/>
          </p:cNvSpPr>
          <p:nvPr>
            <p:ph type="title"/>
          </p:nvPr>
        </p:nvSpPr>
        <p:spPr/>
        <p:txBody>
          <a:bodyPr/>
          <a:lstStyle/>
          <a:p>
            <a:r>
              <a:rPr lang="hr-HR" smtClean="0"/>
              <a:t>LCR</a:t>
            </a:r>
          </a:p>
        </p:txBody>
      </p:sp>
      <p:sp>
        <p:nvSpPr>
          <p:cNvPr id="12291" name="Content Placeholder 2"/>
          <p:cNvSpPr>
            <a:spLocks noGrp="1"/>
          </p:cNvSpPr>
          <p:nvPr>
            <p:ph idx="1"/>
          </p:nvPr>
        </p:nvSpPr>
        <p:spPr>
          <a:xfrm>
            <a:off x="323850" y="981075"/>
            <a:ext cx="8421688" cy="5256213"/>
          </a:xfrm>
        </p:spPr>
        <p:txBody>
          <a:bodyPr/>
          <a:lstStyle/>
          <a:p>
            <a:pPr>
              <a:buFont typeface="Franklin Gothic Book" pitchFamily="34" charset="0"/>
              <a:buNone/>
            </a:pPr>
            <a:r>
              <a:rPr lang="hr-HR" sz="2800" dirty="0" smtClean="0"/>
              <a:t>Liquidity coverage </a:t>
            </a:r>
            <a:r>
              <a:rPr lang="hr-HR" sz="2800" dirty="0" smtClean="0"/>
              <a:t>ratio - </a:t>
            </a:r>
            <a:r>
              <a:rPr lang="en-US" sz="2800" b="0" dirty="0" smtClean="0"/>
              <a:t>designed to ensure that</a:t>
            </a:r>
            <a:r>
              <a:rPr lang="hr-HR" sz="2800" b="0" dirty="0" smtClean="0"/>
              <a:t> </a:t>
            </a:r>
            <a:r>
              <a:rPr lang="en-US" sz="2800" b="0" dirty="0" smtClean="0"/>
              <a:t>financial institutions have the necessary assets on hand to ride out </a:t>
            </a:r>
            <a:r>
              <a:rPr lang="hr-HR" sz="2800" b="0" dirty="0" smtClean="0"/>
              <a:t> </a:t>
            </a:r>
            <a:r>
              <a:rPr lang="en-US" sz="2800" b="0" dirty="0" smtClean="0"/>
              <a:t>short-term liquidity </a:t>
            </a:r>
            <a:r>
              <a:rPr lang="en-US" sz="2800" b="0" dirty="0" smtClean="0"/>
              <a:t>disruptions</a:t>
            </a:r>
            <a:r>
              <a:rPr lang="hr-HR" sz="2800" b="0" dirty="0" smtClean="0"/>
              <a:t>.</a:t>
            </a:r>
            <a:endParaRPr lang="en-US" sz="2800" b="0" dirty="0" smtClean="0"/>
          </a:p>
          <a:p>
            <a:pPr>
              <a:buFont typeface="Franklin Gothic Book" pitchFamily="34" charset="0"/>
              <a:buNone/>
            </a:pPr>
            <a:r>
              <a:rPr lang="en-US" sz="2800" i="1" dirty="0" smtClean="0"/>
              <a:t> </a:t>
            </a:r>
            <a:r>
              <a:rPr lang="en-US" sz="2800" dirty="0" smtClean="0"/>
              <a:t/>
            </a:r>
            <a:br>
              <a:rPr lang="en-US" sz="2800" dirty="0" smtClean="0"/>
            </a:br>
            <a:r>
              <a:rPr lang="en-US" sz="2800" dirty="0" smtClean="0"/>
              <a:t/>
            </a:r>
            <a:br>
              <a:rPr lang="en-US" sz="2800" dirty="0" smtClean="0"/>
            </a:br>
            <a:endParaRPr lang="en-US" sz="2800" dirty="0" smtClean="0"/>
          </a:p>
          <a:p>
            <a:endParaRPr lang="en-US" sz="2800" dirty="0" smtClean="0"/>
          </a:p>
        </p:txBody>
      </p:sp>
      <p:sp>
        <p:nvSpPr>
          <p:cNvPr id="12292" name="Slide Number Placeholder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lnSpc>
                <a:spcPct val="90000"/>
              </a:lnSpc>
              <a:spcBef>
                <a:spcPct val="40000"/>
              </a:spcBef>
              <a:spcAft>
                <a:spcPct val="50000"/>
              </a:spcAft>
              <a:defRPr sz="1400" b="1">
                <a:solidFill>
                  <a:srgbClr val="ED15C9"/>
                </a:solidFill>
                <a:latin typeface="Arial" charset="0"/>
                <a:sym typeface="Symbol" pitchFamily="18" charset="2"/>
              </a:defRPr>
            </a:lvl1pPr>
            <a:lvl2pPr marL="742950" indent="-285750" eaLnBrk="0" hangingPunct="0">
              <a:lnSpc>
                <a:spcPct val="90000"/>
              </a:lnSpc>
              <a:spcBef>
                <a:spcPct val="40000"/>
              </a:spcBef>
              <a:spcAft>
                <a:spcPct val="50000"/>
              </a:spcAft>
              <a:defRPr sz="1400" b="1">
                <a:solidFill>
                  <a:srgbClr val="ED15C9"/>
                </a:solidFill>
                <a:latin typeface="Arial" charset="0"/>
                <a:sym typeface="Symbol" pitchFamily="18" charset="2"/>
              </a:defRPr>
            </a:lvl2pPr>
            <a:lvl3pPr marL="1143000" indent="-228600" eaLnBrk="0" hangingPunct="0">
              <a:lnSpc>
                <a:spcPct val="90000"/>
              </a:lnSpc>
              <a:spcBef>
                <a:spcPct val="40000"/>
              </a:spcBef>
              <a:spcAft>
                <a:spcPct val="50000"/>
              </a:spcAft>
              <a:defRPr sz="1400" b="1">
                <a:solidFill>
                  <a:srgbClr val="ED15C9"/>
                </a:solidFill>
                <a:latin typeface="Arial" charset="0"/>
                <a:sym typeface="Symbol" pitchFamily="18" charset="2"/>
              </a:defRPr>
            </a:lvl3pPr>
            <a:lvl4pPr marL="1600200" indent="-228600" eaLnBrk="0" hangingPunct="0">
              <a:lnSpc>
                <a:spcPct val="90000"/>
              </a:lnSpc>
              <a:spcBef>
                <a:spcPct val="40000"/>
              </a:spcBef>
              <a:spcAft>
                <a:spcPct val="50000"/>
              </a:spcAft>
              <a:defRPr sz="1400" b="1">
                <a:solidFill>
                  <a:srgbClr val="ED15C9"/>
                </a:solidFill>
                <a:latin typeface="Arial" charset="0"/>
                <a:sym typeface="Symbol" pitchFamily="18" charset="2"/>
              </a:defRPr>
            </a:lvl4pPr>
            <a:lvl5pPr marL="2057400" indent="-228600" eaLnBrk="0" hangingPunct="0">
              <a:lnSpc>
                <a:spcPct val="90000"/>
              </a:lnSpc>
              <a:spcBef>
                <a:spcPct val="40000"/>
              </a:spcBef>
              <a:spcAft>
                <a:spcPct val="50000"/>
              </a:spcAft>
              <a:defRPr sz="1400" b="1">
                <a:solidFill>
                  <a:srgbClr val="ED15C9"/>
                </a:solidFill>
                <a:latin typeface="Arial" charset="0"/>
                <a:sym typeface="Symbol" pitchFamily="18" charset="2"/>
              </a:defRPr>
            </a:lvl5pPr>
            <a:lvl6pPr marL="2514600" indent="-228600" eaLnBrk="0" fontAlgn="base" hangingPunct="0">
              <a:lnSpc>
                <a:spcPct val="90000"/>
              </a:lnSpc>
              <a:spcBef>
                <a:spcPct val="40000"/>
              </a:spcBef>
              <a:spcAft>
                <a:spcPct val="50000"/>
              </a:spcAft>
              <a:defRPr sz="1400" b="1">
                <a:solidFill>
                  <a:srgbClr val="ED15C9"/>
                </a:solidFill>
                <a:latin typeface="Arial" charset="0"/>
                <a:sym typeface="Symbol" pitchFamily="18" charset="2"/>
              </a:defRPr>
            </a:lvl6pPr>
            <a:lvl7pPr marL="2971800" indent="-228600" eaLnBrk="0" fontAlgn="base" hangingPunct="0">
              <a:lnSpc>
                <a:spcPct val="90000"/>
              </a:lnSpc>
              <a:spcBef>
                <a:spcPct val="40000"/>
              </a:spcBef>
              <a:spcAft>
                <a:spcPct val="50000"/>
              </a:spcAft>
              <a:defRPr sz="1400" b="1">
                <a:solidFill>
                  <a:srgbClr val="ED15C9"/>
                </a:solidFill>
                <a:latin typeface="Arial" charset="0"/>
                <a:sym typeface="Symbol" pitchFamily="18" charset="2"/>
              </a:defRPr>
            </a:lvl7pPr>
            <a:lvl8pPr marL="3429000" indent="-228600" eaLnBrk="0" fontAlgn="base" hangingPunct="0">
              <a:lnSpc>
                <a:spcPct val="90000"/>
              </a:lnSpc>
              <a:spcBef>
                <a:spcPct val="40000"/>
              </a:spcBef>
              <a:spcAft>
                <a:spcPct val="50000"/>
              </a:spcAft>
              <a:defRPr sz="1400" b="1">
                <a:solidFill>
                  <a:srgbClr val="ED15C9"/>
                </a:solidFill>
                <a:latin typeface="Arial" charset="0"/>
                <a:sym typeface="Symbol" pitchFamily="18" charset="2"/>
              </a:defRPr>
            </a:lvl8pPr>
            <a:lvl9pPr marL="3886200" indent="-228600" eaLnBrk="0" fontAlgn="base" hangingPunct="0">
              <a:lnSpc>
                <a:spcPct val="90000"/>
              </a:lnSpc>
              <a:spcBef>
                <a:spcPct val="40000"/>
              </a:spcBef>
              <a:spcAft>
                <a:spcPct val="50000"/>
              </a:spcAft>
              <a:defRPr sz="1400" b="1">
                <a:solidFill>
                  <a:srgbClr val="ED15C9"/>
                </a:solidFill>
                <a:latin typeface="Arial" charset="0"/>
                <a:sym typeface="Symbol" pitchFamily="18" charset="2"/>
              </a:defRPr>
            </a:lvl9pPr>
          </a:lstStyle>
          <a:p>
            <a:pPr eaLnBrk="1" hangingPunct="1"/>
            <a:endParaRPr lang="en-GB" sz="1200" smtClean="0">
              <a:solidFill>
                <a:srgbClr val="083676"/>
              </a:solidFill>
            </a:endParaRPr>
          </a:p>
          <a:p>
            <a:pPr eaLnBrk="1" hangingPunct="1"/>
            <a:fld id="{1990B201-427F-47D9-97EB-6DA37276D81C}" type="slidenum">
              <a:rPr lang="en-GB" sz="1200" smtClean="0">
                <a:solidFill>
                  <a:srgbClr val="083676"/>
                </a:solidFill>
              </a:rPr>
              <a:pPr eaLnBrk="1" hangingPunct="1"/>
              <a:t>4</a:t>
            </a:fld>
            <a:endParaRPr lang="en-GB" sz="1200" smtClean="0">
              <a:solidFill>
                <a:srgbClr val="083676"/>
              </a:solidFill>
            </a:endParaRPr>
          </a:p>
        </p:txBody>
      </p:sp>
      <p:sp>
        <p:nvSpPr>
          <p:cNvPr id="12293" name="Rectangle 2"/>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a:lnSpc>
                <a:spcPct val="90000"/>
              </a:lnSpc>
              <a:spcBef>
                <a:spcPct val="40000"/>
              </a:spcBef>
              <a:spcAft>
                <a:spcPct val="50000"/>
              </a:spcAft>
            </a:pPr>
            <a:endParaRPr lang="hr-HR"/>
          </a:p>
        </p:txBody>
      </p:sp>
      <p:sp>
        <p:nvSpPr>
          <p:cNvPr id="12294" name="Rectangle 4"/>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a:lnSpc>
                <a:spcPct val="90000"/>
              </a:lnSpc>
              <a:spcBef>
                <a:spcPct val="40000"/>
              </a:spcBef>
              <a:spcAft>
                <a:spcPct val="50000"/>
              </a:spcAft>
            </a:pPr>
            <a:endParaRPr lang="hr-HR"/>
          </a:p>
        </p:txBody>
      </p:sp>
      <p:sp>
        <p:nvSpPr>
          <p:cNvPr id="12295" name="Rectangle 6"/>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a:lnSpc>
                <a:spcPct val="90000"/>
              </a:lnSpc>
              <a:spcBef>
                <a:spcPct val="40000"/>
              </a:spcBef>
              <a:spcAft>
                <a:spcPct val="50000"/>
              </a:spcAft>
            </a:pPr>
            <a:endParaRPr lang="hr-HR"/>
          </a:p>
        </p:txBody>
      </p:sp>
      <p:pic>
        <p:nvPicPr>
          <p:cNvPr id="12296" name="Picture 5"/>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95288" y="3357563"/>
            <a:ext cx="8086725" cy="809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p:txBody>
          <a:bodyPr/>
          <a:lstStyle/>
          <a:p>
            <a:r>
              <a:rPr lang="hr-HR" smtClean="0"/>
              <a:t>NSFR</a:t>
            </a:r>
          </a:p>
        </p:txBody>
      </p:sp>
      <p:sp>
        <p:nvSpPr>
          <p:cNvPr id="13315" name="Content Placeholder 2"/>
          <p:cNvSpPr>
            <a:spLocks noGrp="1"/>
          </p:cNvSpPr>
          <p:nvPr>
            <p:ph idx="1"/>
          </p:nvPr>
        </p:nvSpPr>
        <p:spPr>
          <a:xfrm>
            <a:off x="358775" y="981075"/>
            <a:ext cx="8421688" cy="5027613"/>
          </a:xfrm>
        </p:spPr>
        <p:txBody>
          <a:bodyPr/>
          <a:lstStyle/>
          <a:p>
            <a:pPr marL="0" indent="0">
              <a:buFont typeface="Franklin Gothic Book" pitchFamily="34" charset="0"/>
              <a:buNone/>
            </a:pPr>
            <a:r>
              <a:rPr lang="hr-HR" sz="2800" dirty="0" smtClean="0"/>
              <a:t>Net stable funding </a:t>
            </a:r>
            <a:r>
              <a:rPr lang="hr-HR" sz="2800" dirty="0" smtClean="0"/>
              <a:t>ratio - </a:t>
            </a:r>
            <a:r>
              <a:rPr lang="en-US" sz="2800" b="0" dirty="0" smtClean="0"/>
              <a:t>requires </a:t>
            </a:r>
            <a:r>
              <a:rPr lang="en-US" sz="2800" b="0" dirty="0" smtClean="0"/>
              <a:t>a minimum </a:t>
            </a:r>
            <a:r>
              <a:rPr lang="hr-HR" sz="2800" b="0" dirty="0" smtClean="0"/>
              <a:t>   </a:t>
            </a:r>
            <a:r>
              <a:rPr lang="en-US" sz="2800" b="0" dirty="0" smtClean="0"/>
              <a:t>amount of funding that is expected to be stable over a one year time horizon based on liquidity risk factors assigned to assets and off-balance sheet liquidity exposures. </a:t>
            </a:r>
            <a:endParaRPr lang="hr-HR" sz="2800" b="0" dirty="0" smtClean="0"/>
          </a:p>
        </p:txBody>
      </p:sp>
      <p:sp>
        <p:nvSpPr>
          <p:cNvPr id="13316" name="Slide Number Placeholder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lnSpc>
                <a:spcPct val="90000"/>
              </a:lnSpc>
              <a:spcBef>
                <a:spcPct val="40000"/>
              </a:spcBef>
              <a:spcAft>
                <a:spcPct val="50000"/>
              </a:spcAft>
              <a:defRPr sz="1400" b="1">
                <a:solidFill>
                  <a:srgbClr val="ED15C9"/>
                </a:solidFill>
                <a:latin typeface="Arial" charset="0"/>
                <a:sym typeface="Symbol" pitchFamily="18" charset="2"/>
              </a:defRPr>
            </a:lvl1pPr>
            <a:lvl2pPr marL="742950" indent="-285750" eaLnBrk="0" hangingPunct="0">
              <a:lnSpc>
                <a:spcPct val="90000"/>
              </a:lnSpc>
              <a:spcBef>
                <a:spcPct val="40000"/>
              </a:spcBef>
              <a:spcAft>
                <a:spcPct val="50000"/>
              </a:spcAft>
              <a:defRPr sz="1400" b="1">
                <a:solidFill>
                  <a:srgbClr val="ED15C9"/>
                </a:solidFill>
                <a:latin typeface="Arial" charset="0"/>
                <a:sym typeface="Symbol" pitchFamily="18" charset="2"/>
              </a:defRPr>
            </a:lvl2pPr>
            <a:lvl3pPr marL="1143000" indent="-228600" eaLnBrk="0" hangingPunct="0">
              <a:lnSpc>
                <a:spcPct val="90000"/>
              </a:lnSpc>
              <a:spcBef>
                <a:spcPct val="40000"/>
              </a:spcBef>
              <a:spcAft>
                <a:spcPct val="50000"/>
              </a:spcAft>
              <a:defRPr sz="1400" b="1">
                <a:solidFill>
                  <a:srgbClr val="ED15C9"/>
                </a:solidFill>
                <a:latin typeface="Arial" charset="0"/>
                <a:sym typeface="Symbol" pitchFamily="18" charset="2"/>
              </a:defRPr>
            </a:lvl3pPr>
            <a:lvl4pPr marL="1600200" indent="-228600" eaLnBrk="0" hangingPunct="0">
              <a:lnSpc>
                <a:spcPct val="90000"/>
              </a:lnSpc>
              <a:spcBef>
                <a:spcPct val="40000"/>
              </a:spcBef>
              <a:spcAft>
                <a:spcPct val="50000"/>
              </a:spcAft>
              <a:defRPr sz="1400" b="1">
                <a:solidFill>
                  <a:srgbClr val="ED15C9"/>
                </a:solidFill>
                <a:latin typeface="Arial" charset="0"/>
                <a:sym typeface="Symbol" pitchFamily="18" charset="2"/>
              </a:defRPr>
            </a:lvl4pPr>
            <a:lvl5pPr marL="2057400" indent="-228600" eaLnBrk="0" hangingPunct="0">
              <a:lnSpc>
                <a:spcPct val="90000"/>
              </a:lnSpc>
              <a:spcBef>
                <a:spcPct val="40000"/>
              </a:spcBef>
              <a:spcAft>
                <a:spcPct val="50000"/>
              </a:spcAft>
              <a:defRPr sz="1400" b="1">
                <a:solidFill>
                  <a:srgbClr val="ED15C9"/>
                </a:solidFill>
                <a:latin typeface="Arial" charset="0"/>
                <a:sym typeface="Symbol" pitchFamily="18" charset="2"/>
              </a:defRPr>
            </a:lvl5pPr>
            <a:lvl6pPr marL="2514600" indent="-228600" eaLnBrk="0" fontAlgn="base" hangingPunct="0">
              <a:lnSpc>
                <a:spcPct val="90000"/>
              </a:lnSpc>
              <a:spcBef>
                <a:spcPct val="40000"/>
              </a:spcBef>
              <a:spcAft>
                <a:spcPct val="50000"/>
              </a:spcAft>
              <a:defRPr sz="1400" b="1">
                <a:solidFill>
                  <a:srgbClr val="ED15C9"/>
                </a:solidFill>
                <a:latin typeface="Arial" charset="0"/>
                <a:sym typeface="Symbol" pitchFamily="18" charset="2"/>
              </a:defRPr>
            </a:lvl6pPr>
            <a:lvl7pPr marL="2971800" indent="-228600" eaLnBrk="0" fontAlgn="base" hangingPunct="0">
              <a:lnSpc>
                <a:spcPct val="90000"/>
              </a:lnSpc>
              <a:spcBef>
                <a:spcPct val="40000"/>
              </a:spcBef>
              <a:spcAft>
                <a:spcPct val="50000"/>
              </a:spcAft>
              <a:defRPr sz="1400" b="1">
                <a:solidFill>
                  <a:srgbClr val="ED15C9"/>
                </a:solidFill>
                <a:latin typeface="Arial" charset="0"/>
                <a:sym typeface="Symbol" pitchFamily="18" charset="2"/>
              </a:defRPr>
            </a:lvl7pPr>
            <a:lvl8pPr marL="3429000" indent="-228600" eaLnBrk="0" fontAlgn="base" hangingPunct="0">
              <a:lnSpc>
                <a:spcPct val="90000"/>
              </a:lnSpc>
              <a:spcBef>
                <a:spcPct val="40000"/>
              </a:spcBef>
              <a:spcAft>
                <a:spcPct val="50000"/>
              </a:spcAft>
              <a:defRPr sz="1400" b="1">
                <a:solidFill>
                  <a:srgbClr val="ED15C9"/>
                </a:solidFill>
                <a:latin typeface="Arial" charset="0"/>
                <a:sym typeface="Symbol" pitchFamily="18" charset="2"/>
              </a:defRPr>
            </a:lvl8pPr>
            <a:lvl9pPr marL="3886200" indent="-228600" eaLnBrk="0" fontAlgn="base" hangingPunct="0">
              <a:lnSpc>
                <a:spcPct val="90000"/>
              </a:lnSpc>
              <a:spcBef>
                <a:spcPct val="40000"/>
              </a:spcBef>
              <a:spcAft>
                <a:spcPct val="50000"/>
              </a:spcAft>
              <a:defRPr sz="1400" b="1">
                <a:solidFill>
                  <a:srgbClr val="ED15C9"/>
                </a:solidFill>
                <a:latin typeface="Arial" charset="0"/>
                <a:sym typeface="Symbol" pitchFamily="18" charset="2"/>
              </a:defRPr>
            </a:lvl9pPr>
          </a:lstStyle>
          <a:p>
            <a:pPr eaLnBrk="1" hangingPunct="1"/>
            <a:endParaRPr lang="en-GB" sz="1200" smtClean="0">
              <a:solidFill>
                <a:srgbClr val="083676"/>
              </a:solidFill>
            </a:endParaRPr>
          </a:p>
          <a:p>
            <a:pPr eaLnBrk="1" hangingPunct="1"/>
            <a:fld id="{80058B37-9AFF-4242-A344-EF765FB3C3EF}" type="slidenum">
              <a:rPr lang="en-GB" sz="1200" smtClean="0">
                <a:solidFill>
                  <a:srgbClr val="083676"/>
                </a:solidFill>
              </a:rPr>
              <a:pPr eaLnBrk="1" hangingPunct="1"/>
              <a:t>5</a:t>
            </a:fld>
            <a:endParaRPr lang="en-GB" sz="1200" smtClean="0">
              <a:solidFill>
                <a:srgbClr val="083676"/>
              </a:solidFill>
            </a:endParaRPr>
          </a:p>
        </p:txBody>
      </p:sp>
      <p:sp>
        <p:nvSpPr>
          <p:cNvPr id="13317" name="Rectangle 2"/>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a:lnSpc>
                <a:spcPct val="90000"/>
              </a:lnSpc>
              <a:spcBef>
                <a:spcPct val="40000"/>
              </a:spcBef>
              <a:spcAft>
                <a:spcPct val="50000"/>
              </a:spcAft>
            </a:pPr>
            <a:endParaRPr lang="hr-HR"/>
          </a:p>
        </p:txBody>
      </p:sp>
      <p:pic>
        <p:nvPicPr>
          <p:cNvPr id="13318" name="Picture 1"/>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11188" y="4437063"/>
            <a:ext cx="7848600" cy="860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p:txBody>
          <a:bodyPr/>
          <a:lstStyle/>
          <a:p>
            <a:r>
              <a:rPr lang="en-GB" smtClean="0"/>
              <a:t>Characteristic</a:t>
            </a:r>
            <a:r>
              <a:rPr lang="hr-HR" smtClean="0"/>
              <a:t>s</a:t>
            </a:r>
            <a:r>
              <a:rPr lang="en-GB" smtClean="0"/>
              <a:t> of both report</a:t>
            </a:r>
          </a:p>
        </p:txBody>
      </p:sp>
      <p:sp>
        <p:nvSpPr>
          <p:cNvPr id="14339" name="Content Placeholder 2"/>
          <p:cNvSpPr>
            <a:spLocks noGrp="1"/>
          </p:cNvSpPr>
          <p:nvPr>
            <p:ph idx="1"/>
          </p:nvPr>
        </p:nvSpPr>
        <p:spPr>
          <a:xfrm>
            <a:off x="250825" y="1773238"/>
            <a:ext cx="8421688" cy="4821237"/>
          </a:xfrm>
        </p:spPr>
        <p:txBody>
          <a:bodyPr/>
          <a:lstStyle/>
          <a:p>
            <a:endParaRPr lang="en-US" smtClean="0"/>
          </a:p>
          <a:p>
            <a:endParaRPr lang="en-US" smtClean="0"/>
          </a:p>
          <a:p>
            <a:r>
              <a:rPr lang="en-US" sz="2400" smtClean="0"/>
              <a:t>assumptions set by regulators to model stress scenario</a:t>
            </a:r>
          </a:p>
          <a:p>
            <a:r>
              <a:rPr lang="en-US" sz="2400" smtClean="0"/>
              <a:t>differ base on product type and other characteristics</a:t>
            </a:r>
          </a:p>
          <a:p>
            <a:r>
              <a:rPr lang="en-US" sz="2400" smtClean="0"/>
              <a:t>assumptions for deposits also differ based on counterparty (whether it is retail, corporate…) and whether we have operational relationship with a client</a:t>
            </a:r>
          </a:p>
          <a:p>
            <a:endParaRPr lang="hr-HR" sz="2400" smtClean="0"/>
          </a:p>
          <a:p>
            <a:endParaRPr lang="hr-HR" sz="2400" smtClean="0"/>
          </a:p>
        </p:txBody>
      </p:sp>
      <p:sp>
        <p:nvSpPr>
          <p:cNvPr id="14340" name="Slide Number Placeholder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lnSpc>
                <a:spcPct val="90000"/>
              </a:lnSpc>
              <a:spcBef>
                <a:spcPct val="40000"/>
              </a:spcBef>
              <a:spcAft>
                <a:spcPct val="50000"/>
              </a:spcAft>
              <a:defRPr sz="1400" b="1">
                <a:solidFill>
                  <a:srgbClr val="ED15C9"/>
                </a:solidFill>
                <a:latin typeface="Arial" charset="0"/>
                <a:sym typeface="Symbol" pitchFamily="18" charset="2"/>
              </a:defRPr>
            </a:lvl1pPr>
            <a:lvl2pPr marL="742950" indent="-285750" eaLnBrk="0" hangingPunct="0">
              <a:lnSpc>
                <a:spcPct val="90000"/>
              </a:lnSpc>
              <a:spcBef>
                <a:spcPct val="40000"/>
              </a:spcBef>
              <a:spcAft>
                <a:spcPct val="50000"/>
              </a:spcAft>
              <a:defRPr sz="1400" b="1">
                <a:solidFill>
                  <a:srgbClr val="ED15C9"/>
                </a:solidFill>
                <a:latin typeface="Arial" charset="0"/>
                <a:sym typeface="Symbol" pitchFamily="18" charset="2"/>
              </a:defRPr>
            </a:lvl2pPr>
            <a:lvl3pPr marL="1143000" indent="-228600" eaLnBrk="0" hangingPunct="0">
              <a:lnSpc>
                <a:spcPct val="90000"/>
              </a:lnSpc>
              <a:spcBef>
                <a:spcPct val="40000"/>
              </a:spcBef>
              <a:spcAft>
                <a:spcPct val="50000"/>
              </a:spcAft>
              <a:defRPr sz="1400" b="1">
                <a:solidFill>
                  <a:srgbClr val="ED15C9"/>
                </a:solidFill>
                <a:latin typeface="Arial" charset="0"/>
                <a:sym typeface="Symbol" pitchFamily="18" charset="2"/>
              </a:defRPr>
            </a:lvl3pPr>
            <a:lvl4pPr marL="1600200" indent="-228600" eaLnBrk="0" hangingPunct="0">
              <a:lnSpc>
                <a:spcPct val="90000"/>
              </a:lnSpc>
              <a:spcBef>
                <a:spcPct val="40000"/>
              </a:spcBef>
              <a:spcAft>
                <a:spcPct val="50000"/>
              </a:spcAft>
              <a:defRPr sz="1400" b="1">
                <a:solidFill>
                  <a:srgbClr val="ED15C9"/>
                </a:solidFill>
                <a:latin typeface="Arial" charset="0"/>
                <a:sym typeface="Symbol" pitchFamily="18" charset="2"/>
              </a:defRPr>
            </a:lvl4pPr>
            <a:lvl5pPr marL="2057400" indent="-228600" eaLnBrk="0" hangingPunct="0">
              <a:lnSpc>
                <a:spcPct val="90000"/>
              </a:lnSpc>
              <a:spcBef>
                <a:spcPct val="40000"/>
              </a:spcBef>
              <a:spcAft>
                <a:spcPct val="50000"/>
              </a:spcAft>
              <a:defRPr sz="1400" b="1">
                <a:solidFill>
                  <a:srgbClr val="ED15C9"/>
                </a:solidFill>
                <a:latin typeface="Arial" charset="0"/>
                <a:sym typeface="Symbol" pitchFamily="18" charset="2"/>
              </a:defRPr>
            </a:lvl5pPr>
            <a:lvl6pPr marL="2514600" indent="-228600" eaLnBrk="0" fontAlgn="base" hangingPunct="0">
              <a:lnSpc>
                <a:spcPct val="90000"/>
              </a:lnSpc>
              <a:spcBef>
                <a:spcPct val="40000"/>
              </a:spcBef>
              <a:spcAft>
                <a:spcPct val="50000"/>
              </a:spcAft>
              <a:defRPr sz="1400" b="1">
                <a:solidFill>
                  <a:srgbClr val="ED15C9"/>
                </a:solidFill>
                <a:latin typeface="Arial" charset="0"/>
                <a:sym typeface="Symbol" pitchFamily="18" charset="2"/>
              </a:defRPr>
            </a:lvl6pPr>
            <a:lvl7pPr marL="2971800" indent="-228600" eaLnBrk="0" fontAlgn="base" hangingPunct="0">
              <a:lnSpc>
                <a:spcPct val="90000"/>
              </a:lnSpc>
              <a:spcBef>
                <a:spcPct val="40000"/>
              </a:spcBef>
              <a:spcAft>
                <a:spcPct val="50000"/>
              </a:spcAft>
              <a:defRPr sz="1400" b="1">
                <a:solidFill>
                  <a:srgbClr val="ED15C9"/>
                </a:solidFill>
                <a:latin typeface="Arial" charset="0"/>
                <a:sym typeface="Symbol" pitchFamily="18" charset="2"/>
              </a:defRPr>
            </a:lvl7pPr>
            <a:lvl8pPr marL="3429000" indent="-228600" eaLnBrk="0" fontAlgn="base" hangingPunct="0">
              <a:lnSpc>
                <a:spcPct val="90000"/>
              </a:lnSpc>
              <a:spcBef>
                <a:spcPct val="40000"/>
              </a:spcBef>
              <a:spcAft>
                <a:spcPct val="50000"/>
              </a:spcAft>
              <a:defRPr sz="1400" b="1">
                <a:solidFill>
                  <a:srgbClr val="ED15C9"/>
                </a:solidFill>
                <a:latin typeface="Arial" charset="0"/>
                <a:sym typeface="Symbol" pitchFamily="18" charset="2"/>
              </a:defRPr>
            </a:lvl8pPr>
            <a:lvl9pPr marL="3886200" indent="-228600" eaLnBrk="0" fontAlgn="base" hangingPunct="0">
              <a:lnSpc>
                <a:spcPct val="90000"/>
              </a:lnSpc>
              <a:spcBef>
                <a:spcPct val="40000"/>
              </a:spcBef>
              <a:spcAft>
                <a:spcPct val="50000"/>
              </a:spcAft>
              <a:defRPr sz="1400" b="1">
                <a:solidFill>
                  <a:srgbClr val="ED15C9"/>
                </a:solidFill>
                <a:latin typeface="Arial" charset="0"/>
                <a:sym typeface="Symbol" pitchFamily="18" charset="2"/>
              </a:defRPr>
            </a:lvl9pPr>
          </a:lstStyle>
          <a:p>
            <a:pPr eaLnBrk="1" hangingPunct="1"/>
            <a:endParaRPr lang="en-GB" sz="1200" smtClean="0">
              <a:solidFill>
                <a:srgbClr val="083676"/>
              </a:solidFill>
            </a:endParaRPr>
          </a:p>
          <a:p>
            <a:pPr eaLnBrk="1" hangingPunct="1"/>
            <a:fld id="{ABDE607D-91BA-4A48-A040-86FA366DB7E9}" type="slidenum">
              <a:rPr lang="en-GB" sz="1200" smtClean="0">
                <a:solidFill>
                  <a:srgbClr val="083676"/>
                </a:solidFill>
              </a:rPr>
              <a:pPr eaLnBrk="1" hangingPunct="1"/>
              <a:t>6</a:t>
            </a:fld>
            <a:endParaRPr lang="en-GB" sz="1200" smtClean="0">
              <a:solidFill>
                <a:srgbClr val="083676"/>
              </a:solidFill>
            </a:endParaRPr>
          </a:p>
        </p:txBody>
      </p:sp>
      <p:pic>
        <p:nvPicPr>
          <p:cNvPr id="14341" name="Picture 5" descr="prez_slika.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50825" y="1196975"/>
            <a:ext cx="8569325" cy="1381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title"/>
          </p:nvPr>
        </p:nvSpPr>
        <p:spPr/>
        <p:txBody>
          <a:bodyPr/>
          <a:lstStyle/>
          <a:p>
            <a:r>
              <a:rPr lang="hr-HR" smtClean="0"/>
              <a:t>Deposits:</a:t>
            </a:r>
          </a:p>
        </p:txBody>
      </p:sp>
      <p:sp>
        <p:nvSpPr>
          <p:cNvPr id="15363" name="Slide Number Placeholder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lnSpc>
                <a:spcPct val="90000"/>
              </a:lnSpc>
              <a:spcBef>
                <a:spcPct val="40000"/>
              </a:spcBef>
              <a:spcAft>
                <a:spcPct val="50000"/>
              </a:spcAft>
              <a:defRPr sz="1400" b="1">
                <a:solidFill>
                  <a:srgbClr val="ED15C9"/>
                </a:solidFill>
                <a:latin typeface="Arial" charset="0"/>
                <a:sym typeface="Symbol" pitchFamily="18" charset="2"/>
              </a:defRPr>
            </a:lvl1pPr>
            <a:lvl2pPr marL="742950" indent="-285750" eaLnBrk="0" hangingPunct="0">
              <a:lnSpc>
                <a:spcPct val="90000"/>
              </a:lnSpc>
              <a:spcBef>
                <a:spcPct val="40000"/>
              </a:spcBef>
              <a:spcAft>
                <a:spcPct val="50000"/>
              </a:spcAft>
              <a:defRPr sz="1400" b="1">
                <a:solidFill>
                  <a:srgbClr val="ED15C9"/>
                </a:solidFill>
                <a:latin typeface="Arial" charset="0"/>
                <a:sym typeface="Symbol" pitchFamily="18" charset="2"/>
              </a:defRPr>
            </a:lvl2pPr>
            <a:lvl3pPr marL="1143000" indent="-228600" eaLnBrk="0" hangingPunct="0">
              <a:lnSpc>
                <a:spcPct val="90000"/>
              </a:lnSpc>
              <a:spcBef>
                <a:spcPct val="40000"/>
              </a:spcBef>
              <a:spcAft>
                <a:spcPct val="50000"/>
              </a:spcAft>
              <a:defRPr sz="1400" b="1">
                <a:solidFill>
                  <a:srgbClr val="ED15C9"/>
                </a:solidFill>
                <a:latin typeface="Arial" charset="0"/>
                <a:sym typeface="Symbol" pitchFamily="18" charset="2"/>
              </a:defRPr>
            </a:lvl3pPr>
            <a:lvl4pPr marL="1600200" indent="-228600" eaLnBrk="0" hangingPunct="0">
              <a:lnSpc>
                <a:spcPct val="90000"/>
              </a:lnSpc>
              <a:spcBef>
                <a:spcPct val="40000"/>
              </a:spcBef>
              <a:spcAft>
                <a:spcPct val="50000"/>
              </a:spcAft>
              <a:defRPr sz="1400" b="1">
                <a:solidFill>
                  <a:srgbClr val="ED15C9"/>
                </a:solidFill>
                <a:latin typeface="Arial" charset="0"/>
                <a:sym typeface="Symbol" pitchFamily="18" charset="2"/>
              </a:defRPr>
            </a:lvl4pPr>
            <a:lvl5pPr marL="2057400" indent="-228600" eaLnBrk="0" hangingPunct="0">
              <a:lnSpc>
                <a:spcPct val="90000"/>
              </a:lnSpc>
              <a:spcBef>
                <a:spcPct val="40000"/>
              </a:spcBef>
              <a:spcAft>
                <a:spcPct val="50000"/>
              </a:spcAft>
              <a:defRPr sz="1400" b="1">
                <a:solidFill>
                  <a:srgbClr val="ED15C9"/>
                </a:solidFill>
                <a:latin typeface="Arial" charset="0"/>
                <a:sym typeface="Symbol" pitchFamily="18" charset="2"/>
              </a:defRPr>
            </a:lvl5pPr>
            <a:lvl6pPr marL="2514600" indent="-228600" eaLnBrk="0" fontAlgn="base" hangingPunct="0">
              <a:lnSpc>
                <a:spcPct val="90000"/>
              </a:lnSpc>
              <a:spcBef>
                <a:spcPct val="40000"/>
              </a:spcBef>
              <a:spcAft>
                <a:spcPct val="50000"/>
              </a:spcAft>
              <a:defRPr sz="1400" b="1">
                <a:solidFill>
                  <a:srgbClr val="ED15C9"/>
                </a:solidFill>
                <a:latin typeface="Arial" charset="0"/>
                <a:sym typeface="Symbol" pitchFamily="18" charset="2"/>
              </a:defRPr>
            </a:lvl6pPr>
            <a:lvl7pPr marL="2971800" indent="-228600" eaLnBrk="0" fontAlgn="base" hangingPunct="0">
              <a:lnSpc>
                <a:spcPct val="90000"/>
              </a:lnSpc>
              <a:spcBef>
                <a:spcPct val="40000"/>
              </a:spcBef>
              <a:spcAft>
                <a:spcPct val="50000"/>
              </a:spcAft>
              <a:defRPr sz="1400" b="1">
                <a:solidFill>
                  <a:srgbClr val="ED15C9"/>
                </a:solidFill>
                <a:latin typeface="Arial" charset="0"/>
                <a:sym typeface="Symbol" pitchFamily="18" charset="2"/>
              </a:defRPr>
            </a:lvl7pPr>
            <a:lvl8pPr marL="3429000" indent="-228600" eaLnBrk="0" fontAlgn="base" hangingPunct="0">
              <a:lnSpc>
                <a:spcPct val="90000"/>
              </a:lnSpc>
              <a:spcBef>
                <a:spcPct val="40000"/>
              </a:spcBef>
              <a:spcAft>
                <a:spcPct val="50000"/>
              </a:spcAft>
              <a:defRPr sz="1400" b="1">
                <a:solidFill>
                  <a:srgbClr val="ED15C9"/>
                </a:solidFill>
                <a:latin typeface="Arial" charset="0"/>
                <a:sym typeface="Symbol" pitchFamily="18" charset="2"/>
              </a:defRPr>
            </a:lvl8pPr>
            <a:lvl9pPr marL="3886200" indent="-228600" eaLnBrk="0" fontAlgn="base" hangingPunct="0">
              <a:lnSpc>
                <a:spcPct val="90000"/>
              </a:lnSpc>
              <a:spcBef>
                <a:spcPct val="40000"/>
              </a:spcBef>
              <a:spcAft>
                <a:spcPct val="50000"/>
              </a:spcAft>
              <a:defRPr sz="1400" b="1">
                <a:solidFill>
                  <a:srgbClr val="ED15C9"/>
                </a:solidFill>
                <a:latin typeface="Arial" charset="0"/>
                <a:sym typeface="Symbol" pitchFamily="18" charset="2"/>
              </a:defRPr>
            </a:lvl9pPr>
          </a:lstStyle>
          <a:p>
            <a:pPr eaLnBrk="1" hangingPunct="1"/>
            <a:endParaRPr lang="en-GB" sz="1200" smtClean="0">
              <a:solidFill>
                <a:srgbClr val="083676"/>
              </a:solidFill>
            </a:endParaRPr>
          </a:p>
          <a:p>
            <a:pPr eaLnBrk="1" hangingPunct="1"/>
            <a:fld id="{436A455C-6A8C-4383-A7AE-D34ECCA296C0}" type="slidenum">
              <a:rPr lang="en-GB" sz="1200" smtClean="0">
                <a:solidFill>
                  <a:srgbClr val="083676"/>
                </a:solidFill>
              </a:rPr>
              <a:pPr eaLnBrk="1" hangingPunct="1"/>
              <a:t>7</a:t>
            </a:fld>
            <a:endParaRPr lang="en-GB" sz="1200" smtClean="0">
              <a:solidFill>
                <a:srgbClr val="083676"/>
              </a:solidFill>
            </a:endParaRPr>
          </a:p>
        </p:txBody>
      </p:sp>
      <p:pic>
        <p:nvPicPr>
          <p:cNvPr id="15364" name="Picture 11" descr="slika_prez1.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95288" y="981075"/>
            <a:ext cx="8353425" cy="1587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65" name="Picture 12" descr="slika_prez2.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95288" y="2781300"/>
            <a:ext cx="8353425" cy="1065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366" name="Content Placeholder 2"/>
          <p:cNvSpPr>
            <a:spLocks noGrp="1"/>
          </p:cNvSpPr>
          <p:nvPr>
            <p:ph idx="1"/>
          </p:nvPr>
        </p:nvSpPr>
        <p:spPr>
          <a:xfrm>
            <a:off x="301625" y="3500438"/>
            <a:ext cx="8421688" cy="2878137"/>
          </a:xfrm>
        </p:spPr>
        <p:txBody>
          <a:bodyPr/>
          <a:lstStyle/>
          <a:p>
            <a:endParaRPr lang="en-US" dirty="0" smtClean="0"/>
          </a:p>
          <a:p>
            <a:r>
              <a:rPr lang="en-US" sz="2400" dirty="0" smtClean="0"/>
              <a:t>Whether client has relationship/operational relationship with bank or not has big influence on run-off </a:t>
            </a:r>
            <a:r>
              <a:rPr lang="en-US" sz="2400" dirty="0" smtClean="0"/>
              <a:t>rate</a:t>
            </a:r>
            <a:r>
              <a:rPr lang="hr-HR" sz="2400" dirty="0" smtClean="0"/>
              <a:t>.</a:t>
            </a:r>
            <a:endParaRPr lang="en-US" sz="2400" dirty="0" smtClean="0"/>
          </a:p>
          <a:p>
            <a:r>
              <a:rPr lang="en-US" sz="2400" dirty="0" smtClean="0"/>
              <a:t>Currently definition of relationship is left on credit institutions to define and presence of relationship should reflect stability of the deposit – gives us opportunity to develop our own </a:t>
            </a:r>
            <a:r>
              <a:rPr lang="en-US" sz="2400" dirty="0" smtClean="0"/>
              <a:t>models</a:t>
            </a:r>
            <a:r>
              <a:rPr lang="hr-HR" sz="2400" dirty="0" smtClean="0"/>
              <a:t>.</a:t>
            </a:r>
            <a:endParaRPr lang="en-US" sz="2400" dirty="0" smtClean="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p:txBody>
          <a:bodyPr/>
          <a:lstStyle/>
          <a:p>
            <a:r>
              <a:rPr lang="en-US" smtClean="0"/>
              <a:t>Deposits:</a:t>
            </a:r>
          </a:p>
        </p:txBody>
      </p:sp>
      <p:sp>
        <p:nvSpPr>
          <p:cNvPr id="16387" name="Content Placeholder 2"/>
          <p:cNvSpPr>
            <a:spLocks noGrp="1"/>
          </p:cNvSpPr>
          <p:nvPr>
            <p:ph idx="1"/>
          </p:nvPr>
        </p:nvSpPr>
        <p:spPr>
          <a:xfrm>
            <a:off x="250825" y="765175"/>
            <a:ext cx="8421688" cy="5543550"/>
          </a:xfrm>
        </p:spPr>
        <p:txBody>
          <a:bodyPr/>
          <a:lstStyle/>
          <a:p>
            <a:pPr>
              <a:buFont typeface="Franklin Gothic Book" pitchFamily="34" charset="0"/>
              <a:buNone/>
            </a:pPr>
            <a:r>
              <a:rPr lang="en-US" dirty="0" smtClean="0"/>
              <a:t>Relationship →</a:t>
            </a:r>
            <a:r>
              <a:rPr lang="en-US" b="0" dirty="0" smtClean="0"/>
              <a:t> stable deposit; withdrawal of these deposits should be highly unlikely</a:t>
            </a:r>
            <a:endParaRPr lang="hr-HR" b="0" dirty="0" smtClean="0"/>
          </a:p>
          <a:p>
            <a:pPr>
              <a:buFont typeface="Franklin Gothic Book" pitchFamily="34" charset="0"/>
              <a:buNone/>
            </a:pPr>
            <a:r>
              <a:rPr lang="en-US" sz="2800" b="0" dirty="0" smtClean="0"/>
              <a:t>-most important issue in new LQ measurements  </a:t>
            </a:r>
          </a:p>
        </p:txBody>
      </p:sp>
      <p:sp>
        <p:nvSpPr>
          <p:cNvPr id="16388" name="Slide Number Placeholder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lnSpc>
                <a:spcPct val="90000"/>
              </a:lnSpc>
              <a:spcBef>
                <a:spcPct val="40000"/>
              </a:spcBef>
              <a:spcAft>
                <a:spcPct val="50000"/>
              </a:spcAft>
              <a:defRPr sz="1400" b="1">
                <a:solidFill>
                  <a:srgbClr val="ED15C9"/>
                </a:solidFill>
                <a:latin typeface="Arial" charset="0"/>
                <a:sym typeface="Symbol" pitchFamily="18" charset="2"/>
              </a:defRPr>
            </a:lvl1pPr>
            <a:lvl2pPr marL="742950" indent="-285750" eaLnBrk="0" hangingPunct="0">
              <a:lnSpc>
                <a:spcPct val="90000"/>
              </a:lnSpc>
              <a:spcBef>
                <a:spcPct val="40000"/>
              </a:spcBef>
              <a:spcAft>
                <a:spcPct val="50000"/>
              </a:spcAft>
              <a:defRPr sz="1400" b="1">
                <a:solidFill>
                  <a:srgbClr val="ED15C9"/>
                </a:solidFill>
                <a:latin typeface="Arial" charset="0"/>
                <a:sym typeface="Symbol" pitchFamily="18" charset="2"/>
              </a:defRPr>
            </a:lvl2pPr>
            <a:lvl3pPr marL="1143000" indent="-228600" eaLnBrk="0" hangingPunct="0">
              <a:lnSpc>
                <a:spcPct val="90000"/>
              </a:lnSpc>
              <a:spcBef>
                <a:spcPct val="40000"/>
              </a:spcBef>
              <a:spcAft>
                <a:spcPct val="50000"/>
              </a:spcAft>
              <a:defRPr sz="1400" b="1">
                <a:solidFill>
                  <a:srgbClr val="ED15C9"/>
                </a:solidFill>
                <a:latin typeface="Arial" charset="0"/>
                <a:sym typeface="Symbol" pitchFamily="18" charset="2"/>
              </a:defRPr>
            </a:lvl3pPr>
            <a:lvl4pPr marL="1600200" indent="-228600" eaLnBrk="0" hangingPunct="0">
              <a:lnSpc>
                <a:spcPct val="90000"/>
              </a:lnSpc>
              <a:spcBef>
                <a:spcPct val="40000"/>
              </a:spcBef>
              <a:spcAft>
                <a:spcPct val="50000"/>
              </a:spcAft>
              <a:defRPr sz="1400" b="1">
                <a:solidFill>
                  <a:srgbClr val="ED15C9"/>
                </a:solidFill>
                <a:latin typeface="Arial" charset="0"/>
                <a:sym typeface="Symbol" pitchFamily="18" charset="2"/>
              </a:defRPr>
            </a:lvl4pPr>
            <a:lvl5pPr marL="2057400" indent="-228600" eaLnBrk="0" hangingPunct="0">
              <a:lnSpc>
                <a:spcPct val="90000"/>
              </a:lnSpc>
              <a:spcBef>
                <a:spcPct val="40000"/>
              </a:spcBef>
              <a:spcAft>
                <a:spcPct val="50000"/>
              </a:spcAft>
              <a:defRPr sz="1400" b="1">
                <a:solidFill>
                  <a:srgbClr val="ED15C9"/>
                </a:solidFill>
                <a:latin typeface="Arial" charset="0"/>
                <a:sym typeface="Symbol" pitchFamily="18" charset="2"/>
              </a:defRPr>
            </a:lvl5pPr>
            <a:lvl6pPr marL="2514600" indent="-228600" eaLnBrk="0" fontAlgn="base" hangingPunct="0">
              <a:lnSpc>
                <a:spcPct val="90000"/>
              </a:lnSpc>
              <a:spcBef>
                <a:spcPct val="40000"/>
              </a:spcBef>
              <a:spcAft>
                <a:spcPct val="50000"/>
              </a:spcAft>
              <a:defRPr sz="1400" b="1">
                <a:solidFill>
                  <a:srgbClr val="ED15C9"/>
                </a:solidFill>
                <a:latin typeface="Arial" charset="0"/>
                <a:sym typeface="Symbol" pitchFamily="18" charset="2"/>
              </a:defRPr>
            </a:lvl6pPr>
            <a:lvl7pPr marL="2971800" indent="-228600" eaLnBrk="0" fontAlgn="base" hangingPunct="0">
              <a:lnSpc>
                <a:spcPct val="90000"/>
              </a:lnSpc>
              <a:spcBef>
                <a:spcPct val="40000"/>
              </a:spcBef>
              <a:spcAft>
                <a:spcPct val="50000"/>
              </a:spcAft>
              <a:defRPr sz="1400" b="1">
                <a:solidFill>
                  <a:srgbClr val="ED15C9"/>
                </a:solidFill>
                <a:latin typeface="Arial" charset="0"/>
                <a:sym typeface="Symbol" pitchFamily="18" charset="2"/>
              </a:defRPr>
            </a:lvl7pPr>
            <a:lvl8pPr marL="3429000" indent="-228600" eaLnBrk="0" fontAlgn="base" hangingPunct="0">
              <a:lnSpc>
                <a:spcPct val="90000"/>
              </a:lnSpc>
              <a:spcBef>
                <a:spcPct val="40000"/>
              </a:spcBef>
              <a:spcAft>
                <a:spcPct val="50000"/>
              </a:spcAft>
              <a:defRPr sz="1400" b="1">
                <a:solidFill>
                  <a:srgbClr val="ED15C9"/>
                </a:solidFill>
                <a:latin typeface="Arial" charset="0"/>
                <a:sym typeface="Symbol" pitchFamily="18" charset="2"/>
              </a:defRPr>
            </a:lvl8pPr>
            <a:lvl9pPr marL="3886200" indent="-228600" eaLnBrk="0" fontAlgn="base" hangingPunct="0">
              <a:lnSpc>
                <a:spcPct val="90000"/>
              </a:lnSpc>
              <a:spcBef>
                <a:spcPct val="40000"/>
              </a:spcBef>
              <a:spcAft>
                <a:spcPct val="50000"/>
              </a:spcAft>
              <a:defRPr sz="1400" b="1">
                <a:solidFill>
                  <a:srgbClr val="ED15C9"/>
                </a:solidFill>
                <a:latin typeface="Arial" charset="0"/>
                <a:sym typeface="Symbol" pitchFamily="18" charset="2"/>
              </a:defRPr>
            </a:lvl9pPr>
          </a:lstStyle>
          <a:p>
            <a:pPr eaLnBrk="1" hangingPunct="1"/>
            <a:endParaRPr lang="en-GB" sz="1200" smtClean="0">
              <a:solidFill>
                <a:srgbClr val="083676"/>
              </a:solidFill>
            </a:endParaRPr>
          </a:p>
          <a:p>
            <a:pPr eaLnBrk="1" hangingPunct="1"/>
            <a:fld id="{81E6BE74-84A7-4006-8E44-D70FC2A9FA8B}" type="slidenum">
              <a:rPr lang="en-GB" sz="1200" smtClean="0">
                <a:solidFill>
                  <a:srgbClr val="083676"/>
                </a:solidFill>
              </a:rPr>
              <a:pPr eaLnBrk="1" hangingPunct="1"/>
              <a:t>8</a:t>
            </a:fld>
            <a:endParaRPr lang="en-GB" sz="1200" smtClean="0">
              <a:solidFill>
                <a:srgbClr val="083676"/>
              </a:solidFill>
            </a:endParaRPr>
          </a:p>
        </p:txBody>
      </p:sp>
      <p:graphicFrame>
        <p:nvGraphicFramePr>
          <p:cNvPr id="7" name="Chart 6"/>
          <p:cNvGraphicFramePr/>
          <p:nvPr/>
        </p:nvGraphicFramePr>
        <p:xfrm>
          <a:off x="1115616" y="2420888"/>
          <a:ext cx="6102424" cy="3675856"/>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Rectangle 22"/>
          <p:cNvSpPr>
            <a:spLocks noChangeArrowheads="1"/>
          </p:cNvSpPr>
          <p:nvPr/>
        </p:nvSpPr>
        <p:spPr bwMode="auto">
          <a:xfrm>
            <a:off x="5730875" y="2482850"/>
            <a:ext cx="1944688" cy="504825"/>
          </a:xfrm>
          <a:prstGeom prst="rect">
            <a:avLst/>
          </a:prstGeom>
          <a:solidFill>
            <a:srgbClr val="004386"/>
          </a:solidFill>
          <a:ln w="22225" algn="ctr">
            <a:solidFill>
              <a:srgbClr val="004386"/>
            </a:solidFill>
            <a:round/>
            <a:headEnd/>
            <a:tailEnd/>
          </a:ln>
        </p:spPr>
        <p:txBody>
          <a:bodyPr wrap="none" anchor="ctr"/>
          <a:lstStyle/>
          <a:p>
            <a:pPr algn="ctr"/>
            <a:endParaRPr lang="hr-HR" sz="1800" b="0">
              <a:solidFill>
                <a:schemeClr val="tx1"/>
              </a:solidFill>
            </a:endParaRPr>
          </a:p>
        </p:txBody>
      </p:sp>
      <p:sp>
        <p:nvSpPr>
          <p:cNvPr id="17411" name="Title 1"/>
          <p:cNvSpPr>
            <a:spLocks noGrp="1"/>
          </p:cNvSpPr>
          <p:nvPr>
            <p:ph type="title"/>
          </p:nvPr>
        </p:nvSpPr>
        <p:spPr>
          <a:xfrm>
            <a:off x="395288" y="188913"/>
            <a:ext cx="6880225" cy="774700"/>
          </a:xfrm>
        </p:spPr>
        <p:txBody>
          <a:bodyPr/>
          <a:lstStyle/>
          <a:p>
            <a:r>
              <a:rPr lang="hr-HR" smtClean="0"/>
              <a:t>D</a:t>
            </a:r>
            <a:r>
              <a:rPr lang="en-US" smtClean="0"/>
              <a:t>eposits:</a:t>
            </a:r>
          </a:p>
        </p:txBody>
      </p:sp>
      <p:sp>
        <p:nvSpPr>
          <p:cNvPr id="17412" name="Slide Number Placeholder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lnSpc>
                <a:spcPct val="90000"/>
              </a:lnSpc>
              <a:spcBef>
                <a:spcPct val="40000"/>
              </a:spcBef>
              <a:spcAft>
                <a:spcPct val="50000"/>
              </a:spcAft>
              <a:defRPr sz="1400" b="1">
                <a:solidFill>
                  <a:srgbClr val="ED15C9"/>
                </a:solidFill>
                <a:latin typeface="Arial" charset="0"/>
                <a:sym typeface="Symbol" pitchFamily="18" charset="2"/>
              </a:defRPr>
            </a:lvl1pPr>
            <a:lvl2pPr marL="742950" indent="-285750" eaLnBrk="0" hangingPunct="0">
              <a:lnSpc>
                <a:spcPct val="90000"/>
              </a:lnSpc>
              <a:spcBef>
                <a:spcPct val="40000"/>
              </a:spcBef>
              <a:spcAft>
                <a:spcPct val="50000"/>
              </a:spcAft>
              <a:defRPr sz="1400" b="1">
                <a:solidFill>
                  <a:srgbClr val="ED15C9"/>
                </a:solidFill>
                <a:latin typeface="Arial" charset="0"/>
                <a:sym typeface="Symbol" pitchFamily="18" charset="2"/>
              </a:defRPr>
            </a:lvl2pPr>
            <a:lvl3pPr marL="1143000" indent="-228600" eaLnBrk="0" hangingPunct="0">
              <a:lnSpc>
                <a:spcPct val="90000"/>
              </a:lnSpc>
              <a:spcBef>
                <a:spcPct val="40000"/>
              </a:spcBef>
              <a:spcAft>
                <a:spcPct val="50000"/>
              </a:spcAft>
              <a:defRPr sz="1400" b="1">
                <a:solidFill>
                  <a:srgbClr val="ED15C9"/>
                </a:solidFill>
                <a:latin typeface="Arial" charset="0"/>
                <a:sym typeface="Symbol" pitchFamily="18" charset="2"/>
              </a:defRPr>
            </a:lvl3pPr>
            <a:lvl4pPr marL="1600200" indent="-228600" eaLnBrk="0" hangingPunct="0">
              <a:lnSpc>
                <a:spcPct val="90000"/>
              </a:lnSpc>
              <a:spcBef>
                <a:spcPct val="40000"/>
              </a:spcBef>
              <a:spcAft>
                <a:spcPct val="50000"/>
              </a:spcAft>
              <a:defRPr sz="1400" b="1">
                <a:solidFill>
                  <a:srgbClr val="ED15C9"/>
                </a:solidFill>
                <a:latin typeface="Arial" charset="0"/>
                <a:sym typeface="Symbol" pitchFamily="18" charset="2"/>
              </a:defRPr>
            </a:lvl4pPr>
            <a:lvl5pPr marL="2057400" indent="-228600" eaLnBrk="0" hangingPunct="0">
              <a:lnSpc>
                <a:spcPct val="90000"/>
              </a:lnSpc>
              <a:spcBef>
                <a:spcPct val="40000"/>
              </a:spcBef>
              <a:spcAft>
                <a:spcPct val="50000"/>
              </a:spcAft>
              <a:defRPr sz="1400" b="1">
                <a:solidFill>
                  <a:srgbClr val="ED15C9"/>
                </a:solidFill>
                <a:latin typeface="Arial" charset="0"/>
                <a:sym typeface="Symbol" pitchFamily="18" charset="2"/>
              </a:defRPr>
            </a:lvl5pPr>
            <a:lvl6pPr marL="2514600" indent="-228600" eaLnBrk="0" fontAlgn="base" hangingPunct="0">
              <a:lnSpc>
                <a:spcPct val="90000"/>
              </a:lnSpc>
              <a:spcBef>
                <a:spcPct val="40000"/>
              </a:spcBef>
              <a:spcAft>
                <a:spcPct val="50000"/>
              </a:spcAft>
              <a:defRPr sz="1400" b="1">
                <a:solidFill>
                  <a:srgbClr val="ED15C9"/>
                </a:solidFill>
                <a:latin typeface="Arial" charset="0"/>
                <a:sym typeface="Symbol" pitchFamily="18" charset="2"/>
              </a:defRPr>
            </a:lvl6pPr>
            <a:lvl7pPr marL="2971800" indent="-228600" eaLnBrk="0" fontAlgn="base" hangingPunct="0">
              <a:lnSpc>
                <a:spcPct val="90000"/>
              </a:lnSpc>
              <a:spcBef>
                <a:spcPct val="40000"/>
              </a:spcBef>
              <a:spcAft>
                <a:spcPct val="50000"/>
              </a:spcAft>
              <a:defRPr sz="1400" b="1">
                <a:solidFill>
                  <a:srgbClr val="ED15C9"/>
                </a:solidFill>
                <a:latin typeface="Arial" charset="0"/>
                <a:sym typeface="Symbol" pitchFamily="18" charset="2"/>
              </a:defRPr>
            </a:lvl7pPr>
            <a:lvl8pPr marL="3429000" indent="-228600" eaLnBrk="0" fontAlgn="base" hangingPunct="0">
              <a:lnSpc>
                <a:spcPct val="90000"/>
              </a:lnSpc>
              <a:spcBef>
                <a:spcPct val="40000"/>
              </a:spcBef>
              <a:spcAft>
                <a:spcPct val="50000"/>
              </a:spcAft>
              <a:defRPr sz="1400" b="1">
                <a:solidFill>
                  <a:srgbClr val="ED15C9"/>
                </a:solidFill>
                <a:latin typeface="Arial" charset="0"/>
                <a:sym typeface="Symbol" pitchFamily="18" charset="2"/>
              </a:defRPr>
            </a:lvl8pPr>
            <a:lvl9pPr marL="3886200" indent="-228600" eaLnBrk="0" fontAlgn="base" hangingPunct="0">
              <a:lnSpc>
                <a:spcPct val="90000"/>
              </a:lnSpc>
              <a:spcBef>
                <a:spcPct val="40000"/>
              </a:spcBef>
              <a:spcAft>
                <a:spcPct val="50000"/>
              </a:spcAft>
              <a:defRPr sz="1400" b="1">
                <a:solidFill>
                  <a:srgbClr val="ED15C9"/>
                </a:solidFill>
                <a:latin typeface="Arial" charset="0"/>
                <a:sym typeface="Symbol" pitchFamily="18" charset="2"/>
              </a:defRPr>
            </a:lvl9pPr>
          </a:lstStyle>
          <a:p>
            <a:pPr eaLnBrk="1" hangingPunct="1"/>
            <a:endParaRPr lang="en-GB" sz="1200" smtClean="0">
              <a:solidFill>
                <a:srgbClr val="083676"/>
              </a:solidFill>
            </a:endParaRPr>
          </a:p>
          <a:p>
            <a:pPr eaLnBrk="1" hangingPunct="1"/>
            <a:fld id="{D62FE741-0B50-4AD6-88C5-D6EBBC5AB35E}" type="slidenum">
              <a:rPr lang="en-GB" sz="1200" smtClean="0">
                <a:solidFill>
                  <a:srgbClr val="083676"/>
                </a:solidFill>
              </a:rPr>
              <a:pPr eaLnBrk="1" hangingPunct="1"/>
              <a:t>9</a:t>
            </a:fld>
            <a:endParaRPr lang="en-GB" sz="1200" smtClean="0">
              <a:solidFill>
                <a:srgbClr val="083676"/>
              </a:solidFill>
            </a:endParaRPr>
          </a:p>
        </p:txBody>
      </p:sp>
      <p:sp>
        <p:nvSpPr>
          <p:cNvPr id="9" name="Rectangle 8"/>
          <p:cNvSpPr>
            <a:spLocks noChangeArrowheads="1"/>
          </p:cNvSpPr>
          <p:nvPr/>
        </p:nvSpPr>
        <p:spPr bwMode="auto">
          <a:xfrm>
            <a:off x="900113" y="2492375"/>
            <a:ext cx="1943100" cy="1354138"/>
          </a:xfrm>
          <a:prstGeom prst="rect">
            <a:avLst/>
          </a:prstGeom>
          <a:solidFill>
            <a:srgbClr val="004386"/>
          </a:solidFill>
          <a:ln w="22225" algn="ctr">
            <a:solidFill>
              <a:srgbClr val="004386"/>
            </a:solidFill>
            <a:round/>
            <a:headEnd/>
            <a:tailEnd/>
          </a:ln>
        </p:spPr>
        <p:txBody>
          <a:bodyPr wrap="none" anchor="ctr"/>
          <a:lstStyle/>
          <a:p>
            <a:pPr algn="ctr"/>
            <a:endParaRPr lang="hr-HR" sz="1800" b="0">
              <a:solidFill>
                <a:schemeClr val="tx1"/>
              </a:solidFill>
            </a:endParaRPr>
          </a:p>
        </p:txBody>
      </p:sp>
      <p:sp>
        <p:nvSpPr>
          <p:cNvPr id="11" name="Rectangle 10"/>
          <p:cNvSpPr>
            <a:spLocks noChangeArrowheads="1"/>
          </p:cNvSpPr>
          <p:nvPr/>
        </p:nvSpPr>
        <p:spPr bwMode="auto">
          <a:xfrm>
            <a:off x="895350" y="4778375"/>
            <a:ext cx="1947863" cy="479425"/>
          </a:xfrm>
          <a:prstGeom prst="rect">
            <a:avLst/>
          </a:prstGeom>
          <a:solidFill>
            <a:srgbClr val="004386"/>
          </a:solidFill>
          <a:ln w="22225" algn="ctr">
            <a:solidFill>
              <a:srgbClr val="004386"/>
            </a:solidFill>
            <a:round/>
            <a:headEnd/>
            <a:tailEnd/>
          </a:ln>
        </p:spPr>
        <p:txBody>
          <a:bodyPr wrap="none" anchor="ctr"/>
          <a:lstStyle/>
          <a:p>
            <a:pPr algn="ctr"/>
            <a:endParaRPr lang="hr-HR" sz="1800" b="0">
              <a:solidFill>
                <a:schemeClr val="tx1"/>
              </a:solidFill>
            </a:endParaRPr>
          </a:p>
        </p:txBody>
      </p:sp>
      <p:sp>
        <p:nvSpPr>
          <p:cNvPr id="12" name="TextBox 11"/>
          <p:cNvSpPr txBox="1">
            <a:spLocks noChangeArrowheads="1"/>
          </p:cNvSpPr>
          <p:nvPr/>
        </p:nvSpPr>
        <p:spPr bwMode="auto">
          <a:xfrm>
            <a:off x="1079500" y="2957513"/>
            <a:ext cx="1584325" cy="423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lnSpc>
                <a:spcPct val="90000"/>
              </a:lnSpc>
              <a:spcBef>
                <a:spcPct val="40000"/>
              </a:spcBef>
              <a:spcAft>
                <a:spcPct val="50000"/>
              </a:spcAft>
              <a:defRPr sz="1400" b="1">
                <a:solidFill>
                  <a:srgbClr val="ED15C9"/>
                </a:solidFill>
                <a:latin typeface="Arial" charset="0"/>
                <a:sym typeface="Symbol" pitchFamily="18" charset="2"/>
              </a:defRPr>
            </a:lvl1pPr>
            <a:lvl2pPr marL="742950" indent="-285750" eaLnBrk="0" hangingPunct="0">
              <a:lnSpc>
                <a:spcPct val="90000"/>
              </a:lnSpc>
              <a:spcBef>
                <a:spcPct val="40000"/>
              </a:spcBef>
              <a:spcAft>
                <a:spcPct val="50000"/>
              </a:spcAft>
              <a:defRPr sz="1400" b="1">
                <a:solidFill>
                  <a:srgbClr val="ED15C9"/>
                </a:solidFill>
                <a:latin typeface="Arial" charset="0"/>
                <a:sym typeface="Symbol" pitchFamily="18" charset="2"/>
              </a:defRPr>
            </a:lvl2pPr>
            <a:lvl3pPr marL="1143000" indent="-228600" eaLnBrk="0" hangingPunct="0">
              <a:lnSpc>
                <a:spcPct val="90000"/>
              </a:lnSpc>
              <a:spcBef>
                <a:spcPct val="40000"/>
              </a:spcBef>
              <a:spcAft>
                <a:spcPct val="50000"/>
              </a:spcAft>
              <a:defRPr sz="1400" b="1">
                <a:solidFill>
                  <a:srgbClr val="ED15C9"/>
                </a:solidFill>
                <a:latin typeface="Arial" charset="0"/>
                <a:sym typeface="Symbol" pitchFamily="18" charset="2"/>
              </a:defRPr>
            </a:lvl3pPr>
            <a:lvl4pPr marL="1600200" indent="-228600" eaLnBrk="0" hangingPunct="0">
              <a:lnSpc>
                <a:spcPct val="90000"/>
              </a:lnSpc>
              <a:spcBef>
                <a:spcPct val="40000"/>
              </a:spcBef>
              <a:spcAft>
                <a:spcPct val="50000"/>
              </a:spcAft>
              <a:defRPr sz="1400" b="1">
                <a:solidFill>
                  <a:srgbClr val="ED15C9"/>
                </a:solidFill>
                <a:latin typeface="Arial" charset="0"/>
                <a:sym typeface="Symbol" pitchFamily="18" charset="2"/>
              </a:defRPr>
            </a:lvl4pPr>
            <a:lvl5pPr marL="2057400" indent="-228600" eaLnBrk="0" hangingPunct="0">
              <a:lnSpc>
                <a:spcPct val="90000"/>
              </a:lnSpc>
              <a:spcBef>
                <a:spcPct val="40000"/>
              </a:spcBef>
              <a:spcAft>
                <a:spcPct val="50000"/>
              </a:spcAft>
              <a:defRPr sz="1400" b="1">
                <a:solidFill>
                  <a:srgbClr val="ED15C9"/>
                </a:solidFill>
                <a:latin typeface="Arial" charset="0"/>
                <a:sym typeface="Symbol" pitchFamily="18" charset="2"/>
              </a:defRPr>
            </a:lvl5pPr>
            <a:lvl6pPr marL="2514600" indent="-228600" eaLnBrk="0" fontAlgn="base" hangingPunct="0">
              <a:lnSpc>
                <a:spcPct val="90000"/>
              </a:lnSpc>
              <a:spcBef>
                <a:spcPct val="40000"/>
              </a:spcBef>
              <a:spcAft>
                <a:spcPct val="50000"/>
              </a:spcAft>
              <a:defRPr sz="1400" b="1">
                <a:solidFill>
                  <a:srgbClr val="ED15C9"/>
                </a:solidFill>
                <a:latin typeface="Arial" charset="0"/>
                <a:sym typeface="Symbol" pitchFamily="18" charset="2"/>
              </a:defRPr>
            </a:lvl6pPr>
            <a:lvl7pPr marL="2971800" indent="-228600" eaLnBrk="0" fontAlgn="base" hangingPunct="0">
              <a:lnSpc>
                <a:spcPct val="90000"/>
              </a:lnSpc>
              <a:spcBef>
                <a:spcPct val="40000"/>
              </a:spcBef>
              <a:spcAft>
                <a:spcPct val="50000"/>
              </a:spcAft>
              <a:defRPr sz="1400" b="1">
                <a:solidFill>
                  <a:srgbClr val="ED15C9"/>
                </a:solidFill>
                <a:latin typeface="Arial" charset="0"/>
                <a:sym typeface="Symbol" pitchFamily="18" charset="2"/>
              </a:defRPr>
            </a:lvl7pPr>
            <a:lvl8pPr marL="3429000" indent="-228600" eaLnBrk="0" fontAlgn="base" hangingPunct="0">
              <a:lnSpc>
                <a:spcPct val="90000"/>
              </a:lnSpc>
              <a:spcBef>
                <a:spcPct val="40000"/>
              </a:spcBef>
              <a:spcAft>
                <a:spcPct val="50000"/>
              </a:spcAft>
              <a:defRPr sz="1400" b="1">
                <a:solidFill>
                  <a:srgbClr val="ED15C9"/>
                </a:solidFill>
                <a:latin typeface="Arial" charset="0"/>
                <a:sym typeface="Symbol" pitchFamily="18" charset="2"/>
              </a:defRPr>
            </a:lvl8pPr>
            <a:lvl9pPr marL="3886200" indent="-228600" eaLnBrk="0" fontAlgn="base" hangingPunct="0">
              <a:lnSpc>
                <a:spcPct val="90000"/>
              </a:lnSpc>
              <a:spcBef>
                <a:spcPct val="40000"/>
              </a:spcBef>
              <a:spcAft>
                <a:spcPct val="50000"/>
              </a:spcAft>
              <a:defRPr sz="1400" b="1">
                <a:solidFill>
                  <a:srgbClr val="ED15C9"/>
                </a:solidFill>
                <a:latin typeface="Arial" charset="0"/>
                <a:sym typeface="Symbol" pitchFamily="18" charset="2"/>
              </a:defRPr>
            </a:lvl9pPr>
          </a:lstStyle>
          <a:p>
            <a:pPr eaLnBrk="1" hangingPunct="1"/>
            <a:r>
              <a:rPr lang="hr-HR" sz="2400">
                <a:solidFill>
                  <a:schemeClr val="bg1"/>
                </a:solidFill>
              </a:rPr>
              <a:t>Deposits</a:t>
            </a:r>
          </a:p>
        </p:txBody>
      </p:sp>
      <p:sp>
        <p:nvSpPr>
          <p:cNvPr id="13" name="TextBox 12"/>
          <p:cNvSpPr txBox="1">
            <a:spLocks noChangeArrowheads="1"/>
          </p:cNvSpPr>
          <p:nvPr/>
        </p:nvSpPr>
        <p:spPr bwMode="auto">
          <a:xfrm>
            <a:off x="1503363" y="1420813"/>
            <a:ext cx="1655762" cy="285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lnSpc>
                <a:spcPct val="90000"/>
              </a:lnSpc>
              <a:spcBef>
                <a:spcPct val="40000"/>
              </a:spcBef>
              <a:spcAft>
                <a:spcPct val="50000"/>
              </a:spcAft>
              <a:defRPr sz="1400" b="1">
                <a:solidFill>
                  <a:srgbClr val="ED15C9"/>
                </a:solidFill>
                <a:latin typeface="Arial" charset="0"/>
                <a:sym typeface="Symbol" pitchFamily="18" charset="2"/>
              </a:defRPr>
            </a:lvl1pPr>
            <a:lvl2pPr marL="742950" indent="-285750" eaLnBrk="0" hangingPunct="0">
              <a:lnSpc>
                <a:spcPct val="90000"/>
              </a:lnSpc>
              <a:spcBef>
                <a:spcPct val="40000"/>
              </a:spcBef>
              <a:spcAft>
                <a:spcPct val="50000"/>
              </a:spcAft>
              <a:defRPr sz="1400" b="1">
                <a:solidFill>
                  <a:srgbClr val="ED15C9"/>
                </a:solidFill>
                <a:latin typeface="Arial" charset="0"/>
                <a:sym typeface="Symbol" pitchFamily="18" charset="2"/>
              </a:defRPr>
            </a:lvl2pPr>
            <a:lvl3pPr marL="1143000" indent="-228600" eaLnBrk="0" hangingPunct="0">
              <a:lnSpc>
                <a:spcPct val="90000"/>
              </a:lnSpc>
              <a:spcBef>
                <a:spcPct val="40000"/>
              </a:spcBef>
              <a:spcAft>
                <a:spcPct val="50000"/>
              </a:spcAft>
              <a:defRPr sz="1400" b="1">
                <a:solidFill>
                  <a:srgbClr val="ED15C9"/>
                </a:solidFill>
                <a:latin typeface="Arial" charset="0"/>
                <a:sym typeface="Symbol" pitchFamily="18" charset="2"/>
              </a:defRPr>
            </a:lvl3pPr>
            <a:lvl4pPr marL="1600200" indent="-228600" eaLnBrk="0" hangingPunct="0">
              <a:lnSpc>
                <a:spcPct val="90000"/>
              </a:lnSpc>
              <a:spcBef>
                <a:spcPct val="40000"/>
              </a:spcBef>
              <a:spcAft>
                <a:spcPct val="50000"/>
              </a:spcAft>
              <a:defRPr sz="1400" b="1">
                <a:solidFill>
                  <a:srgbClr val="ED15C9"/>
                </a:solidFill>
                <a:latin typeface="Arial" charset="0"/>
                <a:sym typeface="Symbol" pitchFamily="18" charset="2"/>
              </a:defRPr>
            </a:lvl4pPr>
            <a:lvl5pPr marL="2057400" indent="-228600" eaLnBrk="0" hangingPunct="0">
              <a:lnSpc>
                <a:spcPct val="90000"/>
              </a:lnSpc>
              <a:spcBef>
                <a:spcPct val="40000"/>
              </a:spcBef>
              <a:spcAft>
                <a:spcPct val="50000"/>
              </a:spcAft>
              <a:defRPr sz="1400" b="1">
                <a:solidFill>
                  <a:srgbClr val="ED15C9"/>
                </a:solidFill>
                <a:latin typeface="Arial" charset="0"/>
                <a:sym typeface="Symbol" pitchFamily="18" charset="2"/>
              </a:defRPr>
            </a:lvl5pPr>
            <a:lvl6pPr marL="2514600" indent="-228600" eaLnBrk="0" fontAlgn="base" hangingPunct="0">
              <a:lnSpc>
                <a:spcPct val="90000"/>
              </a:lnSpc>
              <a:spcBef>
                <a:spcPct val="40000"/>
              </a:spcBef>
              <a:spcAft>
                <a:spcPct val="50000"/>
              </a:spcAft>
              <a:defRPr sz="1400" b="1">
                <a:solidFill>
                  <a:srgbClr val="ED15C9"/>
                </a:solidFill>
                <a:latin typeface="Arial" charset="0"/>
                <a:sym typeface="Symbol" pitchFamily="18" charset="2"/>
              </a:defRPr>
            </a:lvl6pPr>
            <a:lvl7pPr marL="2971800" indent="-228600" eaLnBrk="0" fontAlgn="base" hangingPunct="0">
              <a:lnSpc>
                <a:spcPct val="90000"/>
              </a:lnSpc>
              <a:spcBef>
                <a:spcPct val="40000"/>
              </a:spcBef>
              <a:spcAft>
                <a:spcPct val="50000"/>
              </a:spcAft>
              <a:defRPr sz="1400" b="1">
                <a:solidFill>
                  <a:srgbClr val="ED15C9"/>
                </a:solidFill>
                <a:latin typeface="Arial" charset="0"/>
                <a:sym typeface="Symbol" pitchFamily="18" charset="2"/>
              </a:defRPr>
            </a:lvl7pPr>
            <a:lvl8pPr marL="3429000" indent="-228600" eaLnBrk="0" fontAlgn="base" hangingPunct="0">
              <a:lnSpc>
                <a:spcPct val="90000"/>
              </a:lnSpc>
              <a:spcBef>
                <a:spcPct val="40000"/>
              </a:spcBef>
              <a:spcAft>
                <a:spcPct val="50000"/>
              </a:spcAft>
              <a:defRPr sz="1400" b="1">
                <a:solidFill>
                  <a:srgbClr val="ED15C9"/>
                </a:solidFill>
                <a:latin typeface="Arial" charset="0"/>
                <a:sym typeface="Symbol" pitchFamily="18" charset="2"/>
              </a:defRPr>
            </a:lvl8pPr>
            <a:lvl9pPr marL="3886200" indent="-228600" eaLnBrk="0" fontAlgn="base" hangingPunct="0">
              <a:lnSpc>
                <a:spcPct val="90000"/>
              </a:lnSpc>
              <a:spcBef>
                <a:spcPct val="40000"/>
              </a:spcBef>
              <a:spcAft>
                <a:spcPct val="50000"/>
              </a:spcAft>
              <a:defRPr sz="1400" b="1">
                <a:solidFill>
                  <a:srgbClr val="ED15C9"/>
                </a:solidFill>
                <a:latin typeface="Arial" charset="0"/>
                <a:sym typeface="Symbol" pitchFamily="18" charset="2"/>
              </a:defRPr>
            </a:lvl9pPr>
          </a:lstStyle>
          <a:p>
            <a:pPr eaLnBrk="1" hangingPunct="1"/>
            <a:r>
              <a:rPr lang="hr-HR">
                <a:solidFill>
                  <a:schemeClr val="bg1"/>
                </a:solidFill>
              </a:rPr>
              <a:t>Retail deposits</a:t>
            </a:r>
          </a:p>
        </p:txBody>
      </p:sp>
      <p:sp>
        <p:nvSpPr>
          <p:cNvPr id="14" name="TextBox 13"/>
          <p:cNvSpPr txBox="1">
            <a:spLocks noChangeArrowheads="1"/>
          </p:cNvSpPr>
          <p:nvPr/>
        </p:nvSpPr>
        <p:spPr bwMode="auto">
          <a:xfrm>
            <a:off x="1619250" y="5735638"/>
            <a:ext cx="1568450" cy="285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lnSpc>
                <a:spcPct val="90000"/>
              </a:lnSpc>
              <a:spcBef>
                <a:spcPct val="40000"/>
              </a:spcBef>
              <a:spcAft>
                <a:spcPct val="50000"/>
              </a:spcAft>
              <a:defRPr sz="1400" b="1">
                <a:solidFill>
                  <a:srgbClr val="ED15C9"/>
                </a:solidFill>
                <a:latin typeface="Arial" charset="0"/>
                <a:sym typeface="Symbol" pitchFamily="18" charset="2"/>
              </a:defRPr>
            </a:lvl1pPr>
            <a:lvl2pPr marL="742950" indent="-285750" eaLnBrk="0" hangingPunct="0">
              <a:lnSpc>
                <a:spcPct val="90000"/>
              </a:lnSpc>
              <a:spcBef>
                <a:spcPct val="40000"/>
              </a:spcBef>
              <a:spcAft>
                <a:spcPct val="50000"/>
              </a:spcAft>
              <a:defRPr sz="1400" b="1">
                <a:solidFill>
                  <a:srgbClr val="ED15C9"/>
                </a:solidFill>
                <a:latin typeface="Arial" charset="0"/>
                <a:sym typeface="Symbol" pitchFamily="18" charset="2"/>
              </a:defRPr>
            </a:lvl2pPr>
            <a:lvl3pPr marL="1143000" indent="-228600" eaLnBrk="0" hangingPunct="0">
              <a:lnSpc>
                <a:spcPct val="90000"/>
              </a:lnSpc>
              <a:spcBef>
                <a:spcPct val="40000"/>
              </a:spcBef>
              <a:spcAft>
                <a:spcPct val="50000"/>
              </a:spcAft>
              <a:defRPr sz="1400" b="1">
                <a:solidFill>
                  <a:srgbClr val="ED15C9"/>
                </a:solidFill>
                <a:latin typeface="Arial" charset="0"/>
                <a:sym typeface="Symbol" pitchFamily="18" charset="2"/>
              </a:defRPr>
            </a:lvl3pPr>
            <a:lvl4pPr marL="1600200" indent="-228600" eaLnBrk="0" hangingPunct="0">
              <a:lnSpc>
                <a:spcPct val="90000"/>
              </a:lnSpc>
              <a:spcBef>
                <a:spcPct val="40000"/>
              </a:spcBef>
              <a:spcAft>
                <a:spcPct val="50000"/>
              </a:spcAft>
              <a:defRPr sz="1400" b="1">
                <a:solidFill>
                  <a:srgbClr val="ED15C9"/>
                </a:solidFill>
                <a:latin typeface="Arial" charset="0"/>
                <a:sym typeface="Symbol" pitchFamily="18" charset="2"/>
              </a:defRPr>
            </a:lvl4pPr>
            <a:lvl5pPr marL="2057400" indent="-228600" eaLnBrk="0" hangingPunct="0">
              <a:lnSpc>
                <a:spcPct val="90000"/>
              </a:lnSpc>
              <a:spcBef>
                <a:spcPct val="40000"/>
              </a:spcBef>
              <a:spcAft>
                <a:spcPct val="50000"/>
              </a:spcAft>
              <a:defRPr sz="1400" b="1">
                <a:solidFill>
                  <a:srgbClr val="ED15C9"/>
                </a:solidFill>
                <a:latin typeface="Arial" charset="0"/>
                <a:sym typeface="Symbol" pitchFamily="18" charset="2"/>
              </a:defRPr>
            </a:lvl5pPr>
            <a:lvl6pPr marL="2514600" indent="-228600" eaLnBrk="0" fontAlgn="base" hangingPunct="0">
              <a:lnSpc>
                <a:spcPct val="90000"/>
              </a:lnSpc>
              <a:spcBef>
                <a:spcPct val="40000"/>
              </a:spcBef>
              <a:spcAft>
                <a:spcPct val="50000"/>
              </a:spcAft>
              <a:defRPr sz="1400" b="1">
                <a:solidFill>
                  <a:srgbClr val="ED15C9"/>
                </a:solidFill>
                <a:latin typeface="Arial" charset="0"/>
                <a:sym typeface="Symbol" pitchFamily="18" charset="2"/>
              </a:defRPr>
            </a:lvl6pPr>
            <a:lvl7pPr marL="2971800" indent="-228600" eaLnBrk="0" fontAlgn="base" hangingPunct="0">
              <a:lnSpc>
                <a:spcPct val="90000"/>
              </a:lnSpc>
              <a:spcBef>
                <a:spcPct val="40000"/>
              </a:spcBef>
              <a:spcAft>
                <a:spcPct val="50000"/>
              </a:spcAft>
              <a:defRPr sz="1400" b="1">
                <a:solidFill>
                  <a:srgbClr val="ED15C9"/>
                </a:solidFill>
                <a:latin typeface="Arial" charset="0"/>
                <a:sym typeface="Symbol" pitchFamily="18" charset="2"/>
              </a:defRPr>
            </a:lvl7pPr>
            <a:lvl8pPr marL="3429000" indent="-228600" eaLnBrk="0" fontAlgn="base" hangingPunct="0">
              <a:lnSpc>
                <a:spcPct val="90000"/>
              </a:lnSpc>
              <a:spcBef>
                <a:spcPct val="40000"/>
              </a:spcBef>
              <a:spcAft>
                <a:spcPct val="50000"/>
              </a:spcAft>
              <a:defRPr sz="1400" b="1">
                <a:solidFill>
                  <a:srgbClr val="ED15C9"/>
                </a:solidFill>
                <a:latin typeface="Arial" charset="0"/>
                <a:sym typeface="Symbol" pitchFamily="18" charset="2"/>
              </a:defRPr>
            </a:lvl8pPr>
            <a:lvl9pPr marL="3886200" indent="-228600" eaLnBrk="0" fontAlgn="base" hangingPunct="0">
              <a:lnSpc>
                <a:spcPct val="90000"/>
              </a:lnSpc>
              <a:spcBef>
                <a:spcPct val="40000"/>
              </a:spcBef>
              <a:spcAft>
                <a:spcPct val="50000"/>
              </a:spcAft>
              <a:defRPr sz="1400" b="1">
                <a:solidFill>
                  <a:srgbClr val="ED15C9"/>
                </a:solidFill>
                <a:latin typeface="Arial" charset="0"/>
                <a:sym typeface="Symbol" pitchFamily="18" charset="2"/>
              </a:defRPr>
            </a:lvl9pPr>
          </a:lstStyle>
          <a:p>
            <a:pPr eaLnBrk="1" hangingPunct="1"/>
            <a:r>
              <a:rPr lang="hr-HR">
                <a:solidFill>
                  <a:schemeClr val="bg1"/>
                </a:solidFill>
              </a:rPr>
              <a:t>Other deposits</a:t>
            </a:r>
          </a:p>
        </p:txBody>
      </p:sp>
      <p:sp>
        <p:nvSpPr>
          <p:cNvPr id="15" name="Right Arrow 14"/>
          <p:cNvSpPr/>
          <p:nvPr/>
        </p:nvSpPr>
        <p:spPr bwMode="auto">
          <a:xfrm>
            <a:off x="3609975" y="1471613"/>
            <a:ext cx="1538288" cy="273050"/>
          </a:xfrm>
          <a:prstGeom prst="rightArrow">
            <a:avLst/>
          </a:prstGeom>
          <a:ln>
            <a:headEnd type="none" w="med" len="med"/>
            <a:tailEnd type="none" w="med" len="med"/>
          </a:ln>
        </p:spPr>
        <p:style>
          <a:lnRef idx="2">
            <a:schemeClr val="accent6"/>
          </a:lnRef>
          <a:fillRef idx="1">
            <a:schemeClr val="lt1"/>
          </a:fillRef>
          <a:effectRef idx="0">
            <a:schemeClr val="accent6"/>
          </a:effectRef>
          <a:fontRef idx="minor">
            <a:schemeClr val="dk1"/>
          </a:fontRef>
        </p:style>
        <p:txBody>
          <a:bodyPr wrap="none" anchor="ctr"/>
          <a:lstStyle/>
          <a:p>
            <a:pPr algn="ctr">
              <a:defRPr/>
            </a:pPr>
            <a:endParaRPr lang="hr-HR" sz="1800" b="0">
              <a:solidFill>
                <a:schemeClr val="tx1"/>
              </a:solidFill>
            </a:endParaRPr>
          </a:p>
        </p:txBody>
      </p:sp>
      <p:sp>
        <p:nvSpPr>
          <p:cNvPr id="17" name="Rectangle 16"/>
          <p:cNvSpPr>
            <a:spLocks noChangeArrowheads="1"/>
          </p:cNvSpPr>
          <p:nvPr/>
        </p:nvSpPr>
        <p:spPr bwMode="auto">
          <a:xfrm>
            <a:off x="5730875" y="1087438"/>
            <a:ext cx="1944688" cy="504825"/>
          </a:xfrm>
          <a:prstGeom prst="rect">
            <a:avLst/>
          </a:prstGeom>
          <a:solidFill>
            <a:srgbClr val="004386"/>
          </a:solidFill>
          <a:ln w="22225" algn="ctr">
            <a:solidFill>
              <a:srgbClr val="004386"/>
            </a:solidFill>
            <a:round/>
            <a:headEnd/>
            <a:tailEnd/>
          </a:ln>
        </p:spPr>
        <p:txBody>
          <a:bodyPr wrap="none" anchor="ctr"/>
          <a:lstStyle/>
          <a:p>
            <a:pPr algn="ctr"/>
            <a:endParaRPr lang="hr-HR" sz="1800" b="0">
              <a:solidFill>
                <a:schemeClr val="tx1"/>
              </a:solidFill>
            </a:endParaRPr>
          </a:p>
        </p:txBody>
      </p:sp>
      <p:sp>
        <p:nvSpPr>
          <p:cNvPr id="18" name="Rectangle 17"/>
          <p:cNvSpPr>
            <a:spLocks noChangeArrowheads="1"/>
          </p:cNvSpPr>
          <p:nvPr/>
        </p:nvSpPr>
        <p:spPr bwMode="auto">
          <a:xfrm>
            <a:off x="5730875" y="1606550"/>
            <a:ext cx="1944688" cy="395288"/>
          </a:xfrm>
          <a:prstGeom prst="rect">
            <a:avLst/>
          </a:prstGeom>
          <a:solidFill>
            <a:srgbClr val="336699"/>
          </a:solidFill>
          <a:ln w="22225" algn="ctr">
            <a:solidFill>
              <a:srgbClr val="336699"/>
            </a:solidFill>
            <a:round/>
            <a:headEnd/>
            <a:tailEnd/>
          </a:ln>
        </p:spPr>
        <p:txBody>
          <a:bodyPr wrap="none" anchor="ctr"/>
          <a:lstStyle/>
          <a:p>
            <a:pPr algn="ctr"/>
            <a:endParaRPr lang="hr-HR" sz="1800" b="0">
              <a:solidFill>
                <a:schemeClr val="tx1"/>
              </a:solidFill>
            </a:endParaRPr>
          </a:p>
        </p:txBody>
      </p:sp>
      <p:sp>
        <p:nvSpPr>
          <p:cNvPr id="3" name="TextBox 2"/>
          <p:cNvSpPr txBox="1">
            <a:spLocks noChangeArrowheads="1"/>
          </p:cNvSpPr>
          <p:nvPr/>
        </p:nvSpPr>
        <p:spPr bwMode="auto">
          <a:xfrm>
            <a:off x="4859338" y="4584700"/>
            <a:ext cx="3241675"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lnSpc>
                <a:spcPct val="90000"/>
              </a:lnSpc>
              <a:spcBef>
                <a:spcPct val="40000"/>
              </a:spcBef>
              <a:spcAft>
                <a:spcPct val="50000"/>
              </a:spcAft>
              <a:defRPr sz="1400" b="1">
                <a:solidFill>
                  <a:srgbClr val="ED15C9"/>
                </a:solidFill>
                <a:latin typeface="Arial" charset="0"/>
                <a:sym typeface="Symbol" pitchFamily="18" charset="2"/>
              </a:defRPr>
            </a:lvl1pPr>
            <a:lvl2pPr marL="742950" indent="-285750" eaLnBrk="0" hangingPunct="0">
              <a:lnSpc>
                <a:spcPct val="90000"/>
              </a:lnSpc>
              <a:spcBef>
                <a:spcPct val="40000"/>
              </a:spcBef>
              <a:spcAft>
                <a:spcPct val="50000"/>
              </a:spcAft>
              <a:defRPr sz="1400" b="1">
                <a:solidFill>
                  <a:srgbClr val="ED15C9"/>
                </a:solidFill>
                <a:latin typeface="Arial" charset="0"/>
                <a:sym typeface="Symbol" pitchFamily="18" charset="2"/>
              </a:defRPr>
            </a:lvl2pPr>
            <a:lvl3pPr marL="1143000" indent="-228600" eaLnBrk="0" hangingPunct="0">
              <a:lnSpc>
                <a:spcPct val="90000"/>
              </a:lnSpc>
              <a:spcBef>
                <a:spcPct val="40000"/>
              </a:spcBef>
              <a:spcAft>
                <a:spcPct val="50000"/>
              </a:spcAft>
              <a:defRPr sz="1400" b="1">
                <a:solidFill>
                  <a:srgbClr val="ED15C9"/>
                </a:solidFill>
                <a:latin typeface="Arial" charset="0"/>
                <a:sym typeface="Symbol" pitchFamily="18" charset="2"/>
              </a:defRPr>
            </a:lvl3pPr>
            <a:lvl4pPr marL="1600200" indent="-228600" eaLnBrk="0" hangingPunct="0">
              <a:lnSpc>
                <a:spcPct val="90000"/>
              </a:lnSpc>
              <a:spcBef>
                <a:spcPct val="40000"/>
              </a:spcBef>
              <a:spcAft>
                <a:spcPct val="50000"/>
              </a:spcAft>
              <a:defRPr sz="1400" b="1">
                <a:solidFill>
                  <a:srgbClr val="ED15C9"/>
                </a:solidFill>
                <a:latin typeface="Arial" charset="0"/>
                <a:sym typeface="Symbol" pitchFamily="18" charset="2"/>
              </a:defRPr>
            </a:lvl4pPr>
            <a:lvl5pPr marL="2057400" indent="-228600" eaLnBrk="0" hangingPunct="0">
              <a:lnSpc>
                <a:spcPct val="90000"/>
              </a:lnSpc>
              <a:spcBef>
                <a:spcPct val="40000"/>
              </a:spcBef>
              <a:spcAft>
                <a:spcPct val="50000"/>
              </a:spcAft>
              <a:defRPr sz="1400" b="1">
                <a:solidFill>
                  <a:srgbClr val="ED15C9"/>
                </a:solidFill>
                <a:latin typeface="Arial" charset="0"/>
                <a:sym typeface="Symbol" pitchFamily="18" charset="2"/>
              </a:defRPr>
            </a:lvl5pPr>
            <a:lvl6pPr marL="2514600" indent="-228600" eaLnBrk="0" fontAlgn="base" hangingPunct="0">
              <a:lnSpc>
                <a:spcPct val="90000"/>
              </a:lnSpc>
              <a:spcBef>
                <a:spcPct val="40000"/>
              </a:spcBef>
              <a:spcAft>
                <a:spcPct val="50000"/>
              </a:spcAft>
              <a:defRPr sz="1400" b="1">
                <a:solidFill>
                  <a:srgbClr val="ED15C9"/>
                </a:solidFill>
                <a:latin typeface="Arial" charset="0"/>
                <a:sym typeface="Symbol" pitchFamily="18" charset="2"/>
              </a:defRPr>
            </a:lvl6pPr>
            <a:lvl7pPr marL="2971800" indent="-228600" eaLnBrk="0" fontAlgn="base" hangingPunct="0">
              <a:lnSpc>
                <a:spcPct val="90000"/>
              </a:lnSpc>
              <a:spcBef>
                <a:spcPct val="40000"/>
              </a:spcBef>
              <a:spcAft>
                <a:spcPct val="50000"/>
              </a:spcAft>
              <a:defRPr sz="1400" b="1">
                <a:solidFill>
                  <a:srgbClr val="ED15C9"/>
                </a:solidFill>
                <a:latin typeface="Arial" charset="0"/>
                <a:sym typeface="Symbol" pitchFamily="18" charset="2"/>
              </a:defRPr>
            </a:lvl7pPr>
            <a:lvl8pPr marL="3429000" indent="-228600" eaLnBrk="0" fontAlgn="base" hangingPunct="0">
              <a:lnSpc>
                <a:spcPct val="90000"/>
              </a:lnSpc>
              <a:spcBef>
                <a:spcPct val="40000"/>
              </a:spcBef>
              <a:spcAft>
                <a:spcPct val="50000"/>
              </a:spcAft>
              <a:defRPr sz="1400" b="1">
                <a:solidFill>
                  <a:srgbClr val="ED15C9"/>
                </a:solidFill>
                <a:latin typeface="Arial" charset="0"/>
                <a:sym typeface="Symbol" pitchFamily="18" charset="2"/>
              </a:defRPr>
            </a:lvl8pPr>
            <a:lvl9pPr marL="3886200" indent="-228600" eaLnBrk="0" fontAlgn="base" hangingPunct="0">
              <a:lnSpc>
                <a:spcPct val="90000"/>
              </a:lnSpc>
              <a:spcBef>
                <a:spcPct val="40000"/>
              </a:spcBef>
              <a:spcAft>
                <a:spcPct val="50000"/>
              </a:spcAft>
              <a:defRPr sz="1400" b="1">
                <a:solidFill>
                  <a:srgbClr val="ED15C9"/>
                </a:solidFill>
                <a:latin typeface="Arial" charset="0"/>
                <a:sym typeface="Symbol" pitchFamily="18" charset="2"/>
              </a:defRPr>
            </a:lvl9pPr>
          </a:lstStyle>
          <a:p>
            <a:pPr eaLnBrk="1" hangingPunct="1"/>
            <a:r>
              <a:rPr lang="en-US" sz="2000">
                <a:solidFill>
                  <a:srgbClr val="004386"/>
                </a:solidFill>
              </a:rPr>
              <a:t>Model done based on historical da</a:t>
            </a:r>
            <a:r>
              <a:rPr lang="hr-HR" sz="2000">
                <a:solidFill>
                  <a:srgbClr val="004386"/>
                </a:solidFill>
              </a:rPr>
              <a:t>ta</a:t>
            </a:r>
            <a:endParaRPr lang="en-US" sz="2000">
              <a:solidFill>
                <a:srgbClr val="004386"/>
              </a:solidFill>
            </a:endParaRPr>
          </a:p>
        </p:txBody>
      </p:sp>
      <p:sp>
        <p:nvSpPr>
          <p:cNvPr id="16" name="TextBox 15"/>
          <p:cNvSpPr txBox="1">
            <a:spLocks noChangeArrowheads="1"/>
          </p:cNvSpPr>
          <p:nvPr/>
        </p:nvSpPr>
        <p:spPr bwMode="auto">
          <a:xfrm>
            <a:off x="5730875" y="1100138"/>
            <a:ext cx="1944688" cy="479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lnSpc>
                <a:spcPct val="90000"/>
              </a:lnSpc>
              <a:spcBef>
                <a:spcPct val="40000"/>
              </a:spcBef>
              <a:spcAft>
                <a:spcPct val="50000"/>
              </a:spcAft>
              <a:defRPr sz="1400" b="1">
                <a:solidFill>
                  <a:srgbClr val="ED15C9"/>
                </a:solidFill>
                <a:latin typeface="Arial" charset="0"/>
                <a:sym typeface="Symbol" pitchFamily="18" charset="2"/>
              </a:defRPr>
            </a:lvl1pPr>
            <a:lvl2pPr marL="742950" indent="-285750" eaLnBrk="0" hangingPunct="0">
              <a:lnSpc>
                <a:spcPct val="90000"/>
              </a:lnSpc>
              <a:spcBef>
                <a:spcPct val="40000"/>
              </a:spcBef>
              <a:spcAft>
                <a:spcPct val="50000"/>
              </a:spcAft>
              <a:defRPr sz="1400" b="1">
                <a:solidFill>
                  <a:srgbClr val="ED15C9"/>
                </a:solidFill>
                <a:latin typeface="Arial" charset="0"/>
                <a:sym typeface="Symbol" pitchFamily="18" charset="2"/>
              </a:defRPr>
            </a:lvl2pPr>
            <a:lvl3pPr marL="1143000" indent="-228600" eaLnBrk="0" hangingPunct="0">
              <a:lnSpc>
                <a:spcPct val="90000"/>
              </a:lnSpc>
              <a:spcBef>
                <a:spcPct val="40000"/>
              </a:spcBef>
              <a:spcAft>
                <a:spcPct val="50000"/>
              </a:spcAft>
              <a:defRPr sz="1400" b="1">
                <a:solidFill>
                  <a:srgbClr val="ED15C9"/>
                </a:solidFill>
                <a:latin typeface="Arial" charset="0"/>
                <a:sym typeface="Symbol" pitchFamily="18" charset="2"/>
              </a:defRPr>
            </a:lvl3pPr>
            <a:lvl4pPr marL="1600200" indent="-228600" eaLnBrk="0" hangingPunct="0">
              <a:lnSpc>
                <a:spcPct val="90000"/>
              </a:lnSpc>
              <a:spcBef>
                <a:spcPct val="40000"/>
              </a:spcBef>
              <a:spcAft>
                <a:spcPct val="50000"/>
              </a:spcAft>
              <a:defRPr sz="1400" b="1">
                <a:solidFill>
                  <a:srgbClr val="ED15C9"/>
                </a:solidFill>
                <a:latin typeface="Arial" charset="0"/>
                <a:sym typeface="Symbol" pitchFamily="18" charset="2"/>
              </a:defRPr>
            </a:lvl4pPr>
            <a:lvl5pPr marL="2057400" indent="-228600" eaLnBrk="0" hangingPunct="0">
              <a:lnSpc>
                <a:spcPct val="90000"/>
              </a:lnSpc>
              <a:spcBef>
                <a:spcPct val="40000"/>
              </a:spcBef>
              <a:spcAft>
                <a:spcPct val="50000"/>
              </a:spcAft>
              <a:defRPr sz="1400" b="1">
                <a:solidFill>
                  <a:srgbClr val="ED15C9"/>
                </a:solidFill>
                <a:latin typeface="Arial" charset="0"/>
                <a:sym typeface="Symbol" pitchFamily="18" charset="2"/>
              </a:defRPr>
            </a:lvl5pPr>
            <a:lvl6pPr marL="2514600" indent="-228600" eaLnBrk="0" fontAlgn="base" hangingPunct="0">
              <a:lnSpc>
                <a:spcPct val="90000"/>
              </a:lnSpc>
              <a:spcBef>
                <a:spcPct val="40000"/>
              </a:spcBef>
              <a:spcAft>
                <a:spcPct val="50000"/>
              </a:spcAft>
              <a:defRPr sz="1400" b="1">
                <a:solidFill>
                  <a:srgbClr val="ED15C9"/>
                </a:solidFill>
                <a:latin typeface="Arial" charset="0"/>
                <a:sym typeface="Symbol" pitchFamily="18" charset="2"/>
              </a:defRPr>
            </a:lvl6pPr>
            <a:lvl7pPr marL="2971800" indent="-228600" eaLnBrk="0" fontAlgn="base" hangingPunct="0">
              <a:lnSpc>
                <a:spcPct val="90000"/>
              </a:lnSpc>
              <a:spcBef>
                <a:spcPct val="40000"/>
              </a:spcBef>
              <a:spcAft>
                <a:spcPct val="50000"/>
              </a:spcAft>
              <a:defRPr sz="1400" b="1">
                <a:solidFill>
                  <a:srgbClr val="ED15C9"/>
                </a:solidFill>
                <a:latin typeface="Arial" charset="0"/>
                <a:sym typeface="Symbol" pitchFamily="18" charset="2"/>
              </a:defRPr>
            </a:lvl7pPr>
            <a:lvl8pPr marL="3429000" indent="-228600" eaLnBrk="0" fontAlgn="base" hangingPunct="0">
              <a:lnSpc>
                <a:spcPct val="90000"/>
              </a:lnSpc>
              <a:spcBef>
                <a:spcPct val="40000"/>
              </a:spcBef>
              <a:spcAft>
                <a:spcPct val="50000"/>
              </a:spcAft>
              <a:defRPr sz="1400" b="1">
                <a:solidFill>
                  <a:srgbClr val="ED15C9"/>
                </a:solidFill>
                <a:latin typeface="Arial" charset="0"/>
                <a:sym typeface="Symbol" pitchFamily="18" charset="2"/>
              </a:defRPr>
            </a:lvl8pPr>
            <a:lvl9pPr marL="3886200" indent="-228600" eaLnBrk="0" fontAlgn="base" hangingPunct="0">
              <a:lnSpc>
                <a:spcPct val="90000"/>
              </a:lnSpc>
              <a:spcBef>
                <a:spcPct val="40000"/>
              </a:spcBef>
              <a:spcAft>
                <a:spcPct val="50000"/>
              </a:spcAft>
              <a:defRPr sz="1400" b="1">
                <a:solidFill>
                  <a:srgbClr val="ED15C9"/>
                </a:solidFill>
                <a:latin typeface="Arial" charset="0"/>
                <a:sym typeface="Symbol" pitchFamily="18" charset="2"/>
              </a:defRPr>
            </a:lvl9pPr>
          </a:lstStyle>
          <a:p>
            <a:pPr algn="ctr" eaLnBrk="1" hangingPunct="1"/>
            <a:r>
              <a:rPr lang="hr-HR">
                <a:solidFill>
                  <a:schemeClr val="bg1"/>
                </a:solidFill>
              </a:rPr>
              <a:t>Retail-with operation relationship</a:t>
            </a:r>
          </a:p>
        </p:txBody>
      </p:sp>
      <p:sp>
        <p:nvSpPr>
          <p:cNvPr id="19" name="TextBox 18"/>
          <p:cNvSpPr txBox="1">
            <a:spLocks noChangeArrowheads="1"/>
          </p:cNvSpPr>
          <p:nvPr/>
        </p:nvSpPr>
        <p:spPr bwMode="auto">
          <a:xfrm>
            <a:off x="5761038" y="1563688"/>
            <a:ext cx="1944687" cy="481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lnSpc>
                <a:spcPct val="90000"/>
              </a:lnSpc>
              <a:spcBef>
                <a:spcPct val="40000"/>
              </a:spcBef>
              <a:spcAft>
                <a:spcPct val="50000"/>
              </a:spcAft>
              <a:defRPr sz="1400" b="1">
                <a:solidFill>
                  <a:srgbClr val="ED15C9"/>
                </a:solidFill>
                <a:latin typeface="Arial" charset="0"/>
                <a:sym typeface="Symbol" pitchFamily="18" charset="2"/>
              </a:defRPr>
            </a:lvl1pPr>
            <a:lvl2pPr marL="742950" indent="-285750" eaLnBrk="0" hangingPunct="0">
              <a:lnSpc>
                <a:spcPct val="90000"/>
              </a:lnSpc>
              <a:spcBef>
                <a:spcPct val="40000"/>
              </a:spcBef>
              <a:spcAft>
                <a:spcPct val="50000"/>
              </a:spcAft>
              <a:defRPr sz="1400" b="1">
                <a:solidFill>
                  <a:srgbClr val="ED15C9"/>
                </a:solidFill>
                <a:latin typeface="Arial" charset="0"/>
                <a:sym typeface="Symbol" pitchFamily="18" charset="2"/>
              </a:defRPr>
            </a:lvl2pPr>
            <a:lvl3pPr marL="1143000" indent="-228600" eaLnBrk="0" hangingPunct="0">
              <a:lnSpc>
                <a:spcPct val="90000"/>
              </a:lnSpc>
              <a:spcBef>
                <a:spcPct val="40000"/>
              </a:spcBef>
              <a:spcAft>
                <a:spcPct val="50000"/>
              </a:spcAft>
              <a:defRPr sz="1400" b="1">
                <a:solidFill>
                  <a:srgbClr val="ED15C9"/>
                </a:solidFill>
                <a:latin typeface="Arial" charset="0"/>
                <a:sym typeface="Symbol" pitchFamily="18" charset="2"/>
              </a:defRPr>
            </a:lvl3pPr>
            <a:lvl4pPr marL="1600200" indent="-228600" eaLnBrk="0" hangingPunct="0">
              <a:lnSpc>
                <a:spcPct val="90000"/>
              </a:lnSpc>
              <a:spcBef>
                <a:spcPct val="40000"/>
              </a:spcBef>
              <a:spcAft>
                <a:spcPct val="50000"/>
              </a:spcAft>
              <a:defRPr sz="1400" b="1">
                <a:solidFill>
                  <a:srgbClr val="ED15C9"/>
                </a:solidFill>
                <a:latin typeface="Arial" charset="0"/>
                <a:sym typeface="Symbol" pitchFamily="18" charset="2"/>
              </a:defRPr>
            </a:lvl4pPr>
            <a:lvl5pPr marL="2057400" indent="-228600" eaLnBrk="0" hangingPunct="0">
              <a:lnSpc>
                <a:spcPct val="90000"/>
              </a:lnSpc>
              <a:spcBef>
                <a:spcPct val="40000"/>
              </a:spcBef>
              <a:spcAft>
                <a:spcPct val="50000"/>
              </a:spcAft>
              <a:defRPr sz="1400" b="1">
                <a:solidFill>
                  <a:srgbClr val="ED15C9"/>
                </a:solidFill>
                <a:latin typeface="Arial" charset="0"/>
                <a:sym typeface="Symbol" pitchFamily="18" charset="2"/>
              </a:defRPr>
            </a:lvl5pPr>
            <a:lvl6pPr marL="2514600" indent="-228600" eaLnBrk="0" fontAlgn="base" hangingPunct="0">
              <a:lnSpc>
                <a:spcPct val="90000"/>
              </a:lnSpc>
              <a:spcBef>
                <a:spcPct val="40000"/>
              </a:spcBef>
              <a:spcAft>
                <a:spcPct val="50000"/>
              </a:spcAft>
              <a:defRPr sz="1400" b="1">
                <a:solidFill>
                  <a:srgbClr val="ED15C9"/>
                </a:solidFill>
                <a:latin typeface="Arial" charset="0"/>
                <a:sym typeface="Symbol" pitchFamily="18" charset="2"/>
              </a:defRPr>
            </a:lvl6pPr>
            <a:lvl7pPr marL="2971800" indent="-228600" eaLnBrk="0" fontAlgn="base" hangingPunct="0">
              <a:lnSpc>
                <a:spcPct val="90000"/>
              </a:lnSpc>
              <a:spcBef>
                <a:spcPct val="40000"/>
              </a:spcBef>
              <a:spcAft>
                <a:spcPct val="50000"/>
              </a:spcAft>
              <a:defRPr sz="1400" b="1">
                <a:solidFill>
                  <a:srgbClr val="ED15C9"/>
                </a:solidFill>
                <a:latin typeface="Arial" charset="0"/>
                <a:sym typeface="Symbol" pitchFamily="18" charset="2"/>
              </a:defRPr>
            </a:lvl7pPr>
            <a:lvl8pPr marL="3429000" indent="-228600" eaLnBrk="0" fontAlgn="base" hangingPunct="0">
              <a:lnSpc>
                <a:spcPct val="90000"/>
              </a:lnSpc>
              <a:spcBef>
                <a:spcPct val="40000"/>
              </a:spcBef>
              <a:spcAft>
                <a:spcPct val="50000"/>
              </a:spcAft>
              <a:defRPr sz="1400" b="1">
                <a:solidFill>
                  <a:srgbClr val="ED15C9"/>
                </a:solidFill>
                <a:latin typeface="Arial" charset="0"/>
                <a:sym typeface="Symbol" pitchFamily="18" charset="2"/>
              </a:defRPr>
            </a:lvl8pPr>
            <a:lvl9pPr marL="3886200" indent="-228600" eaLnBrk="0" fontAlgn="base" hangingPunct="0">
              <a:lnSpc>
                <a:spcPct val="90000"/>
              </a:lnSpc>
              <a:spcBef>
                <a:spcPct val="40000"/>
              </a:spcBef>
              <a:spcAft>
                <a:spcPct val="50000"/>
              </a:spcAft>
              <a:defRPr sz="1400" b="1">
                <a:solidFill>
                  <a:srgbClr val="ED15C9"/>
                </a:solidFill>
                <a:latin typeface="Arial" charset="0"/>
                <a:sym typeface="Symbol" pitchFamily="18" charset="2"/>
              </a:defRPr>
            </a:lvl9pPr>
          </a:lstStyle>
          <a:p>
            <a:pPr algn="ctr" eaLnBrk="1" hangingPunct="1"/>
            <a:r>
              <a:rPr lang="hr-HR">
                <a:solidFill>
                  <a:schemeClr val="bg1"/>
                </a:solidFill>
              </a:rPr>
              <a:t>Retail-no operation relationship</a:t>
            </a:r>
          </a:p>
        </p:txBody>
      </p:sp>
      <p:sp>
        <p:nvSpPr>
          <p:cNvPr id="20" name="Rectangle 19"/>
          <p:cNvSpPr>
            <a:spLocks noChangeArrowheads="1"/>
          </p:cNvSpPr>
          <p:nvPr/>
        </p:nvSpPr>
        <p:spPr bwMode="auto">
          <a:xfrm>
            <a:off x="895350" y="3860800"/>
            <a:ext cx="1947863" cy="917575"/>
          </a:xfrm>
          <a:prstGeom prst="rect">
            <a:avLst/>
          </a:prstGeom>
          <a:solidFill>
            <a:srgbClr val="004386"/>
          </a:solidFill>
          <a:ln w="22225" algn="ctr">
            <a:solidFill>
              <a:srgbClr val="004386"/>
            </a:solidFill>
            <a:round/>
            <a:headEnd/>
            <a:tailEnd/>
          </a:ln>
        </p:spPr>
        <p:txBody>
          <a:bodyPr wrap="none" anchor="ctr"/>
          <a:lstStyle/>
          <a:p>
            <a:pPr algn="ctr"/>
            <a:endParaRPr lang="hr-HR" sz="1800" b="0">
              <a:solidFill>
                <a:schemeClr val="tx1"/>
              </a:solidFill>
            </a:endParaRPr>
          </a:p>
        </p:txBody>
      </p:sp>
      <p:sp>
        <p:nvSpPr>
          <p:cNvPr id="21" name="Right Arrow 20"/>
          <p:cNvSpPr/>
          <p:nvPr/>
        </p:nvSpPr>
        <p:spPr bwMode="auto">
          <a:xfrm>
            <a:off x="3602038" y="2852738"/>
            <a:ext cx="1538287" cy="273050"/>
          </a:xfrm>
          <a:prstGeom prst="rightArrow">
            <a:avLst/>
          </a:prstGeom>
          <a:ln>
            <a:headEnd type="none" w="med" len="med"/>
            <a:tailEnd type="none" w="med" len="med"/>
          </a:ln>
        </p:spPr>
        <p:style>
          <a:lnRef idx="2">
            <a:schemeClr val="accent6"/>
          </a:lnRef>
          <a:fillRef idx="1">
            <a:schemeClr val="lt1"/>
          </a:fillRef>
          <a:effectRef idx="0">
            <a:schemeClr val="accent6"/>
          </a:effectRef>
          <a:fontRef idx="minor">
            <a:schemeClr val="dk1"/>
          </a:fontRef>
        </p:style>
        <p:txBody>
          <a:bodyPr wrap="none" anchor="ctr"/>
          <a:lstStyle/>
          <a:p>
            <a:pPr algn="ctr">
              <a:defRPr/>
            </a:pPr>
            <a:endParaRPr lang="hr-HR" sz="1800" b="0">
              <a:solidFill>
                <a:schemeClr val="tx1"/>
              </a:solidFill>
            </a:endParaRPr>
          </a:p>
        </p:txBody>
      </p:sp>
      <p:sp>
        <p:nvSpPr>
          <p:cNvPr id="22" name="TextBox 21"/>
          <p:cNvSpPr txBox="1">
            <a:spLocks noChangeArrowheads="1"/>
          </p:cNvSpPr>
          <p:nvPr/>
        </p:nvSpPr>
        <p:spPr bwMode="auto">
          <a:xfrm>
            <a:off x="5773738" y="2482850"/>
            <a:ext cx="1944687" cy="479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lnSpc>
                <a:spcPct val="90000"/>
              </a:lnSpc>
              <a:spcBef>
                <a:spcPct val="40000"/>
              </a:spcBef>
              <a:spcAft>
                <a:spcPct val="50000"/>
              </a:spcAft>
              <a:defRPr sz="1400" b="1">
                <a:solidFill>
                  <a:srgbClr val="ED15C9"/>
                </a:solidFill>
                <a:latin typeface="Arial" charset="0"/>
                <a:sym typeface="Symbol" pitchFamily="18" charset="2"/>
              </a:defRPr>
            </a:lvl1pPr>
            <a:lvl2pPr marL="742950" indent="-285750" eaLnBrk="0" hangingPunct="0">
              <a:lnSpc>
                <a:spcPct val="90000"/>
              </a:lnSpc>
              <a:spcBef>
                <a:spcPct val="40000"/>
              </a:spcBef>
              <a:spcAft>
                <a:spcPct val="50000"/>
              </a:spcAft>
              <a:defRPr sz="1400" b="1">
                <a:solidFill>
                  <a:srgbClr val="ED15C9"/>
                </a:solidFill>
                <a:latin typeface="Arial" charset="0"/>
                <a:sym typeface="Symbol" pitchFamily="18" charset="2"/>
              </a:defRPr>
            </a:lvl2pPr>
            <a:lvl3pPr marL="1143000" indent="-228600" eaLnBrk="0" hangingPunct="0">
              <a:lnSpc>
                <a:spcPct val="90000"/>
              </a:lnSpc>
              <a:spcBef>
                <a:spcPct val="40000"/>
              </a:spcBef>
              <a:spcAft>
                <a:spcPct val="50000"/>
              </a:spcAft>
              <a:defRPr sz="1400" b="1">
                <a:solidFill>
                  <a:srgbClr val="ED15C9"/>
                </a:solidFill>
                <a:latin typeface="Arial" charset="0"/>
                <a:sym typeface="Symbol" pitchFamily="18" charset="2"/>
              </a:defRPr>
            </a:lvl3pPr>
            <a:lvl4pPr marL="1600200" indent="-228600" eaLnBrk="0" hangingPunct="0">
              <a:lnSpc>
                <a:spcPct val="90000"/>
              </a:lnSpc>
              <a:spcBef>
                <a:spcPct val="40000"/>
              </a:spcBef>
              <a:spcAft>
                <a:spcPct val="50000"/>
              </a:spcAft>
              <a:defRPr sz="1400" b="1">
                <a:solidFill>
                  <a:srgbClr val="ED15C9"/>
                </a:solidFill>
                <a:latin typeface="Arial" charset="0"/>
                <a:sym typeface="Symbol" pitchFamily="18" charset="2"/>
              </a:defRPr>
            </a:lvl4pPr>
            <a:lvl5pPr marL="2057400" indent="-228600" eaLnBrk="0" hangingPunct="0">
              <a:lnSpc>
                <a:spcPct val="90000"/>
              </a:lnSpc>
              <a:spcBef>
                <a:spcPct val="40000"/>
              </a:spcBef>
              <a:spcAft>
                <a:spcPct val="50000"/>
              </a:spcAft>
              <a:defRPr sz="1400" b="1">
                <a:solidFill>
                  <a:srgbClr val="ED15C9"/>
                </a:solidFill>
                <a:latin typeface="Arial" charset="0"/>
                <a:sym typeface="Symbol" pitchFamily="18" charset="2"/>
              </a:defRPr>
            </a:lvl5pPr>
            <a:lvl6pPr marL="2514600" indent="-228600" eaLnBrk="0" fontAlgn="base" hangingPunct="0">
              <a:lnSpc>
                <a:spcPct val="90000"/>
              </a:lnSpc>
              <a:spcBef>
                <a:spcPct val="40000"/>
              </a:spcBef>
              <a:spcAft>
                <a:spcPct val="50000"/>
              </a:spcAft>
              <a:defRPr sz="1400" b="1">
                <a:solidFill>
                  <a:srgbClr val="ED15C9"/>
                </a:solidFill>
                <a:latin typeface="Arial" charset="0"/>
                <a:sym typeface="Symbol" pitchFamily="18" charset="2"/>
              </a:defRPr>
            </a:lvl6pPr>
            <a:lvl7pPr marL="2971800" indent="-228600" eaLnBrk="0" fontAlgn="base" hangingPunct="0">
              <a:lnSpc>
                <a:spcPct val="90000"/>
              </a:lnSpc>
              <a:spcBef>
                <a:spcPct val="40000"/>
              </a:spcBef>
              <a:spcAft>
                <a:spcPct val="50000"/>
              </a:spcAft>
              <a:defRPr sz="1400" b="1">
                <a:solidFill>
                  <a:srgbClr val="ED15C9"/>
                </a:solidFill>
                <a:latin typeface="Arial" charset="0"/>
                <a:sym typeface="Symbol" pitchFamily="18" charset="2"/>
              </a:defRPr>
            </a:lvl7pPr>
            <a:lvl8pPr marL="3429000" indent="-228600" eaLnBrk="0" fontAlgn="base" hangingPunct="0">
              <a:lnSpc>
                <a:spcPct val="90000"/>
              </a:lnSpc>
              <a:spcBef>
                <a:spcPct val="40000"/>
              </a:spcBef>
              <a:spcAft>
                <a:spcPct val="50000"/>
              </a:spcAft>
              <a:defRPr sz="1400" b="1">
                <a:solidFill>
                  <a:srgbClr val="ED15C9"/>
                </a:solidFill>
                <a:latin typeface="Arial" charset="0"/>
                <a:sym typeface="Symbol" pitchFamily="18" charset="2"/>
              </a:defRPr>
            </a:lvl8pPr>
            <a:lvl9pPr marL="3886200" indent="-228600" eaLnBrk="0" fontAlgn="base" hangingPunct="0">
              <a:lnSpc>
                <a:spcPct val="90000"/>
              </a:lnSpc>
              <a:spcBef>
                <a:spcPct val="40000"/>
              </a:spcBef>
              <a:spcAft>
                <a:spcPct val="50000"/>
              </a:spcAft>
              <a:defRPr sz="1400" b="1">
                <a:solidFill>
                  <a:srgbClr val="ED15C9"/>
                </a:solidFill>
                <a:latin typeface="Arial" charset="0"/>
                <a:sym typeface="Symbol" pitchFamily="18" charset="2"/>
              </a:defRPr>
            </a:lvl9pPr>
          </a:lstStyle>
          <a:p>
            <a:pPr algn="ctr" eaLnBrk="1" hangingPunct="1"/>
            <a:r>
              <a:rPr lang="hr-HR">
                <a:solidFill>
                  <a:schemeClr val="bg1"/>
                </a:solidFill>
              </a:rPr>
              <a:t>Corp-with operation relationship</a:t>
            </a:r>
          </a:p>
        </p:txBody>
      </p:sp>
      <p:sp>
        <p:nvSpPr>
          <p:cNvPr id="24" name="Rectangle 23"/>
          <p:cNvSpPr>
            <a:spLocks noChangeArrowheads="1"/>
          </p:cNvSpPr>
          <p:nvPr/>
        </p:nvSpPr>
        <p:spPr bwMode="auto">
          <a:xfrm>
            <a:off x="5730875" y="2986088"/>
            <a:ext cx="1944688" cy="395287"/>
          </a:xfrm>
          <a:prstGeom prst="rect">
            <a:avLst/>
          </a:prstGeom>
          <a:solidFill>
            <a:srgbClr val="336699"/>
          </a:solidFill>
          <a:ln w="22225" algn="ctr">
            <a:solidFill>
              <a:srgbClr val="336699"/>
            </a:solidFill>
            <a:round/>
            <a:headEnd/>
            <a:tailEnd/>
          </a:ln>
        </p:spPr>
        <p:txBody>
          <a:bodyPr wrap="none" anchor="ctr"/>
          <a:lstStyle/>
          <a:p>
            <a:pPr algn="ctr"/>
            <a:endParaRPr lang="hr-HR" sz="1800" b="0">
              <a:solidFill>
                <a:schemeClr val="tx1"/>
              </a:solidFill>
            </a:endParaRPr>
          </a:p>
        </p:txBody>
      </p:sp>
      <p:sp>
        <p:nvSpPr>
          <p:cNvPr id="25" name="TextBox 24"/>
          <p:cNvSpPr txBox="1">
            <a:spLocks noChangeArrowheads="1"/>
          </p:cNvSpPr>
          <p:nvPr/>
        </p:nvSpPr>
        <p:spPr bwMode="auto">
          <a:xfrm>
            <a:off x="5730875" y="2944813"/>
            <a:ext cx="1944688" cy="479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lnSpc>
                <a:spcPct val="90000"/>
              </a:lnSpc>
              <a:spcBef>
                <a:spcPct val="40000"/>
              </a:spcBef>
              <a:spcAft>
                <a:spcPct val="50000"/>
              </a:spcAft>
              <a:defRPr sz="1400" b="1">
                <a:solidFill>
                  <a:srgbClr val="ED15C9"/>
                </a:solidFill>
                <a:latin typeface="Arial" charset="0"/>
                <a:sym typeface="Symbol" pitchFamily="18" charset="2"/>
              </a:defRPr>
            </a:lvl1pPr>
            <a:lvl2pPr marL="742950" indent="-285750" eaLnBrk="0" hangingPunct="0">
              <a:lnSpc>
                <a:spcPct val="90000"/>
              </a:lnSpc>
              <a:spcBef>
                <a:spcPct val="40000"/>
              </a:spcBef>
              <a:spcAft>
                <a:spcPct val="50000"/>
              </a:spcAft>
              <a:defRPr sz="1400" b="1">
                <a:solidFill>
                  <a:srgbClr val="ED15C9"/>
                </a:solidFill>
                <a:latin typeface="Arial" charset="0"/>
                <a:sym typeface="Symbol" pitchFamily="18" charset="2"/>
              </a:defRPr>
            </a:lvl2pPr>
            <a:lvl3pPr marL="1143000" indent="-228600" eaLnBrk="0" hangingPunct="0">
              <a:lnSpc>
                <a:spcPct val="90000"/>
              </a:lnSpc>
              <a:spcBef>
                <a:spcPct val="40000"/>
              </a:spcBef>
              <a:spcAft>
                <a:spcPct val="50000"/>
              </a:spcAft>
              <a:defRPr sz="1400" b="1">
                <a:solidFill>
                  <a:srgbClr val="ED15C9"/>
                </a:solidFill>
                <a:latin typeface="Arial" charset="0"/>
                <a:sym typeface="Symbol" pitchFamily="18" charset="2"/>
              </a:defRPr>
            </a:lvl3pPr>
            <a:lvl4pPr marL="1600200" indent="-228600" eaLnBrk="0" hangingPunct="0">
              <a:lnSpc>
                <a:spcPct val="90000"/>
              </a:lnSpc>
              <a:spcBef>
                <a:spcPct val="40000"/>
              </a:spcBef>
              <a:spcAft>
                <a:spcPct val="50000"/>
              </a:spcAft>
              <a:defRPr sz="1400" b="1">
                <a:solidFill>
                  <a:srgbClr val="ED15C9"/>
                </a:solidFill>
                <a:latin typeface="Arial" charset="0"/>
                <a:sym typeface="Symbol" pitchFamily="18" charset="2"/>
              </a:defRPr>
            </a:lvl4pPr>
            <a:lvl5pPr marL="2057400" indent="-228600" eaLnBrk="0" hangingPunct="0">
              <a:lnSpc>
                <a:spcPct val="90000"/>
              </a:lnSpc>
              <a:spcBef>
                <a:spcPct val="40000"/>
              </a:spcBef>
              <a:spcAft>
                <a:spcPct val="50000"/>
              </a:spcAft>
              <a:defRPr sz="1400" b="1">
                <a:solidFill>
                  <a:srgbClr val="ED15C9"/>
                </a:solidFill>
                <a:latin typeface="Arial" charset="0"/>
                <a:sym typeface="Symbol" pitchFamily="18" charset="2"/>
              </a:defRPr>
            </a:lvl5pPr>
            <a:lvl6pPr marL="2514600" indent="-228600" eaLnBrk="0" fontAlgn="base" hangingPunct="0">
              <a:lnSpc>
                <a:spcPct val="90000"/>
              </a:lnSpc>
              <a:spcBef>
                <a:spcPct val="40000"/>
              </a:spcBef>
              <a:spcAft>
                <a:spcPct val="50000"/>
              </a:spcAft>
              <a:defRPr sz="1400" b="1">
                <a:solidFill>
                  <a:srgbClr val="ED15C9"/>
                </a:solidFill>
                <a:latin typeface="Arial" charset="0"/>
                <a:sym typeface="Symbol" pitchFamily="18" charset="2"/>
              </a:defRPr>
            </a:lvl6pPr>
            <a:lvl7pPr marL="2971800" indent="-228600" eaLnBrk="0" fontAlgn="base" hangingPunct="0">
              <a:lnSpc>
                <a:spcPct val="90000"/>
              </a:lnSpc>
              <a:spcBef>
                <a:spcPct val="40000"/>
              </a:spcBef>
              <a:spcAft>
                <a:spcPct val="50000"/>
              </a:spcAft>
              <a:defRPr sz="1400" b="1">
                <a:solidFill>
                  <a:srgbClr val="ED15C9"/>
                </a:solidFill>
                <a:latin typeface="Arial" charset="0"/>
                <a:sym typeface="Symbol" pitchFamily="18" charset="2"/>
              </a:defRPr>
            </a:lvl7pPr>
            <a:lvl8pPr marL="3429000" indent="-228600" eaLnBrk="0" fontAlgn="base" hangingPunct="0">
              <a:lnSpc>
                <a:spcPct val="90000"/>
              </a:lnSpc>
              <a:spcBef>
                <a:spcPct val="40000"/>
              </a:spcBef>
              <a:spcAft>
                <a:spcPct val="50000"/>
              </a:spcAft>
              <a:defRPr sz="1400" b="1">
                <a:solidFill>
                  <a:srgbClr val="ED15C9"/>
                </a:solidFill>
                <a:latin typeface="Arial" charset="0"/>
                <a:sym typeface="Symbol" pitchFamily="18" charset="2"/>
              </a:defRPr>
            </a:lvl8pPr>
            <a:lvl9pPr marL="3886200" indent="-228600" eaLnBrk="0" fontAlgn="base" hangingPunct="0">
              <a:lnSpc>
                <a:spcPct val="90000"/>
              </a:lnSpc>
              <a:spcBef>
                <a:spcPct val="40000"/>
              </a:spcBef>
              <a:spcAft>
                <a:spcPct val="50000"/>
              </a:spcAft>
              <a:defRPr sz="1400" b="1">
                <a:solidFill>
                  <a:srgbClr val="ED15C9"/>
                </a:solidFill>
                <a:latin typeface="Arial" charset="0"/>
                <a:sym typeface="Symbol" pitchFamily="18" charset="2"/>
              </a:defRPr>
            </a:lvl9pPr>
          </a:lstStyle>
          <a:p>
            <a:pPr algn="ctr" eaLnBrk="1" hangingPunct="1"/>
            <a:r>
              <a:rPr lang="hr-HR">
                <a:solidFill>
                  <a:schemeClr val="bg1"/>
                </a:solidFill>
              </a:rPr>
              <a:t>Corp-no operation relationship</a:t>
            </a:r>
          </a:p>
        </p:txBody>
      </p:sp>
      <p:sp>
        <p:nvSpPr>
          <p:cNvPr id="26" name="TextBox 25"/>
          <p:cNvSpPr txBox="1">
            <a:spLocks noChangeArrowheads="1"/>
          </p:cNvSpPr>
          <p:nvPr/>
        </p:nvSpPr>
        <p:spPr bwMode="auto">
          <a:xfrm>
            <a:off x="1531938" y="2882900"/>
            <a:ext cx="1655762" cy="287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lnSpc>
                <a:spcPct val="90000"/>
              </a:lnSpc>
              <a:spcBef>
                <a:spcPct val="40000"/>
              </a:spcBef>
              <a:spcAft>
                <a:spcPct val="50000"/>
              </a:spcAft>
              <a:defRPr sz="1400" b="1">
                <a:solidFill>
                  <a:srgbClr val="ED15C9"/>
                </a:solidFill>
                <a:latin typeface="Arial" charset="0"/>
                <a:sym typeface="Symbol" pitchFamily="18" charset="2"/>
              </a:defRPr>
            </a:lvl1pPr>
            <a:lvl2pPr marL="742950" indent="-285750" eaLnBrk="0" hangingPunct="0">
              <a:lnSpc>
                <a:spcPct val="90000"/>
              </a:lnSpc>
              <a:spcBef>
                <a:spcPct val="40000"/>
              </a:spcBef>
              <a:spcAft>
                <a:spcPct val="50000"/>
              </a:spcAft>
              <a:defRPr sz="1400" b="1">
                <a:solidFill>
                  <a:srgbClr val="ED15C9"/>
                </a:solidFill>
                <a:latin typeface="Arial" charset="0"/>
                <a:sym typeface="Symbol" pitchFamily="18" charset="2"/>
              </a:defRPr>
            </a:lvl2pPr>
            <a:lvl3pPr marL="1143000" indent="-228600" eaLnBrk="0" hangingPunct="0">
              <a:lnSpc>
                <a:spcPct val="90000"/>
              </a:lnSpc>
              <a:spcBef>
                <a:spcPct val="40000"/>
              </a:spcBef>
              <a:spcAft>
                <a:spcPct val="50000"/>
              </a:spcAft>
              <a:defRPr sz="1400" b="1">
                <a:solidFill>
                  <a:srgbClr val="ED15C9"/>
                </a:solidFill>
                <a:latin typeface="Arial" charset="0"/>
                <a:sym typeface="Symbol" pitchFamily="18" charset="2"/>
              </a:defRPr>
            </a:lvl3pPr>
            <a:lvl4pPr marL="1600200" indent="-228600" eaLnBrk="0" hangingPunct="0">
              <a:lnSpc>
                <a:spcPct val="90000"/>
              </a:lnSpc>
              <a:spcBef>
                <a:spcPct val="40000"/>
              </a:spcBef>
              <a:spcAft>
                <a:spcPct val="50000"/>
              </a:spcAft>
              <a:defRPr sz="1400" b="1">
                <a:solidFill>
                  <a:srgbClr val="ED15C9"/>
                </a:solidFill>
                <a:latin typeface="Arial" charset="0"/>
                <a:sym typeface="Symbol" pitchFamily="18" charset="2"/>
              </a:defRPr>
            </a:lvl4pPr>
            <a:lvl5pPr marL="2057400" indent="-228600" eaLnBrk="0" hangingPunct="0">
              <a:lnSpc>
                <a:spcPct val="90000"/>
              </a:lnSpc>
              <a:spcBef>
                <a:spcPct val="40000"/>
              </a:spcBef>
              <a:spcAft>
                <a:spcPct val="50000"/>
              </a:spcAft>
              <a:defRPr sz="1400" b="1">
                <a:solidFill>
                  <a:srgbClr val="ED15C9"/>
                </a:solidFill>
                <a:latin typeface="Arial" charset="0"/>
                <a:sym typeface="Symbol" pitchFamily="18" charset="2"/>
              </a:defRPr>
            </a:lvl5pPr>
            <a:lvl6pPr marL="2514600" indent="-228600" eaLnBrk="0" fontAlgn="base" hangingPunct="0">
              <a:lnSpc>
                <a:spcPct val="90000"/>
              </a:lnSpc>
              <a:spcBef>
                <a:spcPct val="40000"/>
              </a:spcBef>
              <a:spcAft>
                <a:spcPct val="50000"/>
              </a:spcAft>
              <a:defRPr sz="1400" b="1">
                <a:solidFill>
                  <a:srgbClr val="ED15C9"/>
                </a:solidFill>
                <a:latin typeface="Arial" charset="0"/>
                <a:sym typeface="Symbol" pitchFamily="18" charset="2"/>
              </a:defRPr>
            </a:lvl6pPr>
            <a:lvl7pPr marL="2971800" indent="-228600" eaLnBrk="0" fontAlgn="base" hangingPunct="0">
              <a:lnSpc>
                <a:spcPct val="90000"/>
              </a:lnSpc>
              <a:spcBef>
                <a:spcPct val="40000"/>
              </a:spcBef>
              <a:spcAft>
                <a:spcPct val="50000"/>
              </a:spcAft>
              <a:defRPr sz="1400" b="1">
                <a:solidFill>
                  <a:srgbClr val="ED15C9"/>
                </a:solidFill>
                <a:latin typeface="Arial" charset="0"/>
                <a:sym typeface="Symbol" pitchFamily="18" charset="2"/>
              </a:defRPr>
            </a:lvl7pPr>
            <a:lvl8pPr marL="3429000" indent="-228600" eaLnBrk="0" fontAlgn="base" hangingPunct="0">
              <a:lnSpc>
                <a:spcPct val="90000"/>
              </a:lnSpc>
              <a:spcBef>
                <a:spcPct val="40000"/>
              </a:spcBef>
              <a:spcAft>
                <a:spcPct val="50000"/>
              </a:spcAft>
              <a:defRPr sz="1400" b="1">
                <a:solidFill>
                  <a:srgbClr val="ED15C9"/>
                </a:solidFill>
                <a:latin typeface="Arial" charset="0"/>
                <a:sym typeface="Symbol" pitchFamily="18" charset="2"/>
              </a:defRPr>
            </a:lvl8pPr>
            <a:lvl9pPr marL="3886200" indent="-228600" eaLnBrk="0" fontAlgn="base" hangingPunct="0">
              <a:lnSpc>
                <a:spcPct val="90000"/>
              </a:lnSpc>
              <a:spcBef>
                <a:spcPct val="40000"/>
              </a:spcBef>
              <a:spcAft>
                <a:spcPct val="50000"/>
              </a:spcAft>
              <a:defRPr sz="1400" b="1">
                <a:solidFill>
                  <a:srgbClr val="ED15C9"/>
                </a:solidFill>
                <a:latin typeface="Arial" charset="0"/>
                <a:sym typeface="Symbol" pitchFamily="18" charset="2"/>
              </a:defRPr>
            </a:lvl9pPr>
          </a:lstStyle>
          <a:p>
            <a:pPr eaLnBrk="1" hangingPunct="1"/>
            <a:r>
              <a:rPr lang="hr-HR">
                <a:solidFill>
                  <a:schemeClr val="bg1"/>
                </a:solidFill>
              </a:rPr>
              <a:t>Corp deposits</a:t>
            </a:r>
          </a:p>
        </p:txBody>
      </p:sp>
    </p:spTree>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xit" presetSubtype="0" fill="hold" grpId="0" nodeType="clickEffect">
                                  <p:stCondLst>
                                    <p:cond delay="0"/>
                                  </p:stCondLst>
                                  <p:childTnLst>
                                    <p:animEffect transition="out" filter="fade">
                                      <p:cBhvr>
                                        <p:cTn id="6" dur="500"/>
                                        <p:tgtEl>
                                          <p:spTgt spid="12"/>
                                        </p:tgtEl>
                                      </p:cBhvr>
                                    </p:animEffect>
                                    <p:set>
                                      <p:cBhvr>
                                        <p:cTn id="7" dur="1" fill="hold">
                                          <p:stCondLst>
                                            <p:cond delay="499"/>
                                          </p:stCondLst>
                                        </p:cTn>
                                        <p:tgtEl>
                                          <p:spTgt spid="12"/>
                                        </p:tgtEl>
                                        <p:attrNameLst>
                                          <p:attrName>style.visibility</p:attrName>
                                        </p:attrNameLst>
                                      </p:cBhvr>
                                      <p:to>
                                        <p:strVal val="hidden"/>
                                      </p:to>
                                    </p:set>
                                  </p:childTnLst>
                                </p:cTn>
                              </p:par>
                              <p:par>
                                <p:cTn id="8" presetID="42" presetClass="path" presetSubtype="0" accel="50000" decel="50000" fill="hold" grpId="0" nodeType="withEffect">
                                  <p:stCondLst>
                                    <p:cond delay="0"/>
                                  </p:stCondLst>
                                  <p:childTnLst>
                                    <p:animMotion origin="layout" path="M -2.77778E-7 -2.96296E-6 L 0.05156 0.12523 " pathEditMode="relative" rAng="0" ptsTypes="AA">
                                      <p:cBhvr>
                                        <p:cTn id="9" dur="1000" fill="hold"/>
                                        <p:tgtEl>
                                          <p:spTgt spid="11"/>
                                        </p:tgtEl>
                                        <p:attrNameLst>
                                          <p:attrName>ppt_x</p:attrName>
                                          <p:attrName>ppt_y</p:attrName>
                                        </p:attrNameLst>
                                      </p:cBhvr>
                                      <p:rCtr x="2569" y="6250"/>
                                    </p:animMotion>
                                  </p:childTnLst>
                                </p:cTn>
                              </p:par>
                              <p:par>
                                <p:cTn id="10" presetID="64" presetClass="path" presetSubtype="0" accel="50000" decel="50000" fill="hold" grpId="0" nodeType="withEffect">
                                  <p:stCondLst>
                                    <p:cond delay="0"/>
                                  </p:stCondLst>
                                  <p:childTnLst>
                                    <p:animMotion origin="layout" path="M -2.77778E-7 -1.11111E-6 L 0.05156 -0.18241 " pathEditMode="relative" rAng="0" ptsTypes="AA">
                                      <p:cBhvr>
                                        <p:cTn id="11" dur="1000" fill="hold"/>
                                        <p:tgtEl>
                                          <p:spTgt spid="20"/>
                                        </p:tgtEl>
                                        <p:attrNameLst>
                                          <p:attrName>ppt_x</p:attrName>
                                          <p:attrName>ppt_y</p:attrName>
                                        </p:attrNameLst>
                                      </p:cBhvr>
                                      <p:rCtr x="2569" y="-9120"/>
                                    </p:animMotion>
                                  </p:childTnLst>
                                </p:cTn>
                              </p:par>
                              <p:par>
                                <p:cTn id="12" presetID="64" presetClass="path" presetSubtype="0" accel="50000" decel="50000" fill="hold" grpId="0" nodeType="withEffect">
                                  <p:stCondLst>
                                    <p:cond delay="0"/>
                                  </p:stCondLst>
                                  <p:childTnLst>
                                    <p:animMotion origin="layout" path="M 2.5E-6 2.96296E-6 L 0.05121 -0.22454 " pathEditMode="relative" rAng="0" ptsTypes="AA">
                                      <p:cBhvr>
                                        <p:cTn id="13" dur="1000" fill="hold"/>
                                        <p:tgtEl>
                                          <p:spTgt spid="9"/>
                                        </p:tgtEl>
                                        <p:attrNameLst>
                                          <p:attrName>ppt_x</p:attrName>
                                          <p:attrName>ppt_y</p:attrName>
                                        </p:attrNameLst>
                                      </p:cBhvr>
                                      <p:rCtr x="2552" y="-11227"/>
                                    </p:animMotion>
                                  </p:childTnLst>
                                </p:cTn>
                              </p:par>
                            </p:childTnLst>
                          </p:cTn>
                        </p:par>
                        <p:par>
                          <p:cTn id="14" fill="hold" nodeType="afterGroup">
                            <p:stCondLst>
                              <p:cond delay="1000"/>
                            </p:stCondLst>
                            <p:childTnLst>
                              <p:par>
                                <p:cTn id="15" presetID="10" presetClass="entr" presetSubtype="0" fill="hold" grpId="0" nodeType="after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fade">
                                      <p:cBhvr>
                                        <p:cTn id="17" dur="500"/>
                                        <p:tgtEl>
                                          <p:spTgt spid="13"/>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14"/>
                                        </p:tgtEl>
                                        <p:attrNameLst>
                                          <p:attrName>style.visibility</p:attrName>
                                        </p:attrNameLst>
                                      </p:cBhvr>
                                      <p:to>
                                        <p:strVal val="visible"/>
                                      </p:to>
                                    </p:set>
                                    <p:animEffect transition="in" filter="fade">
                                      <p:cBhvr>
                                        <p:cTn id="20" dur="500"/>
                                        <p:tgtEl>
                                          <p:spTgt spid="14"/>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26"/>
                                        </p:tgtEl>
                                        <p:attrNameLst>
                                          <p:attrName>style.visibility</p:attrName>
                                        </p:attrNameLst>
                                      </p:cBhvr>
                                      <p:to>
                                        <p:strVal val="visible"/>
                                      </p:to>
                                    </p:set>
                                    <p:animEffect transition="in" filter="fade">
                                      <p:cBhvr>
                                        <p:cTn id="23" dur="500"/>
                                        <p:tgtEl>
                                          <p:spTgt spid="26"/>
                                        </p:tgtEl>
                                      </p:cBhvr>
                                    </p:animEffect>
                                  </p:childTnLst>
                                </p:cTn>
                              </p:par>
                            </p:childTnLst>
                          </p:cTn>
                        </p:par>
                      </p:childTnLst>
                    </p:cTn>
                  </p:par>
                  <p:par>
                    <p:cTn id="24" fill="hold" nodeType="clickPar">
                      <p:stCondLst>
                        <p:cond delay="indefinite"/>
                      </p:stCondLst>
                      <p:childTnLst>
                        <p:par>
                          <p:cTn id="25" fill="hold" nodeType="withGroup">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15"/>
                                        </p:tgtEl>
                                        <p:attrNameLst>
                                          <p:attrName>style.visibility</p:attrName>
                                        </p:attrNameLst>
                                      </p:cBhvr>
                                      <p:to>
                                        <p:strVal val="visible"/>
                                      </p:to>
                                    </p:set>
                                    <p:animEffect transition="in" filter="fade">
                                      <p:cBhvr>
                                        <p:cTn id="28" dur="500"/>
                                        <p:tgtEl>
                                          <p:spTgt spid="15"/>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21"/>
                                        </p:tgtEl>
                                        <p:attrNameLst>
                                          <p:attrName>style.visibility</p:attrName>
                                        </p:attrNameLst>
                                      </p:cBhvr>
                                      <p:to>
                                        <p:strVal val="visible"/>
                                      </p:to>
                                    </p:set>
                                    <p:animEffect transition="in" filter="fade">
                                      <p:cBhvr>
                                        <p:cTn id="31" dur="500"/>
                                        <p:tgtEl>
                                          <p:spTgt spid="21"/>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17"/>
                                        </p:tgtEl>
                                        <p:attrNameLst>
                                          <p:attrName>style.visibility</p:attrName>
                                        </p:attrNameLst>
                                      </p:cBhvr>
                                      <p:to>
                                        <p:strVal val="visible"/>
                                      </p:to>
                                    </p:set>
                                    <p:animEffect transition="in" filter="fade">
                                      <p:cBhvr>
                                        <p:cTn id="34" dur="500"/>
                                        <p:tgtEl>
                                          <p:spTgt spid="17"/>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18"/>
                                        </p:tgtEl>
                                        <p:attrNameLst>
                                          <p:attrName>style.visibility</p:attrName>
                                        </p:attrNameLst>
                                      </p:cBhvr>
                                      <p:to>
                                        <p:strVal val="visible"/>
                                      </p:to>
                                    </p:set>
                                    <p:animEffect transition="in" filter="fade">
                                      <p:cBhvr>
                                        <p:cTn id="37" dur="500"/>
                                        <p:tgtEl>
                                          <p:spTgt spid="18"/>
                                        </p:tgtEl>
                                      </p:cBhvr>
                                    </p:animEffect>
                                  </p:childTnLst>
                                </p:cTn>
                              </p:par>
                              <p:par>
                                <p:cTn id="38" presetID="10" presetClass="entr" presetSubtype="0" fill="hold" grpId="0" nodeType="withEffect">
                                  <p:stCondLst>
                                    <p:cond delay="0"/>
                                  </p:stCondLst>
                                  <p:childTnLst>
                                    <p:set>
                                      <p:cBhvr>
                                        <p:cTn id="39" dur="1" fill="hold">
                                          <p:stCondLst>
                                            <p:cond delay="0"/>
                                          </p:stCondLst>
                                        </p:cTn>
                                        <p:tgtEl>
                                          <p:spTgt spid="16">
                                            <p:txEl>
                                              <p:pRg st="0" end="0"/>
                                            </p:txEl>
                                          </p:spTgt>
                                        </p:tgtEl>
                                        <p:attrNameLst>
                                          <p:attrName>style.visibility</p:attrName>
                                        </p:attrNameLst>
                                      </p:cBhvr>
                                      <p:to>
                                        <p:strVal val="visible"/>
                                      </p:to>
                                    </p:set>
                                    <p:animEffect transition="in" filter="fade">
                                      <p:cBhvr>
                                        <p:cTn id="40" dur="500"/>
                                        <p:tgtEl>
                                          <p:spTgt spid="16">
                                            <p:txEl>
                                              <p:pRg st="0" end="0"/>
                                            </p:txEl>
                                          </p:spTgt>
                                        </p:tgtEl>
                                      </p:cBhvr>
                                    </p:animEffect>
                                  </p:childTnLst>
                                </p:cTn>
                              </p:par>
                              <p:par>
                                <p:cTn id="41" presetID="10" presetClass="entr" presetSubtype="0" fill="hold" grpId="0" nodeType="withEffect">
                                  <p:stCondLst>
                                    <p:cond delay="0"/>
                                  </p:stCondLst>
                                  <p:childTnLst>
                                    <p:set>
                                      <p:cBhvr>
                                        <p:cTn id="42" dur="1" fill="hold">
                                          <p:stCondLst>
                                            <p:cond delay="0"/>
                                          </p:stCondLst>
                                        </p:cTn>
                                        <p:tgtEl>
                                          <p:spTgt spid="19">
                                            <p:txEl>
                                              <p:pRg st="0" end="0"/>
                                            </p:txEl>
                                          </p:spTgt>
                                        </p:tgtEl>
                                        <p:attrNameLst>
                                          <p:attrName>style.visibility</p:attrName>
                                        </p:attrNameLst>
                                      </p:cBhvr>
                                      <p:to>
                                        <p:strVal val="visible"/>
                                      </p:to>
                                    </p:set>
                                    <p:animEffect transition="in" filter="fade">
                                      <p:cBhvr>
                                        <p:cTn id="43" dur="500"/>
                                        <p:tgtEl>
                                          <p:spTgt spid="19">
                                            <p:txEl>
                                              <p:pRg st="0" end="0"/>
                                            </p:txEl>
                                          </p:spTgt>
                                        </p:tgtEl>
                                      </p:cBhvr>
                                    </p:animEffect>
                                  </p:childTnLst>
                                </p:cTn>
                              </p:par>
                              <p:par>
                                <p:cTn id="44" presetID="1" presetClass="entr" presetSubtype="0" fill="hold" grpId="0" nodeType="withEffect">
                                  <p:stCondLst>
                                    <p:cond delay="0"/>
                                  </p:stCondLst>
                                  <p:childTnLst>
                                    <p:set>
                                      <p:cBhvr>
                                        <p:cTn id="45" dur="1" fill="hold">
                                          <p:stCondLst>
                                            <p:cond delay="0"/>
                                          </p:stCondLst>
                                        </p:cTn>
                                        <p:tgtEl>
                                          <p:spTgt spid="3"/>
                                        </p:tgtEl>
                                        <p:attrNameLst>
                                          <p:attrName>style.visibility</p:attrName>
                                        </p:attrNameLst>
                                      </p:cBhvr>
                                      <p:to>
                                        <p:strVal val="visible"/>
                                      </p:to>
                                    </p:set>
                                  </p:childTnLst>
                                </p:cTn>
                              </p:par>
                              <p:par>
                                <p:cTn id="46" presetID="10" presetClass="entr" presetSubtype="0" fill="hold" grpId="0" nodeType="withEffect">
                                  <p:stCondLst>
                                    <p:cond delay="0"/>
                                  </p:stCondLst>
                                  <p:childTnLst>
                                    <p:set>
                                      <p:cBhvr>
                                        <p:cTn id="47" dur="1" fill="hold">
                                          <p:stCondLst>
                                            <p:cond delay="0"/>
                                          </p:stCondLst>
                                        </p:cTn>
                                        <p:tgtEl>
                                          <p:spTgt spid="22">
                                            <p:txEl>
                                              <p:pRg st="0" end="0"/>
                                            </p:txEl>
                                          </p:spTgt>
                                        </p:tgtEl>
                                        <p:attrNameLst>
                                          <p:attrName>style.visibility</p:attrName>
                                        </p:attrNameLst>
                                      </p:cBhvr>
                                      <p:to>
                                        <p:strVal val="visible"/>
                                      </p:to>
                                    </p:set>
                                    <p:animEffect transition="in" filter="fade">
                                      <p:cBhvr>
                                        <p:cTn id="48" dur="500"/>
                                        <p:tgtEl>
                                          <p:spTgt spid="22">
                                            <p:txEl>
                                              <p:pRg st="0" end="0"/>
                                            </p:txEl>
                                          </p:spTgt>
                                        </p:tgtEl>
                                      </p:cBhvr>
                                    </p:animEffect>
                                  </p:childTnLst>
                                </p:cTn>
                              </p:par>
                              <p:par>
                                <p:cTn id="49" presetID="10" presetClass="entr" presetSubtype="0" fill="hold" grpId="0" nodeType="withEffect">
                                  <p:stCondLst>
                                    <p:cond delay="0"/>
                                  </p:stCondLst>
                                  <p:childTnLst>
                                    <p:set>
                                      <p:cBhvr>
                                        <p:cTn id="50" dur="1" fill="hold">
                                          <p:stCondLst>
                                            <p:cond delay="0"/>
                                          </p:stCondLst>
                                        </p:cTn>
                                        <p:tgtEl>
                                          <p:spTgt spid="23"/>
                                        </p:tgtEl>
                                        <p:attrNameLst>
                                          <p:attrName>style.visibility</p:attrName>
                                        </p:attrNameLst>
                                      </p:cBhvr>
                                      <p:to>
                                        <p:strVal val="visible"/>
                                      </p:to>
                                    </p:set>
                                    <p:animEffect transition="in" filter="fade">
                                      <p:cBhvr>
                                        <p:cTn id="51" dur="500"/>
                                        <p:tgtEl>
                                          <p:spTgt spid="23"/>
                                        </p:tgtEl>
                                      </p:cBhvr>
                                    </p:animEffect>
                                  </p:childTnLst>
                                </p:cTn>
                              </p:par>
                              <p:par>
                                <p:cTn id="52" presetID="10" presetClass="entr" presetSubtype="0" fill="hold" grpId="0" nodeType="withEffect">
                                  <p:stCondLst>
                                    <p:cond delay="0"/>
                                  </p:stCondLst>
                                  <p:childTnLst>
                                    <p:set>
                                      <p:cBhvr>
                                        <p:cTn id="53" dur="1" fill="hold">
                                          <p:stCondLst>
                                            <p:cond delay="0"/>
                                          </p:stCondLst>
                                        </p:cTn>
                                        <p:tgtEl>
                                          <p:spTgt spid="24"/>
                                        </p:tgtEl>
                                        <p:attrNameLst>
                                          <p:attrName>style.visibility</p:attrName>
                                        </p:attrNameLst>
                                      </p:cBhvr>
                                      <p:to>
                                        <p:strVal val="visible"/>
                                      </p:to>
                                    </p:set>
                                    <p:animEffect transition="in" filter="fade">
                                      <p:cBhvr>
                                        <p:cTn id="54" dur="500"/>
                                        <p:tgtEl>
                                          <p:spTgt spid="24"/>
                                        </p:tgtEl>
                                      </p:cBhvr>
                                    </p:animEffect>
                                  </p:childTnLst>
                                </p:cTn>
                              </p:par>
                              <p:par>
                                <p:cTn id="55" presetID="10" presetClass="entr" presetSubtype="0" fill="hold" grpId="0" nodeType="withEffect">
                                  <p:stCondLst>
                                    <p:cond delay="0"/>
                                  </p:stCondLst>
                                  <p:childTnLst>
                                    <p:set>
                                      <p:cBhvr>
                                        <p:cTn id="56" dur="1" fill="hold">
                                          <p:stCondLst>
                                            <p:cond delay="0"/>
                                          </p:stCondLst>
                                        </p:cTn>
                                        <p:tgtEl>
                                          <p:spTgt spid="25">
                                            <p:txEl>
                                              <p:pRg st="0" end="0"/>
                                            </p:txEl>
                                          </p:spTgt>
                                        </p:tgtEl>
                                        <p:attrNameLst>
                                          <p:attrName>style.visibility</p:attrName>
                                        </p:attrNameLst>
                                      </p:cBhvr>
                                      <p:to>
                                        <p:strVal val="visible"/>
                                      </p:to>
                                    </p:set>
                                    <p:animEffect transition="in" filter="fade">
                                      <p:cBhvr>
                                        <p:cTn id="57" dur="500"/>
                                        <p:tgtEl>
                                          <p:spTgt spid="2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9" grpId="0" animBg="1"/>
      <p:bldP spid="11" grpId="0" animBg="1"/>
      <p:bldP spid="12" grpId="0"/>
      <p:bldP spid="13" grpId="0"/>
      <p:bldP spid="14" grpId="0"/>
      <p:bldP spid="15" grpId="0" animBg="1"/>
      <p:bldP spid="17" grpId="0" animBg="1"/>
      <p:bldP spid="18" grpId="0" animBg="1"/>
      <p:bldP spid="3" grpId="0"/>
      <p:bldP spid="16" grpId="0" build="allAtOnce"/>
      <p:bldP spid="19" grpId="0" build="allAtOnce"/>
      <p:bldP spid="20" grpId="0" animBg="1"/>
      <p:bldP spid="21" grpId="0" animBg="1"/>
      <p:bldP spid="22" grpId="0" build="allAtOnce"/>
      <p:bldP spid="24" grpId="0" animBg="1"/>
      <p:bldP spid="25" grpId="0" build="allAtOnce"/>
      <p:bldP spid="26" grpId="0"/>
    </p:bldLst>
  </p:timing>
</p:sld>
</file>

<file path=ppt/tags/tag1.xml><?xml version="1.0" encoding="utf-8"?>
<p:tagLst xmlns:a="http://schemas.openxmlformats.org/drawingml/2006/main" xmlns:r="http://schemas.openxmlformats.org/officeDocument/2006/relationships" xmlns:p="http://schemas.openxmlformats.org/presentationml/2006/main">
  <p:tag name="THINKCELLUNDODONOTDELETE" val="1"/>
</p:tagLst>
</file>

<file path=ppt/theme/theme1.xml><?xml version="1.0" encoding="utf-8"?>
<a:theme xmlns:a="http://schemas.openxmlformats.org/drawingml/2006/main" name="Leer">
  <a:themeElements>
    <a:clrScheme name="Leer 13">
      <a:dk1>
        <a:srgbClr val="004F7A"/>
      </a:dk1>
      <a:lt1>
        <a:srgbClr val="FFFFFF"/>
      </a:lt1>
      <a:dk2>
        <a:srgbClr val="FFFFFF"/>
      </a:dk2>
      <a:lt2>
        <a:srgbClr val="808080"/>
      </a:lt2>
      <a:accent1>
        <a:srgbClr val="004F7A"/>
      </a:accent1>
      <a:accent2>
        <a:srgbClr val="D20E15"/>
      </a:accent2>
      <a:accent3>
        <a:srgbClr val="FFFFFF"/>
      </a:accent3>
      <a:accent4>
        <a:srgbClr val="004267"/>
      </a:accent4>
      <a:accent5>
        <a:srgbClr val="AAB2BE"/>
      </a:accent5>
      <a:accent6>
        <a:srgbClr val="BE0C12"/>
      </a:accent6>
      <a:hlink>
        <a:srgbClr val="D0E8F6"/>
      </a:hlink>
      <a:folHlink>
        <a:srgbClr val="B3B3B3"/>
      </a:folHlink>
    </a:clrScheme>
    <a:fontScheme name="Leer">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673100" rtl="0" eaLnBrk="1" fontAlgn="base" latinLnBrk="0" hangingPunct="1">
          <a:lnSpc>
            <a:spcPct val="90000"/>
          </a:lnSpc>
          <a:spcBef>
            <a:spcPct val="40000"/>
          </a:spcBef>
          <a:spcAft>
            <a:spcPct val="50000"/>
          </a:spcAft>
          <a:buClrTx/>
          <a:buSzTx/>
          <a:buFontTx/>
          <a:buNone/>
          <a:tabLst/>
          <a:defRPr kumimoji="0" lang="de-DE" sz="1400" b="1" i="0" u="none" strike="noStrike" cap="none" normalizeH="0" baseline="0" smtClean="0">
            <a:ln>
              <a:noFill/>
            </a:ln>
            <a:solidFill>
              <a:srgbClr val="ED15C9"/>
            </a:solidFill>
            <a:effectLst/>
            <a:latin typeface="Arial" charset="0"/>
            <a:sym typeface="Symbol" pitchFamily="18" charset="2"/>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673100" rtl="0" eaLnBrk="1" fontAlgn="base" latinLnBrk="0" hangingPunct="1">
          <a:lnSpc>
            <a:spcPct val="90000"/>
          </a:lnSpc>
          <a:spcBef>
            <a:spcPct val="40000"/>
          </a:spcBef>
          <a:spcAft>
            <a:spcPct val="50000"/>
          </a:spcAft>
          <a:buClrTx/>
          <a:buSzTx/>
          <a:buFontTx/>
          <a:buNone/>
          <a:tabLst/>
          <a:defRPr kumimoji="0" lang="de-DE" sz="1400" b="1" i="0" u="none" strike="noStrike" cap="none" normalizeH="0" baseline="0" smtClean="0">
            <a:ln>
              <a:noFill/>
            </a:ln>
            <a:solidFill>
              <a:srgbClr val="ED15C9"/>
            </a:solidFill>
            <a:effectLst/>
            <a:latin typeface="Arial" charset="0"/>
            <a:sym typeface="Symbol" pitchFamily="18" charset="2"/>
          </a:defRPr>
        </a:defPPr>
      </a:lstStyle>
    </a:lnDef>
  </a:objectDefaults>
  <a:extraClrSchemeLst>
    <a:extraClrScheme>
      <a:clrScheme name="Leer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Leer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Leer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Leer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Leer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Leer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Leer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Leer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Leer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Leer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Leer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Leer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Leer 13">
        <a:dk1>
          <a:srgbClr val="004F7A"/>
        </a:dk1>
        <a:lt1>
          <a:srgbClr val="FFFFFF"/>
        </a:lt1>
        <a:dk2>
          <a:srgbClr val="FFFFFF"/>
        </a:dk2>
        <a:lt2>
          <a:srgbClr val="808080"/>
        </a:lt2>
        <a:accent1>
          <a:srgbClr val="004F7A"/>
        </a:accent1>
        <a:accent2>
          <a:srgbClr val="D20E15"/>
        </a:accent2>
        <a:accent3>
          <a:srgbClr val="FFFFFF"/>
        </a:accent3>
        <a:accent4>
          <a:srgbClr val="004267"/>
        </a:accent4>
        <a:accent5>
          <a:srgbClr val="AAB2BE"/>
        </a:accent5>
        <a:accent6>
          <a:srgbClr val="BE0C12"/>
        </a:accent6>
        <a:hlink>
          <a:srgbClr val="D0E8F6"/>
        </a:hlink>
        <a:folHlink>
          <a:srgbClr val="B3B3B3"/>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PPT - Cover no picture">
  <a:themeElements>
    <a:clrScheme name="PPT - Cover no pictur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PPT - Cover no pictur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PPT - Cover no pictur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PPT - Cover no pictur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PPT - Cover no pictur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PPT - Cover no pictur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PPT - Cover no pictur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PPT - Cover no pictur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PPT - Cover no pictur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PPT - Cover no pictur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PPT - Cover no pictur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PPT - Cover no pictur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PPT - Cover no pictur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PPT - Cover no pictur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Standarddesign">
  <a:themeElements>
    <a:clrScheme name="Standard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Standard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22225" cap="flat" cmpd="sng" algn="ctr">
          <a:solidFill>
            <a:srgbClr val="339966"/>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de-AT"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noFill/>
        <a:ln w="22225" cap="flat" cmpd="sng" algn="ctr">
          <a:solidFill>
            <a:srgbClr val="339966"/>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de-AT" sz="1800" b="0" i="0" u="none" strike="noStrike" cap="none" normalizeH="0" baseline="0" smtClean="0">
            <a:ln>
              <a:noFill/>
            </a:ln>
            <a:solidFill>
              <a:schemeClr val="tx1"/>
            </a:solidFill>
            <a:effectLst/>
            <a:latin typeface="Arial" charset="0"/>
          </a:defRPr>
        </a:defPPr>
      </a:lstStyle>
    </a:lnDef>
  </a:objectDefaults>
  <a:extraClrSchemeLst>
    <a:extraClrScheme>
      <a:clrScheme name="Standard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Standard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Standard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Standard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Standard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Standard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Standard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Standard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Standard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Standard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Standard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Standard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Standard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Standard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otalTime>1473403549</TotalTime>
  <Words>460</Words>
  <Application>Microsoft Office PowerPoint</Application>
  <PresentationFormat>On-screen Show (4:3)</PresentationFormat>
  <Paragraphs>87</Paragraphs>
  <Slides>15</Slides>
  <Notes>0</Notes>
  <HiddenSlides>0</HiddenSlides>
  <MMClips>0</MMClips>
  <ScaleCrop>false</ScaleCrop>
  <HeadingPairs>
    <vt:vector size="8" baseType="variant">
      <vt:variant>
        <vt:lpstr>Fonts Used</vt:lpstr>
      </vt:variant>
      <vt:variant>
        <vt:i4>5</vt:i4>
      </vt:variant>
      <vt:variant>
        <vt:lpstr>Theme</vt:lpstr>
      </vt:variant>
      <vt:variant>
        <vt:i4>3</vt:i4>
      </vt:variant>
      <vt:variant>
        <vt:lpstr>Embedded OLE Servers</vt:lpstr>
      </vt:variant>
      <vt:variant>
        <vt:i4>1</vt:i4>
      </vt:variant>
      <vt:variant>
        <vt:lpstr>Slide Titles</vt:lpstr>
      </vt:variant>
      <vt:variant>
        <vt:i4>15</vt:i4>
      </vt:variant>
    </vt:vector>
  </HeadingPairs>
  <TitlesOfParts>
    <vt:vector size="24" baseType="lpstr">
      <vt:lpstr>Arial</vt:lpstr>
      <vt:lpstr>Symbol</vt:lpstr>
      <vt:lpstr>Arial Black</vt:lpstr>
      <vt:lpstr>Times</vt:lpstr>
      <vt:lpstr>Franklin Gothic Book</vt:lpstr>
      <vt:lpstr>Leer</vt:lpstr>
      <vt:lpstr>PPT - Cover no picture</vt:lpstr>
      <vt:lpstr>Standarddesign</vt:lpstr>
      <vt:lpstr>Microsoft Excel Chart</vt:lpstr>
      <vt:lpstr>PowerPoint Presentation</vt:lpstr>
      <vt:lpstr>Definition:</vt:lpstr>
      <vt:lpstr>PowerPoint Presentation</vt:lpstr>
      <vt:lpstr>LCR</vt:lpstr>
      <vt:lpstr>NSFR</vt:lpstr>
      <vt:lpstr>Characteristics of both report</vt:lpstr>
      <vt:lpstr>Deposits:</vt:lpstr>
      <vt:lpstr>Deposits:</vt:lpstr>
      <vt:lpstr>Deposits:</vt:lpstr>
      <vt:lpstr>Model: </vt:lpstr>
      <vt:lpstr>Model: </vt:lpstr>
      <vt:lpstr>Model:</vt:lpstr>
      <vt:lpstr>PowerPoint Presentation</vt:lpstr>
      <vt:lpstr>Modeling amount of deposits:</vt:lpstr>
      <vt:lpstr>PowerPoint Presentation</vt:lpstr>
    </vt:vector>
  </TitlesOfParts>
  <Company>ESB</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PowerPoint-Presentation</dc:title>
  <dc:creator>Controlling</dc:creator>
  <cp:lastModifiedBy>aj</cp:lastModifiedBy>
  <cp:revision>4202</cp:revision>
  <cp:lastPrinted>2002-11-13T19:18:24Z</cp:lastPrinted>
  <dcterms:created xsi:type="dcterms:W3CDTF">2002-03-11T20:48:56Z</dcterms:created>
  <dcterms:modified xsi:type="dcterms:W3CDTF">2012-05-11T05:56:51Z</dcterms:modified>
</cp:coreProperties>
</file>