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Myriad Pro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FB1B49C8-B877-412F-9F28-68FFFFB207ED}">
          <p14:sldIdLst>
            <p14:sldId id="256"/>
            <p14:sldId id="257"/>
            <p14:sldId id="258"/>
            <p14:sldId id="259"/>
            <p14:sldId id="260"/>
            <p14:sldId id="261"/>
            <p14:sldId id="266"/>
            <p14:sldId id="262"/>
            <p14:sldId id="265"/>
            <p14:sldId id="26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4" autoAdjust="0"/>
    <p:restoredTop sz="86377" autoAdjust="0"/>
  </p:normalViewPr>
  <p:slideViewPr>
    <p:cSldViewPr>
      <p:cViewPr varScale="1">
        <p:scale>
          <a:sx n="91" d="100"/>
          <a:sy n="91" d="100"/>
        </p:scale>
        <p:origin x="-2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74535A49-9DAF-4C0D-B2FD-7E2FD3AA44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0599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F2EDE2B7-C09D-49E0-AA8E-0E875D4379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72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tIns="45720" bIns="45720" anchor="ctr"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A3F6E4-F1E8-4FD9-A368-A1AD1A96A2B4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Croatian Quants Day, 2011</a:t>
            </a: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DA074F-7245-4EA4-A043-4553F80CBF0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6877050" cy="7651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4" name="Picture 8" descr="koios_standardni_logot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06375"/>
            <a:ext cx="15287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820150" y="0"/>
            <a:ext cx="323850" cy="7651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59779-75ED-43C4-8513-0F119D648E27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3B796-078D-41E6-94ED-A08A9D21A1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0"/>
            <a:ext cx="2105025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167437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EC4E-1B51-4170-BFF9-5DE019C3B337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A02A4-FAE5-4183-BBAA-786BD3D82A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424862" cy="500141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dirty="0" smtClean="0"/>
              <a:t>Croatian Quants Day,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13EB1-4AD8-454E-B3DA-6170C508DD33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CFE1B-1AFA-400C-B4F6-2DECF09DD4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600200"/>
            <a:ext cx="41354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37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92FC6-F9FC-42AE-BB4A-A23608A952F2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AB57D-0DFA-4D6C-B1F0-8EF194E260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38850-E35B-418F-8505-AFF01738A19F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5CCD8-419B-4E16-9318-792319FF0D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6DABD-3D87-491A-A5EE-CE5CFF12EDC4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23FE9-A012-4E54-9A7C-F881199032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B657F-0B6D-4F02-8CC7-0D4E8A1212A3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4B0F9-324F-4A12-8F32-999BEED0F4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7EDA3A-0640-4967-90B6-6B60907FA5FB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3984E-1CC0-4756-84EA-F490505DA7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EC3CE-8FC1-468F-9930-0FA112C86426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Croatian Quants Day,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8E043-2EB7-47AF-BBC7-4CF1B2C704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6877050" cy="7651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648176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4744"/>
            <a:ext cx="8424862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08725"/>
            <a:ext cx="16557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fld id="{1AB4BD04-C5FD-405C-8590-AA75C00F288A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308725"/>
            <a:ext cx="43195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hr-HR" dirty="0" smtClean="0"/>
              <a:t>Croatian Quants Day,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08725"/>
            <a:ext cx="12239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B2E410-8376-4C95-8231-9987E95838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7" descr="koios_standardni_logoti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950" y="206375"/>
            <a:ext cx="15287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820150" y="0"/>
            <a:ext cx="323850" cy="7651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2pPr>
      <a:lvl3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3pPr>
      <a:lvl4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4pPr>
      <a:lvl5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5pPr>
      <a:lvl6pPr marL="4572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6pPr>
      <a:lvl7pPr marL="9144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7pPr>
      <a:lvl8pPr marL="13716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8pPr>
      <a:lvl9pPr marL="18288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2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6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4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dirty="0" smtClean="0"/>
              <a:t>Structured Banking Product: </a:t>
            </a:r>
            <a:br>
              <a:rPr lang="hr-HR" dirty="0" smtClean="0"/>
            </a:br>
            <a:r>
              <a:rPr lang="hr-HR" dirty="0" smtClean="0"/>
              <a:t>Option and Deposit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016"/>
            <a:ext cx="6400800" cy="694928"/>
          </a:xfrm>
        </p:spPr>
        <p:txBody>
          <a:bodyPr/>
          <a:lstStyle/>
          <a:p>
            <a:r>
              <a:rPr lang="hr-HR" dirty="0" smtClean="0"/>
              <a:t>Business Model and Valuation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76056" y="4797152"/>
            <a:ext cx="3304456" cy="132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spcBef>
                <a:spcPct val="20000"/>
              </a:spcBef>
              <a:buClr>
                <a:schemeClr val="accent1"/>
              </a:buClr>
              <a:buSzPct val="200000"/>
              <a:defRPr/>
            </a:pPr>
            <a:r>
              <a:rPr lang="hr-HR" sz="2400" i="1" kern="0" dirty="0" smtClean="0">
                <a:latin typeface="+mn-lt"/>
              </a:rPr>
              <a:t>Marija Galić</a:t>
            </a:r>
            <a:br>
              <a:rPr lang="hr-HR" sz="2400" i="1" kern="0" dirty="0" smtClean="0">
                <a:latin typeface="+mn-lt"/>
              </a:rPr>
            </a:br>
            <a:r>
              <a:rPr lang="hr-HR" sz="2400" i="1" kern="0" dirty="0" smtClean="0">
                <a:latin typeface="+mn-lt"/>
              </a:rPr>
              <a:t>Stjepan </a:t>
            </a:r>
            <a:r>
              <a:rPr kumimoji="0" lang="hr-HR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Pavlek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200000"/>
              <a:buFontTx/>
              <a:buNone/>
              <a:tabLst/>
              <a:defRPr/>
            </a:pPr>
            <a:r>
              <a:rPr kumimoji="0" lang="hr-HR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Koios Consulting Ltd.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Monte Carlo Evaluation Model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024137"/>
            <a:ext cx="8425184" cy="676671"/>
          </a:xfrm>
        </p:spPr>
        <p:txBody>
          <a:bodyPr/>
          <a:lstStyle/>
          <a:p>
            <a:r>
              <a:rPr lang="hr-HR" dirty="0" smtClean="0"/>
              <a:t>Simulates</a:t>
            </a:r>
            <a:r>
              <a:rPr lang="en-US" dirty="0" smtClean="0"/>
              <a:t> </a:t>
            </a:r>
            <a:r>
              <a:rPr lang="en-US" dirty="0"/>
              <a:t>the movement of </a:t>
            </a:r>
            <a:r>
              <a:rPr lang="hr-HR" dirty="0" smtClean="0"/>
              <a:t>the asset price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95536" y="3140968"/>
            <a:ext cx="8424615" cy="2985195"/>
          </a:xfrm>
        </p:spPr>
        <p:txBody>
          <a:bodyPr/>
          <a:lstStyle/>
          <a:p>
            <a:r>
              <a:rPr lang="hr-HR" dirty="0" smtClean="0"/>
              <a:t>Features</a:t>
            </a:r>
          </a:p>
          <a:p>
            <a:pPr lvl="1"/>
            <a:r>
              <a:rPr lang="hr-HR" dirty="0" smtClean="0"/>
              <a:t>Takes minutes, in some cases hours, to run</a:t>
            </a:r>
          </a:p>
          <a:p>
            <a:pPr lvl="1"/>
            <a:r>
              <a:rPr lang="hr-HR" dirty="0" smtClean="0"/>
              <a:t>Extra hours for the greeks</a:t>
            </a:r>
          </a:p>
          <a:p>
            <a:pPr lvl="1"/>
            <a:r>
              <a:rPr lang="hr-HR" dirty="0" smtClean="0"/>
              <a:t>Will work even if you don’t solve the integral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Croatian Quants Day,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498" y="1556792"/>
            <a:ext cx="2762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2348880"/>
            <a:ext cx="63722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9754564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Introduction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Koios Consulting</a:t>
            </a:r>
            <a:r>
              <a:rPr lang="hr-HR" baseline="0" dirty="0" smtClean="0"/>
              <a:t> Ltd.</a:t>
            </a:r>
          </a:p>
          <a:p>
            <a:pPr lvl="1"/>
            <a:r>
              <a:rPr lang="hr-HR" dirty="0" smtClean="0"/>
              <a:t>Privately held consultancy firm</a:t>
            </a:r>
            <a:r>
              <a:rPr lang="hr-HR" baseline="0" dirty="0" smtClean="0"/>
              <a:t> from Zagreb</a:t>
            </a:r>
          </a:p>
          <a:p>
            <a:pPr lvl="1"/>
            <a:r>
              <a:rPr lang="hr-HR" dirty="0" smtClean="0"/>
              <a:t>Started in 2008, 8 owners, 8 employees.</a:t>
            </a:r>
          </a:p>
          <a:p>
            <a:r>
              <a:rPr lang="hr-HR" dirty="0" smtClean="0"/>
              <a:t>Marija Galić</a:t>
            </a:r>
          </a:p>
          <a:p>
            <a:pPr lvl="1"/>
            <a:r>
              <a:rPr lang="hr-HR" dirty="0" smtClean="0"/>
              <a:t>Mathematics engineer, statistics</a:t>
            </a:r>
          </a:p>
          <a:p>
            <a:r>
              <a:rPr lang="hr-HR" dirty="0" smtClean="0"/>
              <a:t>Stjepan Pavlek</a:t>
            </a:r>
          </a:p>
          <a:p>
            <a:pPr lvl="1"/>
            <a:r>
              <a:rPr lang="hr-HR" dirty="0" smtClean="0"/>
              <a:t>Computer Science engineer</a:t>
            </a:r>
          </a:p>
          <a:p>
            <a:r>
              <a:rPr lang="hr-HR" dirty="0" smtClean="0"/>
              <a:t>References</a:t>
            </a:r>
          </a:p>
          <a:p>
            <a:pPr lvl="1"/>
            <a:r>
              <a:rPr lang="hr-HR" dirty="0" smtClean="0"/>
              <a:t>Business Intelligence systems, Privredna banka Zagreb</a:t>
            </a:r>
          </a:p>
          <a:p>
            <a:pPr lvl="1"/>
            <a:r>
              <a:rPr lang="hr-HR" dirty="0" smtClean="0"/>
              <a:t>Application for modelling and evaluation of financial products, options, interest rate swaps,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86EB-8EDE-43EE-ADF7-E204E60A4024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6F0D11-7D84-4EEB-8736-CD84A848934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dirty="0" smtClean="0"/>
              <a:t>Croatian Quants Day,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Definition of banking products used throughout the presentation</a:t>
            </a:r>
          </a:p>
          <a:p>
            <a:r>
              <a:rPr lang="hr-HR" dirty="0" smtClean="0"/>
              <a:t>Example of a structured product for which the evaluation is analysed</a:t>
            </a:r>
          </a:p>
          <a:p>
            <a:r>
              <a:rPr lang="hr-HR" dirty="0" smtClean="0"/>
              <a:t>Deriving valuation formula based on Black-Scholes model for an exotic option </a:t>
            </a:r>
          </a:p>
          <a:p>
            <a:r>
              <a:rPr lang="hr-HR" dirty="0" smtClean="0"/>
              <a:t>Using Monte Carlo simulation for option valuation</a:t>
            </a:r>
          </a:p>
          <a:p>
            <a:r>
              <a:rPr lang="hr-HR" dirty="0" smtClean="0"/>
              <a:t>Comparison of approaches and 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308725"/>
            <a:ext cx="1655762" cy="412750"/>
          </a:xfrm>
        </p:spPr>
        <p:txBody>
          <a:bodyPr/>
          <a:lstStyle/>
          <a:p>
            <a:fld id="{DE2F9307-28CD-4D63-894B-D1A65DA48D77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84438" y="6308725"/>
            <a:ext cx="4319587" cy="412750"/>
          </a:xfrm>
        </p:spPr>
        <p:txBody>
          <a:bodyPr/>
          <a:lstStyle/>
          <a:p>
            <a:r>
              <a:rPr lang="hr-HR" dirty="0" smtClean="0"/>
              <a:t>Croatian Quants Day,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596188" y="6308725"/>
            <a:ext cx="1223962" cy="412750"/>
          </a:xfrm>
        </p:spPr>
        <p:txBody>
          <a:bodyPr/>
          <a:lstStyle/>
          <a:p>
            <a:fld id="{9B87B926-41D1-4009-9D56-ABD94F08CC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Banking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Deposit</a:t>
            </a:r>
          </a:p>
          <a:p>
            <a:pPr lvl="1"/>
            <a:r>
              <a:rPr lang="hr-HR" dirty="0" smtClean="0"/>
              <a:t>Term deposit bearing 4% interest</a:t>
            </a:r>
          </a:p>
          <a:p>
            <a:pPr lvl="1"/>
            <a:r>
              <a:rPr lang="hr-HR" dirty="0" smtClean="0"/>
              <a:t>Low profit, no risk (perceived) </a:t>
            </a:r>
          </a:p>
          <a:p>
            <a:r>
              <a:rPr lang="hr-HR" dirty="0" smtClean="0"/>
              <a:t>Option</a:t>
            </a:r>
          </a:p>
          <a:p>
            <a:pPr lvl="1"/>
            <a:r>
              <a:rPr lang="hr-HR" dirty="0" smtClean="0"/>
              <a:t>Characteristics: Underlying – THT stock; strike – stock market price on contract date</a:t>
            </a:r>
          </a:p>
          <a:p>
            <a:pPr lvl="1"/>
            <a:r>
              <a:rPr lang="hr-HR" dirty="0" smtClean="0"/>
              <a:t>Perspective on retail market – risk profile</a:t>
            </a:r>
          </a:p>
          <a:p>
            <a:pPr lvl="1"/>
            <a:r>
              <a:rPr lang="hr-HR" dirty="0" smtClean="0"/>
              <a:t>Attractiveness: Leverage, potential of a high profit</a:t>
            </a:r>
          </a:p>
          <a:p>
            <a:r>
              <a:rPr lang="hr-HR" smtClean="0"/>
              <a:t>Combine </a:t>
            </a:r>
            <a:r>
              <a:rPr lang="hr-HR" dirty="0" smtClean="0"/>
              <a:t>risk profile of a deposit with profit characteristics of an option?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308725"/>
            <a:ext cx="1655762" cy="412750"/>
          </a:xfrm>
        </p:spPr>
        <p:txBody>
          <a:bodyPr/>
          <a:lstStyle/>
          <a:p>
            <a:fld id="{AE4B70FD-EF8E-4998-AC75-69164434C9B6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484438" y="6308725"/>
            <a:ext cx="4319587" cy="412750"/>
          </a:xfrm>
        </p:spPr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596188" y="6308725"/>
            <a:ext cx="1223962" cy="412750"/>
          </a:xfrm>
        </p:spPr>
        <p:txBody>
          <a:bodyPr/>
          <a:lstStyle/>
          <a:p>
            <a:fld id="{9B87B926-41D1-4009-9D56-ABD94F08CC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Structured</a:t>
            </a:r>
            <a:r>
              <a:rPr lang="hr-HR" baseline="0" dirty="0" smtClean="0"/>
              <a:t> Banking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Sales pitch</a:t>
            </a:r>
            <a:endParaRPr lang="hr-HR" baseline="0" dirty="0" smtClean="0"/>
          </a:p>
          <a:p>
            <a:pPr lvl="1"/>
            <a:r>
              <a:rPr lang="hr-HR" baseline="0" dirty="0" smtClean="0"/>
              <a:t>Invest 10.000;</a:t>
            </a:r>
            <a:r>
              <a:rPr lang="hr-HR" dirty="0" smtClean="0"/>
              <a:t> after</a:t>
            </a:r>
            <a:r>
              <a:rPr lang="hr-HR" baseline="0" dirty="0" smtClean="0"/>
              <a:t> two years guaranteed return of 10.000, 6% more</a:t>
            </a:r>
            <a:r>
              <a:rPr lang="hr-HR" dirty="0" smtClean="0"/>
              <a:t> </a:t>
            </a:r>
            <a:r>
              <a:rPr lang="hr-HR" baseline="0" dirty="0" smtClean="0"/>
              <a:t>if certain stock</a:t>
            </a:r>
            <a:r>
              <a:rPr lang="hr-HR" dirty="0" smtClean="0"/>
              <a:t> </a:t>
            </a:r>
            <a:r>
              <a:rPr lang="hr-HR" baseline="0" dirty="0" smtClean="0"/>
              <a:t>above certain value</a:t>
            </a:r>
          </a:p>
          <a:p>
            <a:r>
              <a:rPr lang="hr-HR" dirty="0" smtClean="0"/>
              <a:t>Structure</a:t>
            </a:r>
          </a:p>
          <a:p>
            <a:pPr lvl="1"/>
            <a:r>
              <a:rPr lang="hr-HR" dirty="0" smtClean="0"/>
              <a:t>From the invested 10.000 take certain amount, say 500, and buy the option</a:t>
            </a:r>
          </a:p>
          <a:p>
            <a:pPr lvl="1"/>
            <a:r>
              <a:rPr lang="hr-HR" dirty="0" smtClean="0"/>
              <a:t>9.500 letftover treat as a term deposit that will return 10.000 in two years (this implies interest rate of 2,6%)</a:t>
            </a:r>
          </a:p>
          <a:p>
            <a:pPr lvl="1"/>
            <a:r>
              <a:rPr lang="hr-HR" dirty="0" smtClean="0"/>
              <a:t>In two years, deposit returns 10.000, in case market conditions are met, option returns 600, otherwise 0.</a:t>
            </a:r>
          </a:p>
          <a:p>
            <a:r>
              <a:rPr lang="hr-HR" dirty="0" smtClean="0"/>
              <a:t>Cost for bank; gain perceived by the customer?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8CF9-C6B6-4137-951D-0AABDDF4E972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Structured Product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Structured product</a:t>
            </a:r>
          </a:p>
          <a:p>
            <a:pPr lvl="1"/>
            <a:r>
              <a:rPr lang="hr-HR" dirty="0" smtClean="0"/>
              <a:t>In two years, returns invested principal (deposit part)</a:t>
            </a:r>
          </a:p>
          <a:p>
            <a:pPr lvl="1"/>
            <a:r>
              <a:rPr lang="hr-HR" dirty="0" smtClean="0"/>
              <a:t>At the end of each of two years returns 6% interest, if at that moment European stock index value is above value on contract inception date</a:t>
            </a:r>
          </a:p>
          <a:p>
            <a:r>
              <a:rPr lang="hr-HR" dirty="0" smtClean="0"/>
              <a:t>Option part</a:t>
            </a:r>
          </a:p>
          <a:p>
            <a:pPr lvl="1"/>
            <a:r>
              <a:rPr lang="hr-HR" dirty="0" smtClean="0"/>
              <a:t>Two options: one with term 1Y, second 2Y</a:t>
            </a:r>
          </a:p>
          <a:p>
            <a:pPr lvl="1"/>
            <a:r>
              <a:rPr lang="hr-HR" dirty="0" smtClean="0"/>
              <a:t>Strike value equals underlying value on contract inception date</a:t>
            </a:r>
          </a:p>
          <a:p>
            <a:pPr lvl="1"/>
            <a:r>
              <a:rPr lang="hr-HR" dirty="0" smtClean="0"/>
              <a:t>Return: binary, either 6% of nominal, or 0. This makes it an exotic option, in a classic option return would be: price of underlying at maturity date minus strike, if greater than 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Black-Scholes Model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5"/>
            <a:ext cx="8424862" cy="3312367"/>
          </a:xfrm>
        </p:spPr>
        <p:txBody>
          <a:bodyPr/>
          <a:lstStyle/>
          <a:p>
            <a:pPr lvl="0"/>
            <a:r>
              <a:rPr lang="hr-HR" dirty="0" smtClean="0"/>
              <a:t>Assumptions</a:t>
            </a:r>
            <a:r>
              <a:rPr lang="hr-HR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hr-HR" dirty="0"/>
              <a:t>underlying </a:t>
            </a:r>
            <a:r>
              <a:rPr lang="en-US" dirty="0"/>
              <a:t>price follows a </a:t>
            </a:r>
            <a:r>
              <a:rPr lang="hr-HR" dirty="0"/>
              <a:t>geometic Brownian motion</a:t>
            </a:r>
            <a:r>
              <a:rPr lang="en-US" dirty="0"/>
              <a:t> with constant drift and </a:t>
            </a:r>
            <a:r>
              <a:rPr lang="hr-HR" dirty="0"/>
              <a:t>volatility</a:t>
            </a:r>
          </a:p>
          <a:p>
            <a:pPr lvl="2"/>
            <a:endParaRPr lang="hr-HR" dirty="0"/>
          </a:p>
          <a:p>
            <a:pPr lvl="2"/>
            <a:endParaRPr lang="hr-HR" dirty="0"/>
          </a:p>
          <a:p>
            <a:pPr lvl="1"/>
            <a:r>
              <a:rPr lang="en-US" dirty="0"/>
              <a:t>It is possible to borrow and lend cash at a known constant 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risk-free </a:t>
            </a:r>
            <a:r>
              <a:rPr lang="hr-HR" dirty="0" smtClean="0"/>
              <a:t>interest rate </a:t>
            </a:r>
            <a:r>
              <a:rPr lang="hr-HR" i="1" dirty="0" smtClean="0"/>
              <a:t>r</a:t>
            </a:r>
            <a:endParaRPr lang="hr-HR" dirty="0" smtClean="0"/>
          </a:p>
          <a:p>
            <a:pPr lvl="1"/>
            <a:r>
              <a:rPr lang="hr-HR" dirty="0" smtClean="0"/>
              <a:t>Return: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3190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5104"/>
            <a:ext cx="26670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8539" y="5190331"/>
            <a:ext cx="7141853" cy="61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3852492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Black-Scholes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69" y="4077072"/>
            <a:ext cx="8424862" cy="2160240"/>
          </a:xfrm>
        </p:spPr>
        <p:txBody>
          <a:bodyPr/>
          <a:lstStyle/>
          <a:p>
            <a:pPr lvl="2"/>
            <a:r>
              <a:rPr lang="hr-HR" dirty="0" smtClean="0"/>
              <a:t>C = option price</a:t>
            </a:r>
          </a:p>
          <a:p>
            <a:pPr lvl="2"/>
            <a:r>
              <a:rPr lang="hr-HR" dirty="0" smtClean="0"/>
              <a:t>S = underlying spot price</a:t>
            </a:r>
          </a:p>
          <a:p>
            <a:pPr lvl="2"/>
            <a:r>
              <a:rPr lang="hr-HR" dirty="0" smtClean="0"/>
              <a:t>K = strike </a:t>
            </a:r>
          </a:p>
          <a:p>
            <a:pPr lvl="2"/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hr-HR" dirty="0" smtClean="0">
                <a:latin typeface="Times New Roman"/>
                <a:cs typeface="Times New Roman"/>
              </a:rPr>
              <a:t> </a:t>
            </a:r>
            <a:r>
              <a:rPr lang="hr-HR" dirty="0" smtClean="0"/>
              <a:t>=</a:t>
            </a:r>
            <a:r>
              <a:rPr lang="hr-HR" dirty="0" smtClean="0">
                <a:latin typeface="Times New Roman"/>
                <a:cs typeface="Times New Roman"/>
              </a:rPr>
              <a:t>  volatility</a:t>
            </a:r>
          </a:p>
          <a:p>
            <a:pPr lvl="2"/>
            <a:r>
              <a:rPr lang="hr-HR" dirty="0" smtClean="0">
                <a:latin typeface="Times New Roman"/>
                <a:cs typeface="Times New Roman"/>
              </a:rPr>
              <a:t>r</a:t>
            </a:r>
            <a:r>
              <a:rPr lang="hr-HR" dirty="0" smtClean="0"/>
              <a:t> =</a:t>
            </a:r>
            <a:r>
              <a:rPr lang="hr-HR" dirty="0" smtClean="0">
                <a:latin typeface="Times New Roman"/>
                <a:cs typeface="Times New Roman"/>
              </a:rPr>
              <a:t> risk free rate</a:t>
            </a:r>
          </a:p>
          <a:p>
            <a:pPr lvl="2"/>
            <a:r>
              <a:rPr lang="hr-HR" dirty="0" smtClean="0">
                <a:latin typeface="Times New Roman"/>
                <a:cs typeface="Times New Roman"/>
              </a:rPr>
              <a:t>T-t </a:t>
            </a:r>
            <a:r>
              <a:rPr lang="hr-HR" dirty="0" smtClean="0"/>
              <a:t>=</a:t>
            </a:r>
            <a:r>
              <a:rPr lang="hr-HR" dirty="0" smtClean="0">
                <a:latin typeface="Times New Roman"/>
                <a:cs typeface="Times New Roman"/>
              </a:rPr>
              <a:t> duration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725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57200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45" y="1997199"/>
            <a:ext cx="37052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999" y="1135659"/>
            <a:ext cx="64103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33" y="3075806"/>
            <a:ext cx="66770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4932040" y="4437112"/>
            <a:ext cx="3384376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Structured Product Option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5"/>
            <a:ext cx="8424862" cy="2304256"/>
          </a:xfrm>
        </p:spPr>
        <p:txBody>
          <a:bodyPr/>
          <a:lstStyle/>
          <a:p>
            <a:pPr lvl="1"/>
            <a:r>
              <a:rPr lang="hr-HR" dirty="0" smtClean="0"/>
              <a:t>Return:</a:t>
            </a:r>
          </a:p>
          <a:p>
            <a:endParaRPr lang="hr-HR" dirty="0"/>
          </a:p>
          <a:p>
            <a:pPr lvl="1"/>
            <a:r>
              <a:rPr lang="hr-HR" dirty="0" smtClean="0"/>
              <a:t>Black-Scholes formula is not directly usable for this type of an exotic option</a:t>
            </a:r>
          </a:p>
          <a:p>
            <a:pPr lvl="1"/>
            <a:r>
              <a:rPr lang="hr-HR" dirty="0" smtClean="0"/>
              <a:t>Formula: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6815-B470-4901-9787-D634629C2CA0}" type="datetime1">
              <a:rPr lang="hr-HR" smtClean="0"/>
              <a:pPr/>
              <a:t>6.5.2011.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B2E410-8376-4C95-8231-9987E95838B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Croatian Quants Day, 2011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5154513"/>
            <a:ext cx="40481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85" y="1196752"/>
            <a:ext cx="3839115" cy="96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636" y="4434433"/>
            <a:ext cx="48577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573016"/>
            <a:ext cx="7141853" cy="61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645024"/>
            <a:ext cx="7206580" cy="55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473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ios predlozak">
  <a:themeElements>
    <a:clrScheme name="Koios Design 13">
      <a:dk1>
        <a:srgbClr val="000000"/>
      </a:dk1>
      <a:lt1>
        <a:srgbClr val="FFFFFF"/>
      </a:lt1>
      <a:dk2>
        <a:srgbClr val="000000"/>
      </a:dk2>
      <a:lt2>
        <a:srgbClr val="D9E1E9"/>
      </a:lt2>
      <a:accent1>
        <a:srgbClr val="009DE1"/>
      </a:accent1>
      <a:accent2>
        <a:srgbClr val="D9E1E9"/>
      </a:accent2>
      <a:accent3>
        <a:srgbClr val="FFFFFF"/>
      </a:accent3>
      <a:accent4>
        <a:srgbClr val="000000"/>
      </a:accent4>
      <a:accent5>
        <a:srgbClr val="AACCEE"/>
      </a:accent5>
      <a:accent6>
        <a:srgbClr val="C4CCD3"/>
      </a:accent6>
      <a:hlink>
        <a:srgbClr val="006699"/>
      </a:hlink>
      <a:folHlink>
        <a:srgbClr val="C0C0C0"/>
      </a:folHlink>
    </a:clrScheme>
    <a:fontScheme name="Koios Design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Koio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o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o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o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o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o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ios Design 13">
        <a:dk1>
          <a:srgbClr val="000000"/>
        </a:dk1>
        <a:lt1>
          <a:srgbClr val="FFFFFF"/>
        </a:lt1>
        <a:dk2>
          <a:srgbClr val="000000"/>
        </a:dk2>
        <a:lt2>
          <a:srgbClr val="D9E1E9"/>
        </a:lt2>
        <a:accent1>
          <a:srgbClr val="009DE1"/>
        </a:accent1>
        <a:accent2>
          <a:srgbClr val="D9E1E9"/>
        </a:accent2>
        <a:accent3>
          <a:srgbClr val="FFFFFF"/>
        </a:accent3>
        <a:accent4>
          <a:srgbClr val="000000"/>
        </a:accent4>
        <a:accent5>
          <a:srgbClr val="AACCEE"/>
        </a:accent5>
        <a:accent6>
          <a:srgbClr val="C4CCD3"/>
        </a:accent6>
        <a:hlink>
          <a:srgbClr val="00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Koios predlozak</Template>
  <TotalTime>2185</TotalTime>
  <Words>521</Words>
  <Application>Microsoft Office PowerPoint</Application>
  <PresentationFormat>On-screen Show (4:3)</PresentationFormat>
  <Paragraphs>98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Koios predlozak</vt:lpstr>
      <vt:lpstr>Structured Banking Product:  Option and Deposit</vt:lpstr>
      <vt:lpstr>Introduction</vt:lpstr>
      <vt:lpstr>Contents</vt:lpstr>
      <vt:lpstr>Banking Products</vt:lpstr>
      <vt:lpstr>Structured Banking Product</vt:lpstr>
      <vt:lpstr>Structured Product Example</vt:lpstr>
      <vt:lpstr>Black-Scholes Model</vt:lpstr>
      <vt:lpstr>Black-Scholes Model</vt:lpstr>
      <vt:lpstr>Structured Product Option</vt:lpstr>
      <vt:lpstr>Monte Carlo Evaluation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Stjepan Pavlek</dc:creator>
  <cp:lastModifiedBy>Stjepan Pavlek</cp:lastModifiedBy>
  <cp:revision>52</cp:revision>
  <dcterms:created xsi:type="dcterms:W3CDTF">2011-05-04T08:47:34Z</dcterms:created>
  <dcterms:modified xsi:type="dcterms:W3CDTF">2011-05-06T12:55:59Z</dcterms:modified>
</cp:coreProperties>
</file>