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8" r:id="rId6"/>
    <p:sldId id="263" r:id="rId7"/>
    <p:sldId id="259" r:id="rId8"/>
    <p:sldId id="260" r:id="rId9"/>
    <p:sldId id="261" r:id="rId10"/>
    <p:sldId id="264" r:id="rId11"/>
    <p:sldId id="266" r:id="rId12"/>
    <p:sldId id="267" r:id="rId13"/>
    <p:sldId id="276" r:id="rId14"/>
    <p:sldId id="269" r:id="rId15"/>
    <p:sldId id="270" r:id="rId16"/>
    <p:sldId id="273" r:id="rId17"/>
    <p:sldId id="271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974B"/>
    <a:srgbClr val="008000"/>
    <a:srgbClr val="523D1E"/>
    <a:srgbClr val="E8F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2588" autoAdjust="0"/>
  </p:normalViewPr>
  <p:slideViewPr>
    <p:cSldViewPr>
      <p:cViewPr>
        <p:scale>
          <a:sx n="75" d="100"/>
          <a:sy n="75" d="100"/>
        </p:scale>
        <p:origin x="-1218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na\Desktop\CQD\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na\Desktop\CQD\Ch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na\Desktop\CQD\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Model 2006/2007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Profitability</c:v>
                </c:pt>
                <c:pt idx="1">
                  <c:v>Liquidity </c:v>
                </c:pt>
                <c:pt idx="2">
                  <c:v>Activity</c:v>
                </c:pt>
                <c:pt idx="3">
                  <c:v>Leverage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Sheet1!$E$1</c:f>
              <c:strCache>
                <c:ptCount val="1"/>
                <c:pt idx="0">
                  <c:v>Model 2007/2008</c:v>
                </c:pt>
              </c:strCache>
            </c:strRef>
          </c:tx>
          <c:cat>
            <c:strRef>
              <c:f>Sheet1!$D$2:$D$5</c:f>
              <c:strCache>
                <c:ptCount val="4"/>
                <c:pt idx="0">
                  <c:v>Profitability</c:v>
                </c:pt>
                <c:pt idx="1">
                  <c:v>Liquidity </c:v>
                </c:pt>
                <c:pt idx="2">
                  <c:v>Activity</c:v>
                </c:pt>
                <c:pt idx="3">
                  <c:v>Leverage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Sheet1!$H$1</c:f>
              <c:strCache>
                <c:ptCount val="1"/>
                <c:pt idx="0">
                  <c:v>Model 2008/2009</c:v>
                </c:pt>
              </c:strCache>
            </c:strRef>
          </c:tx>
          <c:cat>
            <c:strRef>
              <c:f>Sheet1!$G$2:$G$5</c:f>
              <c:strCache>
                <c:ptCount val="4"/>
                <c:pt idx="0">
                  <c:v>Profitability</c:v>
                </c:pt>
                <c:pt idx="1">
                  <c:v>Liquidity </c:v>
                </c:pt>
                <c:pt idx="2">
                  <c:v>Activity</c:v>
                </c:pt>
                <c:pt idx="3">
                  <c:v>Leverage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09DC4D6-251A-4E32-9F58-5EF63A864BC7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457CA08-D0DF-4B92-803D-2F678DDCE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2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1E7E57-1F10-4268-99D2-CEDBAC6DAB5A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2386A3-2E31-4C9B-B0BE-45709ADB9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43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74452-0F0F-4355-9D49-452C556654CF}" type="datetime1">
              <a:rPr lang="en-US" smtClean="0"/>
              <a:pPr/>
              <a:t>5/13/2011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36581-AB8A-408B-90C1-1BDECB5518E7}" type="datetime1">
              <a:rPr lang="en-US" smtClean="0"/>
              <a:pPr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3A0B1-45CD-40B4-809F-19B49EA7B04B}" type="datetime1">
              <a:rPr lang="en-US" smtClean="0"/>
              <a:pPr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28458-1FF1-445E-A277-11F18C513BC5}" type="datetime1">
              <a:rPr lang="en-US" smtClean="0"/>
              <a:pPr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CFB60-1749-4659-90AB-FEE907BA9450}" type="datetime1">
              <a:rPr lang="en-US" smtClean="0"/>
              <a:pPr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65F5AE-98D9-4F61-ABEF-144C9CD2D09D}" type="datetime1">
              <a:rPr lang="en-US" smtClean="0"/>
              <a:pPr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99153F-DF58-4695-8CCA-D3096C02A9D6}" type="datetime1">
              <a:rPr lang="en-US" smtClean="0"/>
              <a:pPr/>
              <a:t>5/13/2011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A11F5-4588-4F4D-B982-573FF342EBBB}" type="datetime1">
              <a:rPr lang="en-US" smtClean="0"/>
              <a:pPr/>
              <a:t>5/13/2011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C6C9E3-1BB2-499E-86D5-E5AF7FB64617}" type="datetime1">
              <a:rPr lang="en-US" smtClean="0"/>
              <a:pPr/>
              <a:t>5/13/2011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C5FC4-0147-4701-A4F2-624C9AE6E0E4}" type="datetime1">
              <a:rPr lang="en-US" smtClean="0"/>
              <a:pPr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D5F9CD-ACE7-47C9-9633-15D6BEEF16D1}" type="datetime1">
              <a:rPr lang="en-US" smtClean="0"/>
              <a:pPr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20D0EADD-3E0D-41D3-A7AC-C198695216B2}" type="datetime1">
              <a:rPr lang="en-US" smtClean="0"/>
              <a:pPr algn="r"/>
              <a:t>5/13/2011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natasa@efos.h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jeger@efos.hr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475656" y="764704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What happens with distress prediction </a:t>
            </a:r>
            <a:r>
              <a:rPr lang="en-US" sz="3600" dirty="0" smtClean="0"/>
              <a:t>when recession </a:t>
            </a:r>
            <a:r>
              <a:rPr lang="en-US" sz="3600" dirty="0"/>
              <a:t>comes </a:t>
            </a:r>
            <a:endParaRPr lang="en-US" sz="3600" dirty="0">
              <a:latin typeface="Trebuchet MS" pitchFamily="34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187624" y="2924944"/>
            <a:ext cx="7622664" cy="3816424"/>
          </a:xfrm>
        </p:spPr>
        <p:txBody>
          <a:bodyPr>
            <a:normAutofit/>
          </a:bodyPr>
          <a:lstStyle/>
          <a:p>
            <a:pPr marL="0" lvl="0" algn="ctr" fontAlgn="base">
              <a:lnSpc>
                <a:spcPct val="100000"/>
              </a:lnSpc>
              <a:spcAft>
                <a:spcPct val="0"/>
              </a:spcAft>
              <a:buClr>
                <a:srgbClr val="FFFFFF"/>
              </a:buClr>
              <a:buSzTx/>
            </a:pPr>
            <a:r>
              <a:rPr lang="hr-HR" sz="2200" kern="0" dirty="0" smtClean="0">
                <a:solidFill>
                  <a:schemeClr val="tx1"/>
                </a:solidFill>
                <a:latin typeface="Trebuchet MS" pitchFamily="34" charset="0"/>
              </a:rPr>
              <a:t>Nataša </a:t>
            </a:r>
            <a:r>
              <a:rPr lang="hr-HR" sz="2200" kern="0" dirty="0" smtClean="0">
                <a:solidFill>
                  <a:schemeClr val="tx1"/>
                </a:solidFill>
                <a:latin typeface="Trebuchet MS" pitchFamily="34" charset="0"/>
              </a:rPr>
              <a:t>Šarlija </a:t>
            </a:r>
          </a:p>
          <a:p>
            <a:pPr marL="0" lvl="0" algn="ctr" fontAlgn="base">
              <a:lnSpc>
                <a:spcPct val="100000"/>
              </a:lnSpc>
              <a:spcAft>
                <a:spcPct val="0"/>
              </a:spcAft>
              <a:buClr>
                <a:srgbClr val="FFFFFF"/>
              </a:buClr>
              <a:buSzTx/>
            </a:pPr>
            <a:r>
              <a:rPr lang="hr-HR" sz="2200" kern="0" dirty="0" smtClean="0">
                <a:solidFill>
                  <a:schemeClr val="tx1"/>
                </a:solidFill>
                <a:latin typeface="Trebuchet MS" pitchFamily="34" charset="0"/>
              </a:rPr>
              <a:t>Faculty of Economics</a:t>
            </a:r>
            <a:r>
              <a:rPr lang="en-US" sz="2200" kern="0" dirty="0" smtClean="0">
                <a:solidFill>
                  <a:schemeClr val="tx1"/>
                </a:solidFill>
                <a:latin typeface="Trebuchet MS" pitchFamily="34" charset="0"/>
              </a:rPr>
              <a:t> in Osijek</a:t>
            </a:r>
            <a:endParaRPr lang="hr-HR" sz="2200" kern="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marL="0" lvl="0" algn="ctr" fontAlgn="base">
              <a:lnSpc>
                <a:spcPct val="100000"/>
              </a:lnSpc>
              <a:spcAft>
                <a:spcPct val="0"/>
              </a:spcAft>
              <a:buClr>
                <a:srgbClr val="FFFFFF"/>
              </a:buClr>
              <a:buSzTx/>
            </a:pPr>
            <a:r>
              <a:rPr lang="hr-HR" sz="1800" kern="0" dirty="0" smtClean="0">
                <a:solidFill>
                  <a:schemeClr val="accent4"/>
                </a:solidFill>
                <a:latin typeface="Trebuchet MS" pitchFamily="34" charset="0"/>
              </a:rPr>
              <a:t>natasa@efos.hr</a:t>
            </a:r>
          </a:p>
          <a:p>
            <a:pPr marL="0" lvl="0" algn="ctr" fontAlgn="base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FFFFFF"/>
              </a:buClr>
              <a:buSzTx/>
            </a:pPr>
            <a:r>
              <a:rPr lang="hr-HR" sz="2200" kern="0" dirty="0" smtClean="0">
                <a:solidFill>
                  <a:schemeClr val="tx1"/>
                </a:solidFill>
                <a:latin typeface="Trebuchet MS" pitchFamily="34" charset="0"/>
              </a:rPr>
              <a:t>Marina </a:t>
            </a:r>
            <a:r>
              <a:rPr lang="hr-HR" sz="2200" kern="0" dirty="0" smtClean="0">
                <a:solidFill>
                  <a:schemeClr val="tx1"/>
                </a:solidFill>
                <a:latin typeface="Trebuchet MS" pitchFamily="34" charset="0"/>
              </a:rPr>
              <a:t>Jeger </a:t>
            </a:r>
            <a:endParaRPr lang="hr-HR" sz="2200" kern="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marL="0" lvl="0" algn="ctr" fontAlgn="base">
              <a:lnSpc>
                <a:spcPct val="100000"/>
              </a:lnSpc>
              <a:spcAft>
                <a:spcPct val="0"/>
              </a:spcAft>
              <a:buClr>
                <a:srgbClr val="FFFFFF"/>
              </a:buClr>
              <a:buSzTx/>
            </a:pPr>
            <a:r>
              <a:rPr lang="hr-HR" sz="2200" kern="0" dirty="0" smtClean="0">
                <a:solidFill>
                  <a:schemeClr val="tx1"/>
                </a:solidFill>
                <a:latin typeface="Trebuchet MS" pitchFamily="34" charset="0"/>
              </a:rPr>
              <a:t>Faculty of Economics</a:t>
            </a:r>
            <a:r>
              <a:rPr lang="en-US" sz="2200" kern="0" dirty="0" smtClean="0">
                <a:solidFill>
                  <a:schemeClr val="tx1"/>
                </a:solidFill>
                <a:latin typeface="Trebuchet MS" pitchFamily="34" charset="0"/>
              </a:rPr>
              <a:t> in Osijek</a:t>
            </a:r>
            <a:endParaRPr lang="hr-HR" sz="2200" kern="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marL="0" lvl="0" algn="ctr" fontAlgn="base">
              <a:lnSpc>
                <a:spcPct val="100000"/>
              </a:lnSpc>
              <a:spcAft>
                <a:spcPct val="0"/>
              </a:spcAft>
              <a:buClr>
                <a:srgbClr val="FFFFFF"/>
              </a:buClr>
              <a:buSzTx/>
            </a:pPr>
            <a:r>
              <a:rPr lang="hr-HR" sz="1800" kern="0" dirty="0" smtClean="0">
                <a:solidFill>
                  <a:schemeClr val="accent4"/>
                </a:solidFill>
                <a:latin typeface="Trebuchet MS" pitchFamily="34" charset="0"/>
              </a:rPr>
              <a:t>mjeger@efos.hr</a:t>
            </a:r>
          </a:p>
          <a:p>
            <a:pPr marL="0" lvl="0" algn="ctr" fontAlgn="base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FFFFFF"/>
              </a:buClr>
              <a:buSzTx/>
            </a:pPr>
            <a:endParaRPr lang="hr-HR" sz="1800" kern="0" dirty="0" smtClean="0">
              <a:solidFill>
                <a:schemeClr val="accent1">
                  <a:lumMod val="40000"/>
                  <a:lumOff val="60000"/>
                </a:schemeClr>
              </a:solidFill>
              <a:latin typeface="Trebuchet MS" pitchFamily="34" charset="0"/>
            </a:endParaRPr>
          </a:p>
          <a:p>
            <a:pPr marL="0" lvl="0" algn="ctr" fontAlgn="base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FFFFFF"/>
              </a:buClr>
              <a:buSzTx/>
            </a:pPr>
            <a:r>
              <a:rPr lang="hr-HR" sz="2200" b="1" i="1" kern="0" dirty="0" smtClean="0">
                <a:solidFill>
                  <a:schemeClr val="tx1"/>
                </a:solidFill>
                <a:latin typeface="Trebuchet MS" pitchFamily="34" charset="0"/>
              </a:rPr>
              <a:t>CQD 2011</a:t>
            </a:r>
            <a:endParaRPr lang="en-GB" sz="2200" b="1" i="1" kern="0" dirty="0">
              <a:solidFill>
                <a:schemeClr val="tx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93610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rebuchet MS" pitchFamily="34" charset="0"/>
              </a:rPr>
              <a:t>Results (</a:t>
            </a:r>
            <a:r>
              <a:rPr lang="hr-HR" sz="3600" dirty="0" smtClean="0">
                <a:latin typeface="Trebuchet MS" pitchFamily="34" charset="0"/>
              </a:rPr>
              <a:t>4</a:t>
            </a:r>
            <a:r>
              <a:rPr lang="en-US" sz="3600" dirty="0" smtClean="0">
                <a:latin typeface="Trebuchet MS" pitchFamily="34" charset="0"/>
              </a:rPr>
              <a:t>/</a:t>
            </a:r>
            <a:r>
              <a:rPr lang="hr-HR" sz="3600" dirty="0" smtClean="0">
                <a:latin typeface="Trebuchet MS" pitchFamily="34" charset="0"/>
              </a:rPr>
              <a:t>4</a:t>
            </a:r>
            <a:r>
              <a:rPr lang="en-US" sz="3600" dirty="0" smtClean="0">
                <a:latin typeface="Trebuchet MS" pitchFamily="34" charset="0"/>
              </a:rPr>
              <a:t>)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60432" y="6305550"/>
            <a:ext cx="610416" cy="476250"/>
          </a:xfrm>
        </p:spPr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6505599"/>
            <a:ext cx="8100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Trebuchet MS" pitchFamily="34" charset="0"/>
              </a:rPr>
              <a:t>Croatian </a:t>
            </a:r>
            <a:r>
              <a:rPr lang="en-US" sz="1400" i="1" dirty="0" err="1" smtClean="0">
                <a:latin typeface="Trebuchet MS" pitchFamily="34" charset="0"/>
              </a:rPr>
              <a:t>Quants</a:t>
            </a:r>
            <a:r>
              <a:rPr lang="en-US" sz="1400" i="1" dirty="0" smtClean="0">
                <a:latin typeface="Trebuchet MS" pitchFamily="34" charset="0"/>
              </a:rPr>
              <a:t> Day, 6 May 2011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1187624" y="836712"/>
          <a:ext cx="4464496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2483768" y="2780928"/>
          <a:ext cx="4464496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3995936" y="4725144"/>
          <a:ext cx="446449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latin typeface="Trebuchet MS" pitchFamily="34" charset="0"/>
              </a:rPr>
              <a:t>Discussion &amp; Conclusion (1/2)</a:t>
            </a:r>
            <a:endParaRPr lang="en-US" sz="3600" dirty="0">
              <a:latin typeface="Trebuchet MS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331640" y="1412776"/>
            <a:ext cx="7126560" cy="48245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6075" lvl="0" indent="-346075">
              <a:lnSpc>
                <a:spcPts val="3000"/>
              </a:lnSpc>
              <a:spcBef>
                <a:spcPts val="600"/>
              </a:spcBef>
              <a:spcAft>
                <a:spcPts val="180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solidFill>
                  <a:srgbClr val="008000"/>
                </a:solidFill>
              </a:rPr>
              <a:t>Economic implications</a:t>
            </a:r>
          </a:p>
          <a:p>
            <a:pPr marL="346075" lvl="0" indent="-346075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defRPr/>
            </a:pPr>
            <a:r>
              <a:rPr lang="en-US" sz="2400" dirty="0" smtClean="0"/>
              <a:t>Alongside the changes and adaptation of everyday business activities to signs of recession, activity ratios gained a bigger share in the prediction model. </a:t>
            </a:r>
          </a:p>
          <a:p>
            <a:pPr marL="346075" lvl="0" indent="-346075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defRPr/>
            </a:pPr>
            <a:r>
              <a:rPr lang="en-US" sz="2400" dirty="0" smtClean="0"/>
              <a:t>Ratios that incorporate equity as a source of funding are more present in the 2008/2009 model.</a:t>
            </a:r>
          </a:p>
          <a:p>
            <a:pPr marL="346075" lvl="0" indent="-346075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defRPr/>
            </a:pPr>
            <a:r>
              <a:rPr lang="en-US" sz="2400" dirty="0" smtClean="0"/>
              <a:t>Five ratio are constant in all three models.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424" y="6305550"/>
            <a:ext cx="682424" cy="476250"/>
          </a:xfrm>
        </p:spPr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6505599"/>
            <a:ext cx="8100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Croatian </a:t>
            </a:r>
            <a:r>
              <a:rPr lang="en-US" sz="1400" i="1" dirty="0" err="1" smtClean="0">
                <a:latin typeface="Trebuchet MS" pitchFamily="34" charset="0"/>
              </a:rPr>
              <a:t>Quants</a:t>
            </a:r>
            <a:r>
              <a:rPr lang="en-US" sz="1400" i="1" dirty="0" smtClean="0">
                <a:latin typeface="Trebuchet MS" pitchFamily="34" charset="0"/>
              </a:rPr>
              <a:t> Day, 6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latin typeface="Trebuchet MS" pitchFamily="34" charset="0"/>
              </a:rPr>
              <a:t>Discussion &amp; Conclusion (2/2)</a:t>
            </a:r>
            <a:endParaRPr lang="en-US" sz="3600" dirty="0">
              <a:latin typeface="Trebuchet MS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331640" y="1412776"/>
            <a:ext cx="7126560" cy="48245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6075" lvl="0" indent="-346075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solidFill>
                  <a:srgbClr val="008000"/>
                </a:solidFill>
              </a:rPr>
              <a:t>Implications related to model development</a:t>
            </a:r>
          </a:p>
          <a:p>
            <a:pPr marL="346075" lvl="0" indent="-346075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defRPr/>
            </a:pPr>
            <a:r>
              <a:rPr lang="en-US" sz="2400" dirty="0" smtClean="0"/>
              <a:t>If economic conditions are stabile, the same model can achieve adequate precision over the years.</a:t>
            </a:r>
          </a:p>
          <a:p>
            <a:pPr marL="346075" lvl="0" indent="-346075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defRPr/>
            </a:pPr>
            <a:r>
              <a:rPr lang="en-US" sz="2400" dirty="0" smtClean="0"/>
              <a:t>If the conditions are changing</a:t>
            </a:r>
            <a:r>
              <a:rPr lang="hr-HR" sz="2400" dirty="0" smtClean="0"/>
              <a:t>,</a:t>
            </a:r>
            <a:r>
              <a:rPr lang="en-US" sz="2400" dirty="0" smtClean="0"/>
              <a:t> the first step </a:t>
            </a:r>
            <a:r>
              <a:rPr lang="hr-HR" sz="2400" dirty="0" smtClean="0"/>
              <a:t>would be </a:t>
            </a:r>
            <a:r>
              <a:rPr lang="en-US" sz="2400" dirty="0" smtClean="0"/>
              <a:t> </a:t>
            </a:r>
            <a:r>
              <a:rPr lang="hr-HR" sz="2400" dirty="0" smtClean="0"/>
              <a:t>to </a:t>
            </a:r>
            <a:r>
              <a:rPr lang="en-US" sz="2400" dirty="0" smtClean="0"/>
              <a:t>change the cut-off policies after which development of the new model follows.</a:t>
            </a:r>
          </a:p>
          <a:p>
            <a:pPr marL="346075" lvl="0" indent="-346075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defRPr/>
            </a:pPr>
            <a:r>
              <a:rPr lang="en-US" sz="2400" dirty="0" smtClean="0"/>
              <a:t>The more adequate solution would be to include macroeconomic variables in financial distress prediction model =&gt; </a:t>
            </a:r>
            <a:r>
              <a:rPr lang="en-US" sz="2400" dirty="0" smtClean="0">
                <a:solidFill>
                  <a:srgbClr val="008000"/>
                </a:solidFill>
              </a:rPr>
              <a:t>FURTHER RESEARCH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60432" y="6305550"/>
            <a:ext cx="610416" cy="476250"/>
          </a:xfrm>
        </p:spPr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6505599"/>
            <a:ext cx="8100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Croatian </a:t>
            </a:r>
            <a:r>
              <a:rPr lang="en-US" sz="1400" i="1" dirty="0" err="1" smtClean="0">
                <a:latin typeface="Trebuchet MS" pitchFamily="34" charset="0"/>
              </a:rPr>
              <a:t>Quants</a:t>
            </a:r>
            <a:r>
              <a:rPr lang="en-US" sz="1400" i="1" dirty="0" smtClean="0">
                <a:latin typeface="Trebuchet MS" pitchFamily="34" charset="0"/>
              </a:rPr>
              <a:t> Day, 6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259632" y="908720"/>
            <a:ext cx="749808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 smtClean="0">
                <a:latin typeface="Trebuchet MS" pitchFamily="34" charset="0"/>
              </a:rPr>
              <a:t>Thank you for your attention!</a:t>
            </a:r>
            <a:endParaRPr lang="en-US" sz="3600" dirty="0">
              <a:latin typeface="Trebuchet MS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87624" y="1340768"/>
            <a:ext cx="7704856" cy="52565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en-US" sz="1600" dirty="0" smtClean="0">
              <a:latin typeface="Trebuchet MS" pitchFamily="34" charset="0"/>
              <a:ea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6505599"/>
            <a:ext cx="8100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Croatian </a:t>
            </a:r>
            <a:r>
              <a:rPr lang="en-US" sz="1400" i="1" dirty="0" err="1" smtClean="0">
                <a:latin typeface="Trebuchet MS" pitchFamily="34" charset="0"/>
              </a:rPr>
              <a:t>Quants</a:t>
            </a:r>
            <a:r>
              <a:rPr lang="en-US" sz="1400" i="1" dirty="0" smtClean="0">
                <a:latin typeface="Trebuchet MS" pitchFamily="34" charset="0"/>
              </a:rPr>
              <a:t> Day, 6 May 2011</a:t>
            </a:r>
          </a:p>
        </p:txBody>
      </p:sp>
      <p:sp>
        <p:nvSpPr>
          <p:cNvPr id="7" name="Rectangle 1"/>
          <p:cNvSpPr txBox="1">
            <a:spLocks/>
          </p:cNvSpPr>
          <p:nvPr/>
        </p:nvSpPr>
        <p:spPr>
          <a:xfrm>
            <a:off x="1259632" y="242088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Questions?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 txBox="1">
            <a:spLocks/>
          </p:cNvSpPr>
          <p:nvPr/>
        </p:nvSpPr>
        <p:spPr>
          <a:xfrm>
            <a:off x="6084168" y="4581128"/>
            <a:ext cx="2889568" cy="1584176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Nataša Šarlija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  <a:hlinkClick r:id="rId3"/>
              </a:rPr>
              <a:t>n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  <a:hlinkClick r:id="rId3"/>
              </a:rPr>
              <a:t>atasa</a:t>
            </a:r>
            <a:r>
              <a:rPr lang="hr-HR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  <a:hlinkClick r:id="rId3"/>
              </a:rPr>
              <a:t>@efos.hr</a:t>
            </a:r>
            <a:endParaRPr lang="hr-HR" sz="24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rebuchet MS" pitchFamily="34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rebuchet MS" pitchFamily="34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Marina Jeger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  <a:hlinkClick r:id="rId4"/>
              </a:rPr>
              <a:t>mjeger@efos.hr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latin typeface="Trebuchet MS" pitchFamily="34" charset="0"/>
              </a:rPr>
              <a:t>References (1/3)</a:t>
            </a:r>
            <a:endParaRPr lang="en-US" sz="3600" dirty="0">
              <a:latin typeface="Trebuchet MS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87624" y="1124744"/>
            <a:ext cx="7704856" cy="52565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M. </a:t>
            </a:r>
            <a:r>
              <a:rPr lang="en-US" sz="1600" dirty="0" err="1" smtClean="0">
                <a:latin typeface="Trebuchet MS" pitchFamily="34" charset="0"/>
                <a:ea typeface="Times New Roman"/>
                <a:cs typeface="Times New Roman"/>
              </a:rPr>
              <a:t>Adnan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 Aziz, </a:t>
            </a:r>
            <a:r>
              <a:rPr lang="en-US" sz="1600" dirty="0" err="1" smtClean="0">
                <a:latin typeface="Trebuchet MS" pitchFamily="34" charset="0"/>
                <a:ea typeface="Times New Roman"/>
                <a:cs typeface="Times New Roman"/>
              </a:rPr>
              <a:t>Humayon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 A. Dar, (2006) "Predicting corporate bankruptcy: where we stand?", Corporate Governance, Vol. 6 </a:t>
            </a:r>
            <a:r>
              <a:rPr lang="en-US" sz="1600" dirty="0" err="1" smtClean="0">
                <a:latin typeface="Trebuchet MS" pitchFamily="34" charset="0"/>
                <a:ea typeface="Times New Roman"/>
                <a:cs typeface="Times New Roman"/>
              </a:rPr>
              <a:t>Iss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: 1, pp.18 - 33</a:t>
            </a: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Altman, E. I. (1968), "Financial Ratios, </a:t>
            </a:r>
            <a:r>
              <a:rPr lang="en-US" sz="1600" dirty="0" err="1" smtClean="0">
                <a:latin typeface="Trebuchet MS" pitchFamily="34" charset="0"/>
                <a:ea typeface="Times New Roman"/>
                <a:cs typeface="Times New Roman"/>
              </a:rPr>
              <a:t>Discriminant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 Analysis and the Prediction of Corporate Bankruptcy" </a:t>
            </a:r>
            <a:r>
              <a:rPr lang="en-US" sz="1600" i="1" dirty="0" smtClean="0">
                <a:latin typeface="Trebuchet MS" pitchFamily="34" charset="0"/>
                <a:ea typeface="Times New Roman"/>
                <a:cs typeface="Times New Roman"/>
              </a:rPr>
              <a:t>The Journal of Finance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, XXIII.</a:t>
            </a:r>
          </a:p>
          <a:p>
            <a:pPr marL="342900" marR="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Altman, E.I., Marco, G., </a:t>
            </a:r>
            <a:r>
              <a:rPr lang="en-US" sz="1600" dirty="0" err="1" smtClean="0">
                <a:latin typeface="Trebuchet MS" pitchFamily="34" charset="0"/>
                <a:ea typeface="Times New Roman"/>
                <a:cs typeface="Times New Roman"/>
              </a:rPr>
              <a:t>Varetto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, F., 1994. Corporate distress diagnosis: Comparison using linear </a:t>
            </a:r>
            <a:r>
              <a:rPr lang="en-US" sz="1600" dirty="0" err="1" smtClean="0">
                <a:latin typeface="Trebuchet MS" pitchFamily="34" charset="0"/>
                <a:ea typeface="Times New Roman"/>
                <a:cs typeface="Times New Roman"/>
              </a:rPr>
              <a:t>discriminant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 analysis and neural networks (the Italian experience), Journal of Banking and Finance 18, pp. 505-529.</a:t>
            </a: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 err="1" smtClean="0">
                <a:latin typeface="Trebuchet MS" pitchFamily="34" charset="0"/>
                <a:ea typeface="Times New Roman"/>
                <a:cs typeface="Times New Roman"/>
              </a:rPr>
              <a:t>Balcaen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, S., </a:t>
            </a:r>
            <a:r>
              <a:rPr lang="en-US" sz="1600" dirty="0" err="1" smtClean="0">
                <a:latin typeface="Trebuchet MS" pitchFamily="34" charset="0"/>
                <a:ea typeface="Times New Roman"/>
                <a:cs typeface="Times New Roman"/>
              </a:rPr>
              <a:t>Ooghe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, H., (2004) "35 years of studies on business failure: an overview of the classical statistical methodologies and their related problems," Working Papers of Faculty of Economics and Business Administration, Ghent University, Belgium 04/248, Ghent University, Faculty of Economics and Business Administration.</a:t>
            </a: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Beaver, W. H. (1966), “Financial Ratios As Predictors of Failure” </a:t>
            </a:r>
            <a:r>
              <a:rPr lang="en-US" sz="1600" i="1" dirty="0" smtClean="0">
                <a:latin typeface="Trebuchet MS" pitchFamily="34" charset="0"/>
                <a:ea typeface="Times New Roman"/>
                <a:cs typeface="Times New Roman"/>
              </a:rPr>
              <a:t>Journal of Accounting Research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, Vol. 4, Empirical Research in Accounting: Selected Studies 1966, pp. 71-111.</a:t>
            </a: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Chen, K. H., </a:t>
            </a:r>
            <a:r>
              <a:rPr lang="en-US" sz="1600" dirty="0" err="1" smtClean="0">
                <a:latin typeface="Trebuchet MS" pitchFamily="34" charset="0"/>
                <a:ea typeface="Times New Roman"/>
                <a:cs typeface="Times New Roman"/>
              </a:rPr>
              <a:t>Shimerda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, T. A. (1981), “An empirical analysis of useful financial ratios" </a:t>
            </a:r>
            <a:r>
              <a:rPr lang="en-US" sz="1600" i="1" dirty="0" smtClean="0">
                <a:latin typeface="Trebuchet MS" pitchFamily="34" charset="0"/>
                <a:ea typeface="Times New Roman"/>
                <a:cs typeface="Times New Roman"/>
              </a:rPr>
              <a:t>Financial Management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, pp. 51-60.</a:t>
            </a:r>
          </a:p>
          <a:p>
            <a:pPr marL="342900" marR="0" lvl="0" indent="-342900" algn="just">
              <a:spcBef>
                <a:spcPts val="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Desai, V.S., Crook, J.N., Overstreet, G.A., 1996. A comparison of neural network and linear scoring models in credit union environment, European Journal of Operational Research 95, pp. 24-35.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424" y="6305550"/>
            <a:ext cx="682424" cy="476250"/>
          </a:xfrm>
        </p:spPr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6505599"/>
            <a:ext cx="8100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Croatian </a:t>
            </a:r>
            <a:r>
              <a:rPr lang="en-US" sz="1400" i="1" dirty="0" err="1" smtClean="0">
                <a:latin typeface="Trebuchet MS" pitchFamily="34" charset="0"/>
              </a:rPr>
              <a:t>Quants</a:t>
            </a:r>
            <a:r>
              <a:rPr lang="en-US" sz="1400" i="1" dirty="0" smtClean="0">
                <a:latin typeface="Trebuchet MS" pitchFamily="34" charset="0"/>
              </a:rPr>
              <a:t> Day, 6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latin typeface="Trebuchet MS" pitchFamily="34" charset="0"/>
              </a:rPr>
              <a:t>References (2/3)</a:t>
            </a:r>
            <a:endParaRPr lang="en-US" sz="3600" dirty="0">
              <a:latin typeface="Trebuchet MS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87624" y="1340768"/>
            <a:ext cx="7704856" cy="52565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0"/>
              </a:spcAft>
            </a:pPr>
            <a:endParaRPr lang="en-US" sz="1600" dirty="0" smtClean="0">
              <a:latin typeface="Trebuchet MS" pitchFamily="34" charset="0"/>
              <a:ea typeface="Times New Roman"/>
              <a:cs typeface="Times New Roman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1124744"/>
            <a:ext cx="7704856" cy="52565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just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8.   Desai, V.S., Conway, D.G., Crook, J.N., Overstreet, G.A., 1997. Credit scoring models in credit union environment  using neural network and generic algorithms, IMA Journal of Mathematics Applied in Business &amp; Industry 8, pp. 323-346.</a:t>
            </a:r>
          </a:p>
          <a:p>
            <a:pPr marL="342900" marR="0" lvl="0" indent="-342900" algn="just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9. Galindo, J., Tamayo, P., 2000. Credit Risk Assessment Using Statistical and Machine Learning: Basic Methodology and Risk Modeling Applications, Computational Economics 15, pp. 107-143.</a:t>
            </a: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10. </a:t>
            </a:r>
            <a:r>
              <a:rPr lang="en-US" sz="1600" dirty="0" err="1" smtClean="0">
                <a:latin typeface="Trebuchet MS" pitchFamily="34" charset="0"/>
                <a:ea typeface="Times New Roman"/>
                <a:cs typeface="Times New Roman"/>
              </a:rPr>
              <a:t>Harrel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 F. E. Jr. (2001) Regression modeling strategies with applications to linear models, logistic regression and survival analysis. Springer: Berlin</a:t>
            </a: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11. </a:t>
            </a:r>
            <a:r>
              <a:rPr lang="en-US" sz="1600" dirty="0" err="1" smtClean="0">
                <a:latin typeface="Trebuchet MS" pitchFamily="34" charset="0"/>
                <a:ea typeface="Times New Roman"/>
                <a:cs typeface="Times New Roman"/>
              </a:rPr>
              <a:t>Hendel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, I. (1996), "Competition under Financial Distress" </a:t>
            </a:r>
            <a:r>
              <a:rPr lang="en-US" sz="1600" i="1" dirty="0" smtClean="0">
                <a:latin typeface="Trebuchet MS" pitchFamily="34" charset="0"/>
                <a:ea typeface="Times New Roman"/>
                <a:cs typeface="Times New Roman"/>
              </a:rPr>
              <a:t>Journal of Industrial Economics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, Blackwell Publishing, vol. 44(3), pp. 309-24.</a:t>
            </a: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12. </a:t>
            </a:r>
            <a:r>
              <a:rPr lang="hr-HR" sz="1600" dirty="0" smtClean="0">
                <a:latin typeface="Trebuchet MS" pitchFamily="34" charset="0"/>
                <a:ea typeface="Times New Roman"/>
                <a:cs typeface="Times New Roman"/>
              </a:rPr>
              <a:t>Holmen, J. S. (1988) , “Using Financial Ratios to Predict Bankruptcy: An Evaluation of Classic Models Using Recent Evidence”, </a:t>
            </a:r>
            <a:r>
              <a:rPr lang="en-US" sz="1600" i="1" dirty="0" smtClean="0">
                <a:latin typeface="Trebuchet MS" pitchFamily="34" charset="0"/>
                <a:ea typeface="Times New Roman"/>
                <a:cs typeface="Times New Roman"/>
              </a:rPr>
              <a:t>Akron Business and Economic Review,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 Spring, Vol. 19, No. 1, </a:t>
            </a:r>
            <a:r>
              <a:rPr lang="hr-HR" sz="1600" dirty="0" smtClean="0">
                <a:latin typeface="Trebuchet MS" pitchFamily="34" charset="0"/>
                <a:ea typeface="Times New Roman"/>
                <a:cs typeface="Times New Roman"/>
              </a:rPr>
              <a:t>pp. 52 – 63.</a:t>
            </a:r>
            <a:endParaRPr lang="en-US" sz="1600" dirty="0" smtClean="0">
              <a:latin typeface="Trebuchet MS" pitchFamily="34" charset="0"/>
              <a:ea typeface="Times New Roman"/>
              <a:cs typeface="Times New Roman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13. </a:t>
            </a:r>
            <a:r>
              <a:rPr lang="hr-HR" sz="1600" dirty="0" smtClean="0">
                <a:latin typeface="Trebuchet MS" pitchFamily="34" charset="0"/>
                <a:ea typeface="Times New Roman"/>
                <a:cs typeface="Times New Roman"/>
              </a:rPr>
              <a:t>Mensah, Y. M. (1984), “An Examination of the Stationarity of Multivariate Bankruptcy Prediction Models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”</a:t>
            </a:r>
            <a:r>
              <a:rPr lang="hr-HR" sz="1600" dirty="0" smtClean="0">
                <a:latin typeface="Trebuchet MS" pitchFamily="34" charset="0"/>
                <a:ea typeface="Times New Roman"/>
                <a:cs typeface="Times New Roman"/>
              </a:rPr>
              <a:t>, </a:t>
            </a:r>
            <a:r>
              <a:rPr lang="hr-HR" sz="1600" i="1" dirty="0" smtClean="0">
                <a:latin typeface="Trebuchet MS" pitchFamily="34" charset="0"/>
                <a:ea typeface="Times New Roman"/>
                <a:cs typeface="Times New Roman"/>
              </a:rPr>
              <a:t>Journal of Accounting Research</a:t>
            </a:r>
            <a:r>
              <a:rPr lang="hr-HR" sz="1600" dirty="0" smtClean="0">
                <a:latin typeface="Trebuchet MS" pitchFamily="34" charset="0"/>
                <a:ea typeface="Times New Roman"/>
                <a:cs typeface="Times New Roman"/>
              </a:rPr>
              <a:t>, 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Vol. 22, No. 1,</a:t>
            </a:r>
            <a:r>
              <a:rPr lang="hr-HR" sz="1600" dirty="0" smtClean="0">
                <a:latin typeface="Trebuchet MS" pitchFamily="34" charset="0"/>
                <a:ea typeface="Times New Roman"/>
                <a:cs typeface="Times New Roman"/>
              </a:rPr>
              <a:t> pp. 380-395.</a:t>
            </a:r>
            <a:endParaRPr lang="en-US" sz="1600" dirty="0" smtClean="0">
              <a:latin typeface="Trebuchet MS" pitchFamily="34" charset="0"/>
              <a:ea typeface="Times New Roman"/>
              <a:cs typeface="Times New Roman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14.</a:t>
            </a:r>
            <a:r>
              <a:rPr lang="hr-HR" sz="1600" dirty="0" smtClean="0">
                <a:latin typeface="Trebuchet MS" pitchFamily="34" charset="0"/>
                <a:ea typeface="Times New Roman"/>
                <a:cs typeface="Times New Roman"/>
              </a:rPr>
              <a:t>Moyer, R. C. (1977), "Forecasting financial failure: A re-examination" </a:t>
            </a:r>
            <a:r>
              <a:rPr lang="hr-HR" sz="1600" i="1" dirty="0" smtClean="0">
                <a:latin typeface="Trebuchet MS" pitchFamily="34" charset="0"/>
                <a:ea typeface="Times New Roman"/>
                <a:cs typeface="Times New Roman"/>
              </a:rPr>
              <a:t>Financial Management</a:t>
            </a:r>
            <a:r>
              <a:rPr lang="hr-HR" sz="1600" dirty="0" smtClean="0">
                <a:latin typeface="Trebuchet MS" pitchFamily="34" charset="0"/>
                <a:ea typeface="Times New Roman"/>
                <a:cs typeface="Times New Roman"/>
              </a:rPr>
              <a:t> 6 (1), pp. 11–17.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 </a:t>
            </a:r>
            <a:r>
              <a:rPr lang="en-US" sz="1600" i="1" dirty="0" err="1" smtClean="0">
                <a:latin typeface="Trebuchet MS" pitchFamily="34" charset="0"/>
                <a:ea typeface="Times New Roman"/>
              </a:rPr>
              <a:t>ng</a:t>
            </a:r>
            <a:r>
              <a:rPr lang="en-US" sz="1600" i="1" dirty="0" smtClean="0">
                <a:latin typeface="Trebuchet MS" pitchFamily="34" charset="0"/>
                <a:ea typeface="Times New Roman"/>
              </a:rPr>
              <a:t> Research</a:t>
            </a:r>
            <a:r>
              <a:rPr lang="en-US" sz="1600" dirty="0" smtClean="0">
                <a:latin typeface="Trebuchet MS" pitchFamily="34" charset="0"/>
                <a:ea typeface="Times New Roman"/>
              </a:rPr>
              <a:t>, Spring, pp.109-131.</a:t>
            </a:r>
            <a:endParaRPr lang="en-US" sz="1600" dirty="0" smtClean="0">
              <a:latin typeface="Trebuchet MS" pitchFamily="34" charset="0"/>
              <a:ea typeface="Times New Roman"/>
              <a:cs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424" y="6305550"/>
            <a:ext cx="682424" cy="476250"/>
          </a:xfrm>
        </p:spPr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15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6505599"/>
            <a:ext cx="8100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Croatian </a:t>
            </a:r>
            <a:r>
              <a:rPr lang="en-US" sz="1400" i="1" dirty="0" err="1" smtClean="0">
                <a:latin typeface="Trebuchet MS" pitchFamily="34" charset="0"/>
              </a:rPr>
              <a:t>Quants</a:t>
            </a:r>
            <a:r>
              <a:rPr lang="en-US" sz="1400" i="1" dirty="0" smtClean="0">
                <a:latin typeface="Trebuchet MS" pitchFamily="34" charset="0"/>
              </a:rPr>
              <a:t> Day, 6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latin typeface="Trebuchet MS" pitchFamily="34" charset="0"/>
              </a:rPr>
              <a:t>References (3/3)</a:t>
            </a:r>
            <a:endParaRPr lang="en-US" sz="3600" dirty="0">
              <a:latin typeface="Trebuchet MS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87624" y="1340768"/>
            <a:ext cx="7704856" cy="52565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0"/>
              </a:spcAft>
            </a:pPr>
            <a:endParaRPr lang="en-US" sz="1600" dirty="0" smtClean="0">
              <a:latin typeface="Trebuchet MS" pitchFamily="34" charset="0"/>
              <a:ea typeface="Times New Roman"/>
              <a:cs typeface="Times New Roman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1124744"/>
            <a:ext cx="7704856" cy="52565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15. </a:t>
            </a:r>
            <a:r>
              <a:rPr lang="en-US" sz="1600" dirty="0" err="1" smtClean="0">
                <a:latin typeface="Trebuchet MS" pitchFamily="34" charset="0"/>
                <a:ea typeface="Times New Roman"/>
                <a:cs typeface="Times New Roman"/>
              </a:rPr>
              <a:t>Ohlson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, J. (1980), ”Financial ratios and the probabilistic prediction of bankruptcy”, </a:t>
            </a:r>
            <a:r>
              <a:rPr lang="en-US" sz="1600" i="1" dirty="0" smtClean="0">
                <a:latin typeface="Trebuchet MS" pitchFamily="34" charset="0"/>
                <a:ea typeface="Times New Roman"/>
                <a:cs typeface="Times New Roman"/>
              </a:rPr>
              <a:t>Journal of Accounting Research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, Spring, pp.109-131.</a:t>
            </a: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16. </a:t>
            </a:r>
            <a:r>
              <a:rPr lang="en-US" sz="1600" dirty="0" err="1" smtClean="0">
                <a:latin typeface="Trebuchet MS" pitchFamily="34" charset="0"/>
                <a:ea typeface="Times New Roman"/>
                <a:cs typeface="Times New Roman"/>
              </a:rPr>
              <a:t>Opler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, T. C., Titman S. (1994), “Financial Distress and Corporate Performance” </a:t>
            </a:r>
            <a:r>
              <a:rPr lang="en-US" sz="1600" i="1" dirty="0" smtClean="0">
                <a:latin typeface="Trebuchet MS" pitchFamily="34" charset="0"/>
                <a:ea typeface="Times New Roman"/>
                <a:cs typeface="Times New Roman"/>
              </a:rPr>
              <a:t>The Journal of Finance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, Vol. 49, No. 3, Papers and Proceedings Fifty-Fourth Annual Meeting of the American Finance Association, Boston, Massachusetts, January 3-5, 1994, pp. 1015-1040.</a:t>
            </a: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17. Pinches, G. E., Mingo, K. A., Caruthers, J. K. (1973) “The stability of Financial Patterns in Industrial Organizations,” </a:t>
            </a:r>
            <a:r>
              <a:rPr lang="en-US" sz="1600" i="1" dirty="0" smtClean="0">
                <a:latin typeface="Trebuchet MS" pitchFamily="34" charset="0"/>
                <a:ea typeface="Times New Roman"/>
                <a:cs typeface="Times New Roman"/>
              </a:rPr>
              <a:t>Journal of Finance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, pp. 389 – 396.</a:t>
            </a:r>
          </a:p>
          <a:p>
            <a:pPr marL="342900" marR="0" lvl="0" indent="-342900" algn="just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18. </a:t>
            </a:r>
            <a:r>
              <a:rPr lang="en-US" sz="1600" dirty="0" err="1" smtClean="0">
                <a:latin typeface="Trebuchet MS" pitchFamily="34" charset="0"/>
                <a:ea typeface="Times New Roman"/>
                <a:cs typeface="Times New Roman"/>
              </a:rPr>
              <a:t>Yobas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, M.B., Crook, J.N., Ross, P., 2000. Credit Scoring Using Evolutionary Techniques, IMA Journal of Mathematics Applied in Business &amp; Industry, 11, pp. 111-125.</a:t>
            </a: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19. </a:t>
            </a:r>
            <a:r>
              <a:rPr lang="en-US" sz="1600" dirty="0" err="1" smtClean="0">
                <a:latin typeface="Trebuchet MS" pitchFamily="34" charset="0"/>
                <a:ea typeface="Times New Roman"/>
                <a:cs typeface="Times New Roman"/>
              </a:rPr>
              <a:t>Zavgren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, C. V. (1985), “Assessing the vulnerability to failure of American industrial firms: a logistic analysis” </a:t>
            </a:r>
            <a:r>
              <a:rPr lang="en-US" sz="1600" i="1" dirty="0" smtClean="0">
                <a:latin typeface="Trebuchet MS" pitchFamily="34" charset="0"/>
                <a:ea typeface="Times New Roman"/>
                <a:cs typeface="Times New Roman"/>
              </a:rPr>
              <a:t>Journal of Business Finance and Accounting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 12 (1), pp. 19–45.</a:t>
            </a: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20. </a:t>
            </a:r>
            <a:r>
              <a:rPr lang="en-US" sz="1600" dirty="0" err="1" smtClean="0">
                <a:latin typeface="Trebuchet MS" pitchFamily="34" charset="0"/>
                <a:ea typeface="Times New Roman"/>
                <a:cs typeface="Times New Roman"/>
              </a:rPr>
              <a:t>Zmijewski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, M. E. (1984), “Methodological issues related to the estimation of financial distress prediction models” </a:t>
            </a:r>
            <a:r>
              <a:rPr lang="en-US" sz="1600" i="1" dirty="0" smtClean="0">
                <a:latin typeface="Trebuchet MS" pitchFamily="34" charset="0"/>
                <a:ea typeface="Times New Roman"/>
                <a:cs typeface="Times New Roman"/>
              </a:rPr>
              <a:t>Journal of Accounting Research</a:t>
            </a:r>
            <a:r>
              <a:rPr lang="en-US" sz="1600" dirty="0" smtClean="0">
                <a:latin typeface="Trebuchet MS" pitchFamily="34" charset="0"/>
                <a:ea typeface="Times New Roman"/>
                <a:cs typeface="Times New Roman"/>
              </a:rPr>
              <a:t> 22 (Suppl.), pp. 59–86.</a:t>
            </a:r>
            <a:endParaRPr lang="en-US" sz="1600" dirty="0">
              <a:latin typeface="Trebuchet MS" pitchFamily="34" charset="0"/>
              <a:ea typeface="Times New Roman"/>
              <a:cs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424" y="6305550"/>
            <a:ext cx="682424" cy="476250"/>
          </a:xfrm>
        </p:spPr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6505599"/>
            <a:ext cx="8100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Croatian </a:t>
            </a:r>
            <a:r>
              <a:rPr lang="en-US" sz="1400" i="1" dirty="0" err="1" smtClean="0">
                <a:latin typeface="Trebuchet MS" pitchFamily="34" charset="0"/>
              </a:rPr>
              <a:t>Quants</a:t>
            </a:r>
            <a:r>
              <a:rPr lang="en-US" sz="1400" i="1" dirty="0" smtClean="0">
                <a:latin typeface="Trebuchet MS" pitchFamily="34" charset="0"/>
              </a:rPr>
              <a:t> Day, 6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rebuchet MS" pitchFamily="34" charset="0"/>
              </a:rPr>
              <a:t>Research q</a:t>
            </a:r>
            <a:r>
              <a:rPr lang="hr-HR" sz="3600" dirty="0" smtClean="0">
                <a:latin typeface="Trebuchet MS" pitchFamily="34" charset="0"/>
              </a:rPr>
              <a:t>uestions</a:t>
            </a:r>
            <a:endParaRPr lang="en-US" sz="3600" dirty="0">
              <a:latin typeface="Trebuchet MS" pitchFamily="34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19812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spcAft>
                <a:spcPts val="1800"/>
              </a:spcAft>
            </a:pPr>
            <a:r>
              <a:rPr lang="hr-HR" sz="2800" dirty="0" smtClean="0"/>
              <a:t>Would the </a:t>
            </a:r>
            <a:r>
              <a:rPr lang="en-US" sz="2800" dirty="0" smtClean="0"/>
              <a:t>models </a:t>
            </a:r>
            <a:r>
              <a:rPr lang="en-US" sz="2800" dirty="0"/>
              <a:t>that were effective during the prosperity </a:t>
            </a:r>
            <a:r>
              <a:rPr lang="en-US" sz="2800" dirty="0" smtClean="0"/>
              <a:t>be </a:t>
            </a:r>
            <a:r>
              <a:rPr lang="en-US" sz="2800" dirty="0"/>
              <a:t>useful during the </a:t>
            </a:r>
            <a:r>
              <a:rPr lang="en-US" sz="2800" dirty="0" smtClean="0"/>
              <a:t>recession</a:t>
            </a:r>
            <a:r>
              <a:rPr lang="hr-HR" sz="2800" dirty="0" smtClean="0"/>
              <a:t>?</a:t>
            </a:r>
            <a:endParaRPr lang="hr-HR" sz="2800" dirty="0" smtClean="0"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6505599"/>
            <a:ext cx="8100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Croatian </a:t>
            </a:r>
            <a:r>
              <a:rPr lang="en-US" sz="1400" i="1" dirty="0" err="1" smtClean="0">
                <a:latin typeface="Trebuchet MS" pitchFamily="34" charset="0"/>
              </a:rPr>
              <a:t>Quants</a:t>
            </a:r>
            <a:r>
              <a:rPr lang="en-US" sz="1400" i="1" dirty="0" smtClean="0">
                <a:latin typeface="Trebuchet MS" pitchFamily="34" charset="0"/>
              </a:rPr>
              <a:t> Day, 6 May 2011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1331640" y="3717032"/>
            <a:ext cx="7498080" cy="19476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In the world of privately-owned SMEs, w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hat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group of financial ratios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bec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me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dominant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after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the recession start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8"/>
          <p:cNvSpPr/>
          <p:nvPr/>
        </p:nvSpPr>
        <p:spPr>
          <a:xfrm>
            <a:off x="2123728" y="3212976"/>
            <a:ext cx="1656184" cy="1440160"/>
          </a:xfrm>
          <a:prstGeom prst="downArrow">
            <a:avLst/>
          </a:prstGeom>
          <a:solidFill>
            <a:srgbClr val="E8F6D6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084168" y="3284984"/>
            <a:ext cx="1656184" cy="1440160"/>
          </a:xfrm>
          <a:prstGeom prst="downArrow">
            <a:avLst/>
          </a:prstGeom>
          <a:solidFill>
            <a:srgbClr val="E8F6D6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87624" y="1268760"/>
            <a:ext cx="7920880" cy="2341240"/>
          </a:xfrm>
        </p:spPr>
        <p:txBody>
          <a:bodyPr numCol="2">
            <a:noAutofit/>
          </a:bodyPr>
          <a:lstStyle/>
          <a:p>
            <a:pPr marL="55563" indent="26988">
              <a:lnSpc>
                <a:spcPts val="3500"/>
              </a:lnSpc>
              <a:spcAft>
                <a:spcPts val="600"/>
              </a:spcAft>
              <a:buNone/>
            </a:pPr>
            <a:r>
              <a:rPr lang="hr-HR" sz="2400" dirty="0" smtClean="0">
                <a:latin typeface="Trebuchet MS" pitchFamily="34" charset="0"/>
              </a:rPr>
              <a:t>F</a:t>
            </a:r>
            <a:r>
              <a:rPr lang="en-US" sz="2400" dirty="0" smtClean="0">
                <a:latin typeface="Trebuchet MS" pitchFamily="34" charset="0"/>
              </a:rPr>
              <a:t>inancial distress prediction models lose their predictive ability </a:t>
            </a:r>
            <a:r>
              <a:rPr lang="en-US" sz="2400" u="sng" dirty="0" smtClean="0">
                <a:solidFill>
                  <a:srgbClr val="008000"/>
                </a:solidFill>
                <a:latin typeface="Trebuchet MS" pitchFamily="34" charset="0"/>
              </a:rPr>
              <a:t>over time</a:t>
            </a:r>
            <a:r>
              <a:rPr lang="hr-HR" sz="2400" u="sng" dirty="0" smtClean="0">
                <a:solidFill>
                  <a:srgbClr val="008000"/>
                </a:solidFill>
                <a:latin typeface="Trebuchet MS" pitchFamily="34" charset="0"/>
              </a:rPr>
              <a:t>.</a:t>
            </a:r>
            <a:r>
              <a:rPr lang="en-US" sz="2400" dirty="0" smtClean="0">
                <a:latin typeface="Trebuchet MS" pitchFamily="34" charset="0"/>
              </a:rPr>
              <a:t> (</a:t>
            </a:r>
            <a:r>
              <a:rPr lang="en-US" sz="2400" i="1" dirty="0" err="1" smtClean="0">
                <a:latin typeface="Trebuchet MS" pitchFamily="34" charset="0"/>
              </a:rPr>
              <a:t>Zavgren</a:t>
            </a:r>
            <a:r>
              <a:rPr lang="en-US" sz="2400" i="1" dirty="0" smtClean="0">
                <a:latin typeface="Trebuchet MS" pitchFamily="34" charset="0"/>
              </a:rPr>
              <a:t>, 1985;  Holmen, 1988</a:t>
            </a:r>
            <a:r>
              <a:rPr lang="en-US" sz="2400" dirty="0" smtClean="0">
                <a:latin typeface="Trebuchet MS" pitchFamily="34" charset="0"/>
              </a:rPr>
              <a:t>) </a:t>
            </a:r>
            <a:endParaRPr lang="en-US" sz="2400" u="sng" dirty="0" smtClean="0">
              <a:solidFill>
                <a:srgbClr val="008000"/>
              </a:solidFill>
              <a:latin typeface="Trebuchet MS" pitchFamily="34" charset="0"/>
            </a:endParaRPr>
          </a:p>
          <a:p>
            <a:pPr>
              <a:lnSpc>
                <a:spcPts val="3500"/>
              </a:lnSpc>
              <a:spcAft>
                <a:spcPts val="600"/>
              </a:spcAft>
            </a:pPr>
            <a:endParaRPr lang="en-US" sz="2400" dirty="0" smtClean="0">
              <a:latin typeface="Trebuchet MS" pitchFamily="34" charset="0"/>
            </a:endParaRPr>
          </a:p>
          <a:p>
            <a:pPr marL="514350" indent="7938">
              <a:lnSpc>
                <a:spcPts val="3500"/>
              </a:lnSpc>
              <a:spcAft>
                <a:spcPts val="1800"/>
              </a:spcAft>
              <a:buNone/>
            </a:pPr>
            <a:r>
              <a:rPr lang="hr-HR" sz="2400" dirty="0" smtClean="0">
                <a:latin typeface="Trebuchet MS" pitchFamily="34" charset="0"/>
              </a:rPr>
              <a:t>Financial distres</a:t>
            </a:r>
            <a:r>
              <a:rPr lang="en-US" sz="2400" dirty="0" smtClean="0">
                <a:latin typeface="Trebuchet MS" pitchFamily="34" charset="0"/>
              </a:rPr>
              <a:t>s</a:t>
            </a:r>
            <a:r>
              <a:rPr lang="hr-HR" sz="2400" dirty="0" smtClean="0">
                <a:latin typeface="Trebuchet MS" pitchFamily="34" charset="0"/>
              </a:rPr>
              <a:t> prediction models lose their predicti</a:t>
            </a:r>
            <a:r>
              <a:rPr lang="en-US" sz="2400" dirty="0" err="1" smtClean="0">
                <a:latin typeface="Trebuchet MS" pitchFamily="34" charset="0"/>
              </a:rPr>
              <a:t>ve</a:t>
            </a:r>
            <a:r>
              <a:rPr lang="hr-HR" sz="2400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ability</a:t>
            </a:r>
            <a:r>
              <a:rPr lang="hr-HR" sz="2400" dirty="0" smtClean="0">
                <a:latin typeface="Trebuchet MS" pitchFamily="34" charset="0"/>
              </a:rPr>
              <a:t> when applied to</a:t>
            </a:r>
            <a:r>
              <a:rPr lang="hr-HR" sz="2400" dirty="0" smtClean="0">
                <a:solidFill>
                  <a:srgbClr val="008000"/>
                </a:solidFill>
                <a:latin typeface="Trebuchet MS" pitchFamily="34" charset="0"/>
              </a:rPr>
              <a:t> </a:t>
            </a:r>
            <a:r>
              <a:rPr lang="hr-HR" sz="2400" u="sng" dirty="0" smtClean="0">
                <a:solidFill>
                  <a:srgbClr val="008000"/>
                </a:solidFill>
                <a:latin typeface="Trebuchet MS" pitchFamily="34" charset="0"/>
              </a:rPr>
              <a:t>the new data</a:t>
            </a:r>
            <a:r>
              <a:rPr lang="hr-HR" sz="2400" dirty="0" smtClean="0">
                <a:solidFill>
                  <a:srgbClr val="008000"/>
                </a:solidFill>
                <a:latin typeface="Trebuchet MS" pitchFamily="34" charset="0"/>
              </a:rPr>
              <a:t>.</a:t>
            </a:r>
            <a:r>
              <a:rPr lang="en-US" sz="2400" dirty="0" smtClean="0">
                <a:solidFill>
                  <a:srgbClr val="008000"/>
                </a:solidFill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(</a:t>
            </a:r>
            <a:r>
              <a:rPr lang="en-US" sz="2400" i="1" dirty="0" smtClean="0">
                <a:latin typeface="Trebuchet MS" pitchFamily="34" charset="0"/>
              </a:rPr>
              <a:t>Moyer, 1977</a:t>
            </a:r>
            <a:r>
              <a:rPr lang="en-US" sz="2400" dirty="0" smtClean="0">
                <a:latin typeface="Trebuchet MS" pitchFamily="34" charset="0"/>
              </a:rPr>
              <a:t>)</a:t>
            </a:r>
            <a:endParaRPr lang="en-US" sz="2400" dirty="0">
              <a:latin typeface="Trebuchet MS" pitchFamily="34" charset="0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498080" cy="1143000"/>
          </a:xfrm>
        </p:spPr>
        <p:txBody>
          <a:bodyPr>
            <a:normAutofit/>
          </a:bodyPr>
          <a:lstStyle/>
          <a:p>
            <a:pPr marL="365760" indent="-283464">
              <a:lnSpc>
                <a:spcPts val="4000"/>
              </a:lnSpc>
              <a:buClr>
                <a:schemeClr val="accent1"/>
              </a:buClr>
              <a:buSzPct val="80000"/>
            </a:pPr>
            <a:r>
              <a:rPr lang="hr-HR" sz="3200" b="1" dirty="0" smtClean="0">
                <a:latin typeface="Trebuchet MS" pitchFamily="34" charset="0"/>
              </a:rPr>
              <a:t>Previous</a:t>
            </a:r>
            <a:r>
              <a:rPr lang="hr-HR" sz="3200" dirty="0" smtClean="0">
                <a:latin typeface="Trebuchet MS" pitchFamily="34" charset="0"/>
              </a:rPr>
              <a:t> </a:t>
            </a:r>
            <a:r>
              <a:rPr lang="en-US" sz="3200" b="1" dirty="0" smtClean="0">
                <a:latin typeface="Trebuchet MS" pitchFamily="34" charset="0"/>
              </a:rPr>
              <a:t>research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4565640"/>
            <a:ext cx="7776864" cy="188769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 smtClean="0">
                <a:latin typeface="Trebuchet MS" pitchFamily="34" charset="0"/>
              </a:rPr>
              <a:t>Financial prediction models based on financial data </a:t>
            </a:r>
            <a:r>
              <a:rPr lang="en-US" sz="2400" u="sng" dirty="0" smtClean="0">
                <a:solidFill>
                  <a:srgbClr val="008000"/>
                </a:solidFill>
                <a:latin typeface="Trebuchet MS" pitchFamily="34" charset="0"/>
              </a:rPr>
              <a:t>before and during recession</a:t>
            </a:r>
            <a:r>
              <a:rPr lang="en-US" sz="2400" dirty="0" smtClean="0">
                <a:solidFill>
                  <a:srgbClr val="008000"/>
                </a:solidFill>
                <a:latin typeface="Trebuchet MS" pitchFamily="34" charset="0"/>
              </a:rPr>
              <a:t>.</a:t>
            </a:r>
          </a:p>
          <a:p>
            <a:pPr marL="336550">
              <a:lnSpc>
                <a:spcPts val="3500"/>
              </a:lnSpc>
            </a:pPr>
            <a:endParaRPr lang="en-US" sz="2400" dirty="0" smtClean="0">
              <a:latin typeface="Trebuchet MS" pitchFamily="34" charset="0"/>
            </a:endParaRPr>
          </a:p>
          <a:p>
            <a:pPr marL="336550">
              <a:lnSpc>
                <a:spcPts val="3500"/>
              </a:lnSpc>
            </a:pPr>
            <a:r>
              <a:rPr lang="en-US" sz="2400" dirty="0" smtClean="0">
                <a:latin typeface="Trebuchet MS" pitchFamily="34" charset="0"/>
              </a:rPr>
              <a:t>Focus on </a:t>
            </a:r>
            <a:r>
              <a:rPr lang="en-US" sz="2400" u="sng" dirty="0" smtClean="0">
                <a:solidFill>
                  <a:srgbClr val="008000"/>
                </a:solidFill>
                <a:latin typeface="Trebuchet MS" pitchFamily="34" charset="0"/>
              </a:rPr>
              <a:t>privately-owned SMEs</a:t>
            </a:r>
            <a:r>
              <a:rPr lang="en-US" sz="2400" dirty="0" smtClean="0">
                <a:solidFill>
                  <a:srgbClr val="008000"/>
                </a:solidFill>
                <a:latin typeface="Trebuchet MS" pitchFamily="34" charset="0"/>
              </a:rPr>
              <a:t>.</a:t>
            </a:r>
          </a:p>
          <a:p>
            <a:pPr>
              <a:lnSpc>
                <a:spcPts val="3500"/>
              </a:lnSpc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7" name="Rectangle 1"/>
          <p:cNvSpPr txBox="1">
            <a:spLocks/>
          </p:cNvSpPr>
          <p:nvPr/>
        </p:nvSpPr>
        <p:spPr>
          <a:xfrm>
            <a:off x="971600" y="3582144"/>
            <a:ext cx="3024336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Our</a:t>
            </a:r>
            <a:r>
              <a:rPr kumimoji="0" lang="hr-H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research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43608" y="6505599"/>
            <a:ext cx="8100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Croatian </a:t>
            </a:r>
            <a:r>
              <a:rPr lang="en-US" sz="1400" i="1" dirty="0" err="1" smtClean="0">
                <a:latin typeface="Trebuchet MS" pitchFamily="34" charset="0"/>
              </a:rPr>
              <a:t>Quants</a:t>
            </a:r>
            <a:r>
              <a:rPr lang="en-US" sz="1400" i="1" dirty="0" smtClean="0">
                <a:latin typeface="Trebuchet MS" pitchFamily="34" charset="0"/>
              </a:rPr>
              <a:t> Day, 6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3" grpId="0" build="p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Trebuchet MS" pitchFamily="34" charset="0"/>
              </a:rPr>
              <a:t>Financial</a:t>
            </a:r>
            <a:r>
              <a:rPr lang="hr-HR" sz="3600" dirty="0" smtClean="0"/>
              <a:t> </a:t>
            </a:r>
            <a:r>
              <a:rPr lang="en-US" sz="3600" dirty="0" smtClean="0"/>
              <a:t>d</a:t>
            </a:r>
            <a:r>
              <a:rPr lang="hr-HR" sz="3600" dirty="0" smtClean="0"/>
              <a:t>istress</a:t>
            </a:r>
            <a:endParaRPr lang="en-US" sz="36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5077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>
                <a:latin typeface="Trebuchet MS" pitchFamily="34" charset="0"/>
              </a:rPr>
              <a:t>We consider the problem of modeling financial distress of privately-owned SMEs. </a:t>
            </a:r>
          </a:p>
          <a:p>
            <a:r>
              <a:rPr lang="en-US" sz="2200" dirty="0" smtClean="0">
                <a:solidFill>
                  <a:srgbClr val="008000"/>
                </a:solidFill>
                <a:latin typeface="Trebuchet MS" pitchFamily="34" charset="0"/>
              </a:rPr>
              <a:t>Financial distress</a:t>
            </a:r>
            <a:r>
              <a:rPr lang="en-US" sz="2200" dirty="0" smtClean="0">
                <a:latin typeface="Trebuchet MS" pitchFamily="34" charset="0"/>
              </a:rPr>
              <a:t> is defined as company’s inability to pay a single obligation continuously over the period longer than 90 days in one year. </a:t>
            </a:r>
          </a:p>
          <a:p>
            <a:r>
              <a:rPr lang="en-US" sz="2200" dirty="0" smtClean="0">
                <a:latin typeface="Trebuchet MS" pitchFamily="34" charset="0"/>
                <a:cs typeface="Times New Roman" pitchFamily="18" charset="0"/>
              </a:rPr>
              <a:t>Data set of </a:t>
            </a:r>
            <a:r>
              <a:rPr lang="en-US" sz="2200" dirty="0" smtClean="0">
                <a:solidFill>
                  <a:srgbClr val="008000"/>
                </a:solidFill>
                <a:latin typeface="Trebuchet MS" pitchFamily="34" charset="0"/>
                <a:cs typeface="Times New Roman" pitchFamily="18" charset="0"/>
              </a:rPr>
              <a:t>1987 privately-owned SMEs</a:t>
            </a:r>
            <a:r>
              <a:rPr lang="en-US" sz="2200" dirty="0" smtClean="0">
                <a:latin typeface="Trebuchet MS" pitchFamily="34" charset="0"/>
                <a:cs typeface="Times New Roman" pitchFamily="18" charset="0"/>
              </a:rPr>
              <a:t>.</a:t>
            </a:r>
          </a:p>
          <a:p>
            <a:r>
              <a:rPr lang="en-US" sz="2200" dirty="0" smtClean="0">
                <a:latin typeface="Trebuchet MS" pitchFamily="34" charset="0"/>
                <a:cs typeface="Times New Roman" pitchFamily="18" charset="0"/>
              </a:rPr>
              <a:t>Default rate:</a:t>
            </a:r>
          </a:p>
          <a:p>
            <a:endParaRPr lang="en-US" sz="2200" b="1" dirty="0" smtClean="0">
              <a:solidFill>
                <a:srgbClr val="FF0000"/>
              </a:solidFill>
              <a:latin typeface="Trebuchet MS" pitchFamily="34" charset="0"/>
              <a:cs typeface="Times New Roman" pitchFamily="18" charset="0"/>
            </a:endParaRPr>
          </a:p>
          <a:p>
            <a:endParaRPr lang="en-US" sz="2200" b="1" dirty="0" smtClean="0">
              <a:solidFill>
                <a:srgbClr val="FF0000"/>
              </a:solidFill>
              <a:latin typeface="Trebuchet MS" pitchFamily="34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8000"/>
                </a:solidFill>
                <a:latin typeface="Trebuchet MS" pitchFamily="34" charset="0"/>
                <a:cs typeface="Times New Roman" pitchFamily="18" charset="0"/>
              </a:rPr>
              <a:t>Variables </a:t>
            </a:r>
            <a:r>
              <a:rPr lang="en-US" sz="2200" dirty="0" smtClean="0">
                <a:latin typeface="Trebuchet MS" pitchFamily="34" charset="0"/>
                <a:cs typeface="Times New Roman" pitchFamily="18" charset="0"/>
              </a:rPr>
              <a:t>include registration data (headquarters info, industry), financial ratios based on financial data from balance sheet and income statement.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23728" y="441551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2006/2007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2007/2008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2008/2009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4,85%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8,12%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9,97%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6505599"/>
            <a:ext cx="8100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Croatian </a:t>
            </a:r>
            <a:r>
              <a:rPr lang="en-US" sz="1400" i="1" dirty="0" err="1" smtClean="0">
                <a:latin typeface="Trebuchet MS" pitchFamily="34" charset="0"/>
              </a:rPr>
              <a:t>Quants</a:t>
            </a:r>
            <a:r>
              <a:rPr lang="en-US" sz="1400" i="1" dirty="0" smtClean="0">
                <a:latin typeface="Trebuchet MS" pitchFamily="34" charset="0"/>
              </a:rPr>
              <a:t> Day, 6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hr-HR" sz="3600" dirty="0" smtClean="0">
                <a:latin typeface="Trebuchet MS" pitchFamily="34" charset="0"/>
              </a:rPr>
              <a:t>Data and Variables</a:t>
            </a:r>
            <a:endParaRPr lang="en-US" sz="3600" dirty="0">
              <a:latin typeface="Trebuchet MS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1187624" y="5877272"/>
            <a:ext cx="7498080" cy="587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000" i="1" dirty="0" smtClean="0">
                <a:latin typeface="Trebuchet MS" pitchFamily="34" charset="0"/>
              </a:rPr>
              <a:t>Source of data set</a:t>
            </a:r>
            <a:r>
              <a:rPr lang="en-US" sz="2000" dirty="0" smtClean="0">
                <a:latin typeface="Trebuchet MS" pitchFamily="34" charset="0"/>
              </a:rPr>
              <a:t>: Financial Agency (FINA)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87626" y="1484785"/>
          <a:ext cx="7704854" cy="424847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370874"/>
                <a:gridCol w="1444660"/>
                <a:gridCol w="1444660"/>
                <a:gridCol w="1444660"/>
              </a:tblGrid>
              <a:tr h="849694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Sample</a:t>
                      </a:r>
                      <a:endParaRPr lang="en-US" sz="2400" b="1" dirty="0">
                        <a:solidFill>
                          <a:srgbClr val="008000"/>
                        </a:solidFill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2008/2009</a:t>
                      </a:r>
                      <a:endParaRPr lang="en-US" sz="2000" b="1" dirty="0">
                        <a:solidFill>
                          <a:srgbClr val="008000"/>
                        </a:solidFill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2007/2008</a:t>
                      </a:r>
                      <a:endParaRPr lang="en-US" sz="2000" b="1" dirty="0">
                        <a:solidFill>
                          <a:srgbClr val="008000"/>
                        </a:solidFill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2006/2007</a:t>
                      </a:r>
                      <a:endParaRPr lang="en-US" sz="2000" b="1" dirty="0">
                        <a:solidFill>
                          <a:srgbClr val="008000"/>
                        </a:solidFill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9694"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Trebuchet MS" pitchFamily="34" charset="0"/>
                        </a:rPr>
                        <a:t>Development – healthy companies</a:t>
                      </a:r>
                      <a:endParaRPr lang="en-US" sz="2200" b="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rebuchet MS" pitchFamily="34" charset="0"/>
                        </a:rPr>
                        <a:t>990</a:t>
                      </a:r>
                      <a:endParaRPr lang="en-US" sz="2400" b="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rebuchet MS" pitchFamily="34" charset="0"/>
                        </a:rPr>
                        <a:t>1307</a:t>
                      </a:r>
                      <a:endParaRPr lang="en-US" sz="2400" b="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rebuchet MS" pitchFamily="34" charset="0"/>
                        </a:rPr>
                        <a:t>1547</a:t>
                      </a:r>
                      <a:endParaRPr lang="en-US" sz="2400" b="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9694"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Trebuchet MS" pitchFamily="34" charset="0"/>
                        </a:rPr>
                        <a:t>Development – distressed companies</a:t>
                      </a:r>
                      <a:endParaRPr lang="en-US" sz="2200" b="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rebuchet MS" pitchFamily="34" charset="0"/>
                        </a:rPr>
                        <a:t>997</a:t>
                      </a:r>
                      <a:endParaRPr lang="en-US" sz="2400" b="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rebuchet MS" pitchFamily="34" charset="0"/>
                        </a:rPr>
                        <a:t>68</a:t>
                      </a:r>
                      <a:r>
                        <a:rPr lang="hr-HR" sz="2400" b="0" dirty="0" smtClean="0">
                          <a:latin typeface="Trebuchet MS" pitchFamily="34" charset="0"/>
                        </a:rPr>
                        <a:t>0</a:t>
                      </a:r>
                      <a:endParaRPr lang="en-US" sz="2400" b="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rebuchet MS" pitchFamily="34" charset="0"/>
                        </a:rPr>
                        <a:t>439</a:t>
                      </a:r>
                      <a:endParaRPr lang="en-US" sz="2400" b="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9694"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Trebuchet MS" pitchFamily="34" charset="0"/>
                        </a:rPr>
                        <a:t>Validation – healthy companies</a:t>
                      </a:r>
                      <a:endParaRPr lang="en-US" sz="2200" b="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rebuchet MS" pitchFamily="34" charset="0"/>
                        </a:rPr>
                        <a:t>894</a:t>
                      </a:r>
                      <a:endParaRPr lang="en-US" sz="2400" b="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rebuchet MS" pitchFamily="34" charset="0"/>
                        </a:rPr>
                        <a:t>917</a:t>
                      </a:r>
                      <a:endParaRPr lang="en-US" sz="2400" b="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rebuchet MS" pitchFamily="34" charset="0"/>
                        </a:rPr>
                        <a:t>949</a:t>
                      </a:r>
                      <a:endParaRPr lang="en-US" sz="2400" b="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9694"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Trebuchet MS" pitchFamily="34" charset="0"/>
                        </a:rPr>
                        <a:t>Validation – distressed companies</a:t>
                      </a:r>
                      <a:endParaRPr lang="en-US" sz="2200" b="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rebuchet MS" pitchFamily="34" charset="0"/>
                        </a:rPr>
                        <a:t>99</a:t>
                      </a:r>
                      <a:endParaRPr lang="en-US" sz="2400" b="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rebuchet MS" pitchFamily="34" charset="0"/>
                        </a:rPr>
                        <a:t>81</a:t>
                      </a:r>
                      <a:endParaRPr lang="en-US" sz="2400" b="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rebuchet MS" pitchFamily="34" charset="0"/>
                        </a:rPr>
                        <a:t>46</a:t>
                      </a:r>
                      <a:endParaRPr lang="en-US" sz="2400" b="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6505599"/>
            <a:ext cx="8100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Croatian </a:t>
            </a:r>
            <a:r>
              <a:rPr lang="en-US" sz="1400" i="1" dirty="0" err="1" smtClean="0">
                <a:latin typeface="Trebuchet MS" pitchFamily="34" charset="0"/>
              </a:rPr>
              <a:t>Quants</a:t>
            </a:r>
            <a:r>
              <a:rPr lang="en-US" sz="1400" i="1" dirty="0" smtClean="0">
                <a:latin typeface="Trebuchet MS" pitchFamily="34" charset="0"/>
              </a:rPr>
              <a:t> Day, 6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hr-HR" sz="3600" dirty="0" smtClean="0">
                <a:latin typeface="Trebuchet MS" pitchFamily="34" charset="0"/>
              </a:rPr>
              <a:t>Methodology: Logistic Regression</a:t>
            </a:r>
            <a:endParaRPr lang="en-US" sz="3600" dirty="0">
              <a:latin typeface="Trebuchet MS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331640" y="1628800"/>
            <a:ext cx="7126560" cy="43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uLnTx/>
                <a:uFillTx/>
                <a:latin typeface="Trebuchet MS" pitchFamily="34" charset="0"/>
              </a:rPr>
              <a:t>Logistic regression</a:t>
            </a:r>
          </a:p>
          <a:p>
            <a:pPr marL="365760" lvl="0" indent="-283464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hr-HR" sz="2400" dirty="0"/>
              <a:t>the assumption of LR model is linear relationship between a </a:t>
            </a:r>
            <a:r>
              <a:rPr lang="hr-HR" sz="2400" dirty="0" smtClean="0"/>
              <a:t>parameter </a:t>
            </a:r>
          </a:p>
          <a:p>
            <a:pPr marL="82296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hr-HR" sz="2400" dirty="0" smtClean="0">
                <a:latin typeface="Trebuchet MS" pitchFamily="34" charset="0"/>
              </a:rPr>
              <a:t>   </a:t>
            </a:r>
            <a:r>
              <a:rPr lang="hr-HR" sz="2400" dirty="0" smtClean="0"/>
              <a:t>and </a:t>
            </a:r>
            <a:r>
              <a:rPr lang="hr-HR" sz="2400" dirty="0"/>
              <a:t>the vector of explanatory variables x</a:t>
            </a:r>
            <a:r>
              <a:rPr lang="hr-HR" sz="2400" i="1" baseline="-25000" dirty="0"/>
              <a:t>j</a:t>
            </a:r>
            <a:r>
              <a:rPr lang="hr-HR" sz="2400" dirty="0"/>
              <a:t>:</a:t>
            </a:r>
            <a:endParaRPr lang="hr-HR" sz="2400" baseline="-25000" dirty="0"/>
          </a:p>
          <a:p>
            <a:pPr marL="365760" lvl="0" indent="-283464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hr-HR" sz="2400" dirty="0" smtClean="0"/>
              <a:t>the </a:t>
            </a:r>
            <a:r>
              <a:rPr lang="hr-HR" sz="2400" dirty="0"/>
              <a:t>linear relationship between the logarithm of odds and the vector of explanatory variables results in nonlinear relationship between the probabilty of Y</a:t>
            </a:r>
            <a:r>
              <a:rPr lang="hr-HR" sz="2400" baseline="-25000" dirty="0"/>
              <a:t>j</a:t>
            </a:r>
            <a:r>
              <a:rPr lang="hr-HR" sz="2400" dirty="0"/>
              <a:t> equals 1 and the vector of explanatory variables</a:t>
            </a:r>
            <a:r>
              <a:rPr lang="hr-HR" sz="2400" dirty="0" smtClean="0"/>
              <a:t>:</a:t>
            </a:r>
          </a:p>
          <a:p>
            <a:pPr marL="365760" lvl="0" indent="-283464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6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094287"/>
              </p:ext>
            </p:extLst>
          </p:nvPr>
        </p:nvGraphicFramePr>
        <p:xfrm>
          <a:off x="4643214" y="2564904"/>
          <a:ext cx="23050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4" imgW="1828800" imgH="508000" progId="Equation.3">
                  <p:embed/>
                </p:oleObj>
              </mc:Choice>
              <mc:Fallback>
                <p:oleObj name="Equation" r:id="rId4" imgW="1828800" imgH="50800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214" y="2564904"/>
                        <a:ext cx="23050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998054"/>
              </p:ext>
            </p:extLst>
          </p:nvPr>
        </p:nvGraphicFramePr>
        <p:xfrm>
          <a:off x="7020272" y="3161708"/>
          <a:ext cx="17287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6" imgW="1117600" imgH="508000" progId="Equation.3">
                  <p:embed/>
                </p:oleObj>
              </mc:Choice>
              <mc:Fallback>
                <p:oleObj name="Equation" r:id="rId6" imgW="1117600" imgH="5080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3161708"/>
                        <a:ext cx="1728788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551276"/>
              </p:ext>
            </p:extLst>
          </p:nvPr>
        </p:nvGraphicFramePr>
        <p:xfrm>
          <a:off x="2411413" y="5445125"/>
          <a:ext cx="51847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8" imgW="1714500" imgH="241300" progId="Equation.3">
                  <p:embed/>
                </p:oleObj>
              </mc:Choice>
              <mc:Fallback>
                <p:oleObj name="Equation" r:id="rId8" imgW="1714500" imgH="2413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445125"/>
                        <a:ext cx="518477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43608" y="6505599"/>
            <a:ext cx="8100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Croatian </a:t>
            </a:r>
            <a:r>
              <a:rPr lang="en-US" sz="1400" i="1" dirty="0" err="1" smtClean="0">
                <a:latin typeface="Trebuchet MS" pitchFamily="34" charset="0"/>
              </a:rPr>
              <a:t>Quants</a:t>
            </a:r>
            <a:r>
              <a:rPr lang="en-US" sz="1400" i="1" dirty="0" smtClean="0">
                <a:latin typeface="Trebuchet MS" pitchFamily="34" charset="0"/>
              </a:rPr>
              <a:t> Day, 6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rebuchet MS" pitchFamily="34" charset="0"/>
              </a:rPr>
              <a:t>Results (1/</a:t>
            </a:r>
            <a:r>
              <a:rPr lang="hr-HR" sz="3600" dirty="0" smtClean="0">
                <a:latin typeface="Trebuchet MS" pitchFamily="34" charset="0"/>
              </a:rPr>
              <a:t>4</a:t>
            </a:r>
            <a:r>
              <a:rPr lang="en-US" sz="3600" dirty="0" smtClean="0">
                <a:latin typeface="Trebuchet MS" pitchFamily="34" charset="0"/>
              </a:rPr>
              <a:t>)</a:t>
            </a:r>
            <a:endParaRPr lang="en-US" sz="3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15616" y="1772815"/>
          <a:ext cx="7848872" cy="381208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584176"/>
                <a:gridCol w="5328592"/>
                <a:gridCol w="936104"/>
              </a:tblGrid>
              <a:tr h="393781">
                <a:tc>
                  <a:txBody>
                    <a:bodyPr/>
                    <a:lstStyle/>
                    <a:p>
                      <a:r>
                        <a:rPr lang="hr-HR" sz="2000" b="1" i="1" dirty="0" smtClean="0">
                          <a:solidFill>
                            <a:srgbClr val="008000"/>
                          </a:solidFill>
                          <a:latin typeface="Trebuchet MS" pitchFamily="34" charset="0"/>
                          <a:ea typeface="Times New Roman"/>
                          <a:cs typeface="Times New Roman"/>
                        </a:rPr>
                        <a:t>Group</a:t>
                      </a:r>
                      <a:endParaRPr lang="en-US" sz="2000" b="1" i="1" dirty="0">
                        <a:solidFill>
                          <a:srgbClr val="008000"/>
                        </a:solidFill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2000" b="1" i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Financial </a:t>
                      </a:r>
                      <a:r>
                        <a:rPr lang="en-US" sz="2000" b="1" i="1" dirty="0" smtClean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ratio</a:t>
                      </a:r>
                      <a:r>
                        <a:rPr lang="hr-HR" sz="2000" b="1" i="1" dirty="0" smtClean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 </a:t>
                      </a:r>
                      <a:endParaRPr lang="en-US" sz="2000" b="1" i="1" dirty="0">
                        <a:solidFill>
                          <a:srgbClr val="008000"/>
                        </a:solidFill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i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p-level</a:t>
                      </a:r>
                      <a:endParaRPr lang="en-US" sz="1800" b="1" i="1" dirty="0">
                        <a:solidFill>
                          <a:srgbClr val="008000"/>
                        </a:solidFill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90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Profitability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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Operating Revenues/Operating Expenses</a:t>
                      </a:r>
                      <a:r>
                        <a:rPr lang="en-US" sz="2000" dirty="0" smtClean="0">
                          <a:latin typeface="Trebuchet MS" pitchFamily="34" charset="0"/>
                        </a:rPr>
                        <a:t>  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0.0392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6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Liquidity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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rebuchet MS" pitchFamily="34" charset="0"/>
                        </a:rPr>
                        <a:t>Long-term Assets/(Equity + Long-term Liabilities) 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0.0004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6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Liquidity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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Short-term Liabilities/Total Assets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0.0001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548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Liquidity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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rebuchet MS" pitchFamily="34" charset="0"/>
                        </a:rPr>
                        <a:t>Cash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/</a:t>
                      </a:r>
                      <a:r>
                        <a:rPr lang="en-US" sz="2000" dirty="0" smtClean="0">
                          <a:latin typeface="Trebuchet MS" pitchFamily="34" charset="0"/>
                        </a:rPr>
                        <a:t>Total</a:t>
                      </a:r>
                      <a:r>
                        <a:rPr lang="en-US" sz="2000" baseline="0" dirty="0" smtClean="0">
                          <a:latin typeface="Trebuchet MS" pitchFamily="34" charset="0"/>
                        </a:rPr>
                        <a:t> Assets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0.0001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5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Activity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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Sales/Accounts Receivables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0.0001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5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Activity</a:t>
                      </a:r>
                      <a:endParaRPr lang="en-US" sz="2000" dirty="0" smtClean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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Equity/Sales</a:t>
                      </a:r>
                      <a:r>
                        <a:rPr lang="en-US" sz="2000" dirty="0" smtClean="0">
                          <a:latin typeface="Trebuchet MS" pitchFamily="34" charset="0"/>
                        </a:rPr>
                        <a:t> 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0.0043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548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Activity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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rebuchet MS" pitchFamily="34" charset="0"/>
                        </a:rPr>
                        <a:t>Sales/Total Assets 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0.0087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438">
                <a:tc>
                  <a:txBody>
                    <a:bodyPr/>
                    <a:lstStyle/>
                    <a:p>
                      <a:pPr algn="ctr"/>
                      <a:r>
                        <a:rPr lang="hr-HR" sz="20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Profitability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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Net Profit/Equity 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0.0083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547664" y="1196752"/>
            <a:ext cx="5315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8000"/>
                </a:solidFill>
                <a:latin typeface="Trebuchet MS" pitchFamily="34" charset="0"/>
              </a:rPr>
              <a:t>Financial distress model 2006/2007</a:t>
            </a:r>
            <a:endParaRPr lang="en-US" sz="2400" b="1" dirty="0">
              <a:solidFill>
                <a:srgbClr val="008000"/>
              </a:solidFill>
              <a:latin typeface="Trebuchet MS" pitchFamily="34" charset="0"/>
              <a:ea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3648" y="5589240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Ratios marked with red represent those ratios that are relevant only in corresponding model. Ratios marked with green are the ones relevant in all three models.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43608" y="6505599"/>
            <a:ext cx="8100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Croatian </a:t>
            </a:r>
            <a:r>
              <a:rPr lang="en-US" sz="1400" i="1" dirty="0" err="1" smtClean="0">
                <a:latin typeface="Trebuchet MS" pitchFamily="34" charset="0"/>
              </a:rPr>
              <a:t>Quants</a:t>
            </a:r>
            <a:r>
              <a:rPr lang="en-US" sz="1400" i="1" dirty="0" smtClean="0">
                <a:latin typeface="Trebuchet MS" pitchFamily="34" charset="0"/>
              </a:rPr>
              <a:t> Day, 6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rebuchet MS" pitchFamily="34" charset="0"/>
              </a:rPr>
              <a:t>Results (2/</a:t>
            </a:r>
            <a:r>
              <a:rPr lang="hr-HR" sz="3600" dirty="0" smtClean="0">
                <a:latin typeface="Trebuchet MS" pitchFamily="34" charset="0"/>
              </a:rPr>
              <a:t>4</a:t>
            </a:r>
            <a:r>
              <a:rPr lang="en-US" sz="3600" dirty="0" smtClean="0">
                <a:latin typeface="Trebuchet MS" pitchFamily="34" charset="0"/>
              </a:rPr>
              <a:t>)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1547664" y="1196752"/>
            <a:ext cx="5315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8000"/>
                </a:solidFill>
                <a:latin typeface="Trebuchet MS" pitchFamily="34" charset="0"/>
              </a:rPr>
              <a:t>Financial distress model 200</a:t>
            </a:r>
            <a:r>
              <a:rPr lang="en-US" sz="2400" b="1" dirty="0" smtClean="0">
                <a:solidFill>
                  <a:srgbClr val="008000"/>
                </a:solidFill>
                <a:latin typeface="Trebuchet MS" pitchFamily="34" charset="0"/>
              </a:rPr>
              <a:t>7</a:t>
            </a:r>
            <a:r>
              <a:rPr lang="hr-HR" sz="2400" b="1" dirty="0" smtClean="0">
                <a:solidFill>
                  <a:srgbClr val="008000"/>
                </a:solidFill>
                <a:latin typeface="Trebuchet MS" pitchFamily="34" charset="0"/>
              </a:rPr>
              <a:t>/200</a:t>
            </a:r>
            <a:r>
              <a:rPr lang="en-US" sz="2400" b="1" dirty="0" smtClean="0">
                <a:solidFill>
                  <a:srgbClr val="008000"/>
                </a:solidFill>
                <a:latin typeface="Trebuchet MS" pitchFamily="34" charset="0"/>
              </a:rPr>
              <a:t>8</a:t>
            </a:r>
            <a:endParaRPr lang="en-US" sz="2400" b="1" dirty="0">
              <a:solidFill>
                <a:srgbClr val="008000"/>
              </a:solidFill>
              <a:latin typeface="Trebuchet MS" pitchFamily="34" charset="0"/>
              <a:ea typeface="Times New Roman"/>
              <a:cs typeface="Times New Roman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15616" y="1772818"/>
          <a:ext cx="7848872" cy="439248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64914"/>
                <a:gridCol w="4997500"/>
                <a:gridCol w="1186458"/>
              </a:tblGrid>
              <a:tr h="374697">
                <a:tc>
                  <a:txBody>
                    <a:bodyPr/>
                    <a:lstStyle/>
                    <a:p>
                      <a:pPr marL="0" algn="l" rtl="0" eaLnBrk="1" hangingPunct="1"/>
                      <a:r>
                        <a:rPr lang="hr-HR" sz="2200" b="1" i="1" kern="1200" dirty="0" smtClean="0">
                          <a:solidFill>
                            <a:srgbClr val="008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Group</a:t>
                      </a:r>
                      <a:endParaRPr lang="en-US" sz="2200" b="1" i="1" kern="1200" dirty="0">
                        <a:solidFill>
                          <a:srgbClr val="008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hangingPunct="1"/>
                      <a:r>
                        <a:rPr lang="hr-HR" sz="2200" b="1" i="1" kern="1200" dirty="0">
                          <a:solidFill>
                            <a:srgbClr val="008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Financial </a:t>
                      </a:r>
                      <a:r>
                        <a:rPr lang="en-US" sz="2200" b="1" i="1" kern="1200" dirty="0" smtClean="0">
                          <a:solidFill>
                            <a:srgbClr val="008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ratio</a:t>
                      </a:r>
                      <a:endParaRPr lang="en-US" sz="2200" b="1" i="1" kern="1200" dirty="0">
                        <a:solidFill>
                          <a:srgbClr val="008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hr-HR" sz="1800" b="1" i="1" kern="1200" dirty="0" smtClean="0">
                          <a:solidFill>
                            <a:srgbClr val="008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p-level</a:t>
                      </a:r>
                      <a:endParaRPr lang="en-US" sz="1800" b="1" i="1" kern="1200" dirty="0">
                        <a:solidFill>
                          <a:srgbClr val="008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686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Profitability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sym typeface="Symbol"/>
                        </a:rPr>
                        <a:t>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 Operating Revenues/Operating Expenses</a:t>
                      </a:r>
                      <a:r>
                        <a:rPr lang="en-US" sz="2000" dirty="0" smtClean="0">
                          <a:latin typeface="Trebuchet MS" pitchFamily="34" charset="0"/>
                        </a:rPr>
                        <a:t> 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0.0497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2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Liquidity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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rebuchet MS" pitchFamily="34" charset="0"/>
                        </a:rPr>
                        <a:t>Cash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/Short-term Liabilities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0.0001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1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Liquidity</a:t>
                      </a:r>
                      <a:endParaRPr lang="en-US" sz="2000" dirty="0" smtClean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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rebuchet MS" pitchFamily="34" charset="0"/>
                        </a:rPr>
                        <a:t>Long-term Assets/(Equity + Long-term Liabilities)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0.0010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Liquidity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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Short-term Liabilities/Total Assets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0.0001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Activity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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365/Receivables Turnover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0.0001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919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Activity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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Equity/Sales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0.0108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Activity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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Sales/Total Assets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0.0001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0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Leverage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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Long-term Liabilities/ Short-term Assets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0.0707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Profitability</a:t>
                      </a:r>
                      <a:endParaRPr lang="en-US" sz="2000" dirty="0" smtClean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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Net Profit/Equity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latin typeface="Trebuchet MS" pitchFamily="34" charset="0"/>
                        </a:rPr>
                        <a:t>0.0001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43608" y="6505599"/>
            <a:ext cx="8100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Croatian </a:t>
            </a:r>
            <a:r>
              <a:rPr lang="en-US" sz="1400" i="1" dirty="0" err="1" smtClean="0">
                <a:latin typeface="Trebuchet MS" pitchFamily="34" charset="0"/>
              </a:rPr>
              <a:t>Quants</a:t>
            </a:r>
            <a:r>
              <a:rPr lang="en-US" sz="1400" i="1" dirty="0" smtClean="0">
                <a:latin typeface="Trebuchet MS" pitchFamily="34" charset="0"/>
              </a:rPr>
              <a:t> Day, 6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rebuchet MS" pitchFamily="34" charset="0"/>
              </a:rPr>
              <a:t>Results (3/</a:t>
            </a:r>
            <a:r>
              <a:rPr lang="hr-HR" sz="3600" dirty="0" smtClean="0">
                <a:latin typeface="Trebuchet MS" pitchFamily="34" charset="0"/>
              </a:rPr>
              <a:t>4</a:t>
            </a:r>
            <a:r>
              <a:rPr lang="en-US" sz="3600" dirty="0" smtClean="0">
                <a:latin typeface="Trebuchet MS" pitchFamily="34" charset="0"/>
              </a:rPr>
              <a:t>)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1547664" y="1124744"/>
            <a:ext cx="5315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8000"/>
                </a:solidFill>
                <a:latin typeface="Trebuchet MS" pitchFamily="34" charset="0"/>
              </a:rPr>
              <a:t>Financial distress model 200</a:t>
            </a:r>
            <a:r>
              <a:rPr lang="en-US" sz="2400" b="1" dirty="0" smtClean="0">
                <a:solidFill>
                  <a:srgbClr val="008000"/>
                </a:solidFill>
                <a:latin typeface="Trebuchet MS" pitchFamily="34" charset="0"/>
              </a:rPr>
              <a:t>8</a:t>
            </a:r>
            <a:r>
              <a:rPr lang="hr-HR" sz="2400" b="1" dirty="0" smtClean="0">
                <a:solidFill>
                  <a:srgbClr val="008000"/>
                </a:solidFill>
                <a:latin typeface="Trebuchet MS" pitchFamily="34" charset="0"/>
              </a:rPr>
              <a:t>/200</a:t>
            </a:r>
            <a:r>
              <a:rPr lang="en-US" sz="2400" b="1" dirty="0" smtClean="0">
                <a:solidFill>
                  <a:srgbClr val="008000"/>
                </a:solidFill>
                <a:latin typeface="Trebuchet MS" pitchFamily="34" charset="0"/>
              </a:rPr>
              <a:t>9</a:t>
            </a:r>
            <a:endParaRPr lang="en-US" sz="2400" b="1" dirty="0">
              <a:solidFill>
                <a:srgbClr val="008000"/>
              </a:solidFill>
              <a:latin typeface="Trebuchet MS" pitchFamily="34" charset="0"/>
              <a:ea typeface="Times New Roman"/>
              <a:cs typeface="Times New Roman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15616" y="1676561"/>
          <a:ext cx="7920880" cy="484878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736581"/>
                <a:gridCol w="4960163"/>
                <a:gridCol w="1224136"/>
              </a:tblGrid>
              <a:tr h="360038">
                <a:tc>
                  <a:txBody>
                    <a:bodyPr/>
                    <a:lstStyle/>
                    <a:p>
                      <a:pPr marL="0" algn="l" rtl="0" eaLnBrk="1" hangingPunct="1"/>
                      <a:r>
                        <a:rPr lang="hr-HR" sz="2200" b="1" i="1" kern="1200" dirty="0" smtClean="0">
                          <a:solidFill>
                            <a:srgbClr val="008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Group</a:t>
                      </a:r>
                      <a:endParaRPr lang="en-US" sz="2200" b="1" i="1" kern="1200" dirty="0">
                        <a:solidFill>
                          <a:srgbClr val="008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hangingPunct="1"/>
                      <a:r>
                        <a:rPr lang="hr-HR" sz="2200" b="1" i="1" kern="1200" dirty="0">
                          <a:solidFill>
                            <a:srgbClr val="008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Financial </a:t>
                      </a:r>
                      <a:r>
                        <a:rPr lang="en-US" sz="2200" b="1" i="1" kern="1200" dirty="0" smtClean="0">
                          <a:solidFill>
                            <a:srgbClr val="008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ratio</a:t>
                      </a:r>
                      <a:endParaRPr lang="en-US" sz="2200" b="1" i="1" kern="1200" dirty="0">
                        <a:solidFill>
                          <a:srgbClr val="008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hr-HR" sz="1800" b="1" i="1" kern="1200" dirty="0" smtClean="0">
                          <a:solidFill>
                            <a:srgbClr val="0080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p-level</a:t>
                      </a:r>
                      <a:endParaRPr lang="en-US" sz="1800" b="1" i="1" kern="1200" dirty="0">
                        <a:solidFill>
                          <a:srgbClr val="008000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59442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Profitability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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Operating Revenues/Operating Expenses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0.0360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7820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Liquidity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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rebuchet MS" pitchFamily="34" charset="0"/>
                        </a:rPr>
                        <a:t>Cash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/Short-term Liabilities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0.0001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9704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Liquidity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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rebuchet MS" pitchFamily="34" charset="0"/>
                        </a:rPr>
                        <a:t>Long-term Assets/(Equity + Long-term Liabilities)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0.0270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80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Liquidity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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Short-term Liabilities/Total Assets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0.0008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Activity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sym typeface="Symbol"/>
                        </a:rPr>
                        <a:t></a:t>
                      </a:r>
                      <a:r>
                        <a:rPr lang="en-US" sz="2000" dirty="0" smtClean="0">
                          <a:latin typeface="Trebuchet MS" pitchFamily="34" charset="0"/>
                          <a:sym typeface="Symbol"/>
                        </a:rPr>
                        <a:t> 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Total Revenues/Total Assets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0.0047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Activity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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Equity/Sales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0.0110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Activity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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(Short-term Assets – Inventory) / Sales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0.0001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Leverage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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Equity/Total Assets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0.0001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Profitability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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Net Profit/Equity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Trebuchet MS" pitchFamily="34" charset="0"/>
                        </a:rPr>
                        <a:t>0.0001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Activity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>
                          <a:latin typeface="Trebuchet MS" pitchFamily="34" charset="0"/>
                          <a:sym typeface="Symbol"/>
                        </a:rPr>
                        <a:t></a:t>
                      </a:r>
                      <a:r>
                        <a:rPr lang="hr-HR" sz="2000" dirty="0">
                          <a:latin typeface="Trebuchet MS" pitchFamily="34" charset="0"/>
                        </a:rPr>
                        <a:t> </a:t>
                      </a:r>
                      <a:r>
                        <a:rPr lang="hr-HR" sz="2000" dirty="0" smtClean="0">
                          <a:latin typeface="Trebuchet MS" pitchFamily="34" charset="0"/>
                        </a:rPr>
                        <a:t>Total Revenues/Short-term Assets</a:t>
                      </a:r>
                      <a:endParaRPr lang="en-US" sz="20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latin typeface="Trebuchet MS" pitchFamily="34" charset="0"/>
                        </a:rPr>
                        <a:t>0.0109</a:t>
                      </a:r>
                      <a:endParaRPr lang="en-US" sz="1800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98088" y="6409134"/>
            <a:ext cx="610416" cy="476250"/>
          </a:xfrm>
        </p:spPr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6505599"/>
            <a:ext cx="8100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Croatian </a:t>
            </a:r>
            <a:r>
              <a:rPr lang="en-US" sz="1400" i="1" dirty="0" err="1" smtClean="0">
                <a:latin typeface="Trebuchet MS" pitchFamily="34" charset="0"/>
              </a:rPr>
              <a:t>Quants</a:t>
            </a:r>
            <a:r>
              <a:rPr lang="en-US" sz="1400" i="1" dirty="0" smtClean="0">
                <a:latin typeface="Trebuchet MS" pitchFamily="34" charset="0"/>
              </a:rPr>
              <a:t> Day, 6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167129">
  <a:themeElements>
    <a:clrScheme name="Custom 25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50771B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0" ma:contentTypeDescription="Create a new document." ma:contentTypeScope="" ma:versionID="b6358c8e9ccf10d22debe3a56dce56ac"/>
</file>

<file path=customXml/itemProps1.xml><?xml version="1.0" encoding="utf-8"?>
<ds:datastoreItem xmlns:ds="http://schemas.openxmlformats.org/officeDocument/2006/customXml" ds:itemID="{B94CD6CB-299C-4096-BA81-38593B3F529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1DE0C9A-E7EA-4130-A638-8C6570FF0C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FEED9A-8382-41B0-9D45-F76C0CB36BDD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TS010167129</Template>
  <TotalTime>0</TotalTime>
  <Words>1654</Words>
  <Application>Microsoft Office PowerPoint</Application>
  <PresentationFormat>On-screen Show (4:3)</PresentationFormat>
  <Paragraphs>249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TS010167129</vt:lpstr>
      <vt:lpstr>Equation</vt:lpstr>
      <vt:lpstr>What happens with distress prediction when recession comes </vt:lpstr>
      <vt:lpstr>Research questions</vt:lpstr>
      <vt:lpstr>Previous research</vt:lpstr>
      <vt:lpstr>Financial distress</vt:lpstr>
      <vt:lpstr>Data and Variables</vt:lpstr>
      <vt:lpstr>Methodology: Logistic Regression</vt:lpstr>
      <vt:lpstr>Results (1/4)</vt:lpstr>
      <vt:lpstr>Results (2/4)</vt:lpstr>
      <vt:lpstr>Results (3/4)</vt:lpstr>
      <vt:lpstr>Results (4/4)</vt:lpstr>
      <vt:lpstr>Discussion &amp; Conclusion (1/2)</vt:lpstr>
      <vt:lpstr>Discussion &amp; Conclusion (2/2)</vt:lpstr>
      <vt:lpstr>Thank you for your attention!</vt:lpstr>
      <vt:lpstr>References (1/3)</vt:lpstr>
      <vt:lpstr>References (2/3)</vt:lpstr>
      <vt:lpstr>References (3/3)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2010-08-31T10:18:01Z</dcterms:created>
  <dcterms:modified xsi:type="dcterms:W3CDTF">2011-05-13T12:49:22Z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