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61" r:id="rId8"/>
    <p:sldId id="262" r:id="rId9"/>
    <p:sldId id="270" r:id="rId10"/>
    <p:sldId id="263" r:id="rId11"/>
    <p:sldId id="264" r:id="rId12"/>
    <p:sldId id="268" r:id="rId13"/>
    <p:sldId id="265" r:id="rId14"/>
    <p:sldId id="275" r:id="rId15"/>
    <p:sldId id="266" r:id="rId16"/>
    <p:sldId id="267" r:id="rId17"/>
    <p:sldId id="269" r:id="rId18"/>
    <p:sldId id="271" r:id="rId19"/>
    <p:sldId id="272" r:id="rId20"/>
    <p:sldId id="273" r:id="rId21"/>
    <p:sldId id="278" r:id="rId22"/>
    <p:sldId id="274"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347097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77829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99006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149070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403574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334285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378000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322261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9901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421250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2C179-09C7-452B-99E4-045A9BBEDD6A}"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457EF-4218-4373-B30D-79DA1BA887CE}" type="slidenum">
              <a:rPr lang="en-US" smtClean="0"/>
              <a:pPr/>
              <a:t>‹#›</a:t>
            </a:fld>
            <a:endParaRPr lang="en-US"/>
          </a:p>
        </p:txBody>
      </p:sp>
    </p:spTree>
    <p:extLst>
      <p:ext uri="{BB962C8B-B14F-4D97-AF65-F5344CB8AC3E}">
        <p14:creationId xmlns:p14="http://schemas.microsoft.com/office/powerpoint/2010/main" val="333786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2C179-09C7-452B-99E4-045A9BBEDD6A}" type="datetimeFigureOut">
              <a:rPr lang="en-US" smtClean="0"/>
              <a:pPr/>
              <a:t>10/31/2013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457EF-4218-4373-B30D-79DA1BA887CE}" type="slidenum">
              <a:rPr lang="en-US" smtClean="0"/>
              <a:pPr/>
              <a:t>‹#›</a:t>
            </a:fld>
            <a:endParaRPr lang="en-US"/>
          </a:p>
        </p:txBody>
      </p:sp>
    </p:spTree>
    <p:extLst>
      <p:ext uri="{BB962C8B-B14F-4D97-AF65-F5344CB8AC3E}">
        <p14:creationId xmlns:p14="http://schemas.microsoft.com/office/powerpoint/2010/main" val="374035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rxiv.org/abs/1309.367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848600" cy="1603375"/>
          </a:xfrm>
        </p:spPr>
        <p:txBody>
          <a:bodyPr>
            <a:noAutofit/>
          </a:bodyPr>
          <a:lstStyle/>
          <a:p>
            <a:r>
              <a:rPr lang="en-US" sz="2800" b="0" i="0" u="none" strike="noStrike" baseline="0" dirty="0" smtClean="0">
                <a:latin typeface="CMBX10"/>
              </a:rPr>
              <a:t>CHARACTERIZATIONS OF GENERALIZED POLES BY POLE</a:t>
            </a:r>
            <a:br>
              <a:rPr lang="en-US" sz="2800" b="0" i="0" u="none" strike="noStrike" baseline="0" dirty="0" smtClean="0">
                <a:latin typeface="CMBX10"/>
              </a:rPr>
            </a:br>
            <a:r>
              <a:rPr lang="en-US" sz="2800" b="0" i="0" u="none" strike="noStrike" baseline="0" dirty="0" smtClean="0">
                <a:latin typeface="CMBX10"/>
              </a:rPr>
              <a:t>CANCELLATION FUNCTIONS OF HIGHER ORDER</a:t>
            </a:r>
            <a:endParaRPr lang="en-US" sz="2800" dirty="0"/>
          </a:p>
        </p:txBody>
      </p:sp>
      <p:sp>
        <p:nvSpPr>
          <p:cNvPr id="3" name="Subtitle 2"/>
          <p:cNvSpPr>
            <a:spLocks noGrp="1"/>
          </p:cNvSpPr>
          <p:nvPr>
            <p:ph type="subTitle" idx="1"/>
          </p:nvPr>
        </p:nvSpPr>
        <p:spPr/>
        <p:txBody>
          <a:bodyPr>
            <a:normAutofit/>
          </a:bodyPr>
          <a:lstStyle/>
          <a:p>
            <a:r>
              <a:rPr lang="en-US" sz="2000" b="0" i="0" u="none" strike="noStrike" baseline="0" dirty="0" smtClean="0">
                <a:latin typeface="CMR8"/>
              </a:rPr>
              <a:t>MUHAMED BOROGOVAC AND ANNEMARIE </a:t>
            </a:r>
            <a:r>
              <a:rPr lang="en-US" sz="2000" b="0" i="0" u="none" strike="noStrike" baseline="0" dirty="0" smtClean="0">
                <a:latin typeface="CMR8"/>
              </a:rPr>
              <a:t>LUGER</a:t>
            </a:r>
          </a:p>
          <a:p>
            <a:r>
              <a:rPr lang="en-US" sz="2000" dirty="0">
                <a:hlinkClick r:id="rId2"/>
              </a:rPr>
              <a:t>http://arxiv.org/abs/1309.3677</a:t>
            </a:r>
            <a:endParaRPr lang="en-US" sz="2000" dirty="0"/>
          </a:p>
        </p:txBody>
      </p:sp>
    </p:spTree>
    <p:extLst>
      <p:ext uri="{BB962C8B-B14F-4D97-AF65-F5344CB8AC3E}">
        <p14:creationId xmlns:p14="http://schemas.microsoft.com/office/powerpoint/2010/main" val="2355271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Jordan chains by means </a:t>
            </a:r>
            <a:r>
              <a:rPr lang="en-US" sz="2800" dirty="0" smtClean="0"/>
              <a:t>of PCFs</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b="1" dirty="0" smtClean="0">
                    <a:solidFill>
                      <a:prstClr val="black"/>
                    </a:solidFill>
                    <a:ea typeface="Times New Roman"/>
                    <a:cs typeface="Times New Roman"/>
                  </a:rPr>
                  <a:t>Theorem 3.3</a:t>
                </a:r>
                <a:r>
                  <a:rPr lang="en-US" sz="2000" dirty="0" smtClean="0">
                    <a:solidFill>
                      <a:prstClr val="black"/>
                    </a:solidFill>
                    <a:ea typeface="Times New Roman"/>
                    <a:cs typeface="Times New Roman"/>
                  </a:rPr>
                  <a:t> Let </a:t>
                </a:r>
                <a14:m>
                  <m:oMath xmlns:m="http://schemas.openxmlformats.org/officeDocument/2006/math">
                    <m:r>
                      <m:rPr>
                        <m:sty m:val="p"/>
                      </m:rPr>
                      <a:rPr lang="en-US" sz="2000">
                        <a:solidFill>
                          <a:prstClr val="black"/>
                        </a:solidFill>
                        <a:latin typeface="Cambria Math"/>
                        <a:ea typeface="Times New Roman"/>
                        <a:cs typeface="Times New Roman"/>
                      </a:rPr>
                      <m:t>Q</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𝜖</m:t>
                        </m:r>
                        <m:r>
                          <a:rPr lang="en-US" sz="2000" i="1">
                            <a:solidFill>
                              <a:prstClr val="black"/>
                            </a:solidFill>
                            <a:latin typeface="Cambria Math"/>
                            <a:ea typeface="Times New Roman"/>
                            <a:cs typeface="Times New Roman"/>
                          </a:rPr>
                          <m:t>𝑁</m:t>
                        </m:r>
                      </m:e>
                      <m:sub>
                        <m:r>
                          <a:rPr lang="en-US" sz="2000" i="1">
                            <a:solidFill>
                              <a:prstClr val="black"/>
                            </a:solidFill>
                            <a:latin typeface="Cambria Math"/>
                            <a:ea typeface="Times New Roman"/>
                            <a:cs typeface="Times New Roman"/>
                          </a:rPr>
                          <m:t>𝜅</m:t>
                        </m:r>
                      </m:sub>
                    </m:sSub>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ℋ</m:t>
                    </m:r>
                    <m:r>
                      <a:rPr lang="en-US" sz="2000" i="1">
                        <a:solidFill>
                          <a:prstClr val="black"/>
                        </a:solidFill>
                        <a:latin typeface="Cambria Math"/>
                        <a:ea typeface="Times New Roman"/>
                        <a:cs typeface="Times New Roman"/>
                      </a:rPr>
                      <m:t>)</m:t>
                    </m:r>
                  </m:oMath>
                </a14:m>
                <a:r>
                  <a:rPr lang="en-US" sz="2000" dirty="0" smtClean="0"/>
                  <a:t> have minimal operator or relation representation and </a:t>
                </a:r>
                <a14:m>
                  <m:oMath xmlns:m="http://schemas.openxmlformats.org/officeDocument/2006/math">
                    <m:r>
                      <a:rPr lang="en-US" sz="2000" i="1">
                        <a:latin typeface="Cambria Math"/>
                        <a:ea typeface="Cambria Math"/>
                      </a:rPr>
                      <m:t>𝛼𝜖</m:t>
                    </m:r>
                    <m:r>
                      <a:rPr lang="en-US" sz="2000" i="1">
                        <a:latin typeface="Cambria Math"/>
                        <a:ea typeface="Cambria Math"/>
                      </a:rPr>
                      <m:t>𝑅</m:t>
                    </m:r>
                  </m:oMath>
                </a14:m>
                <a:r>
                  <a:rPr lang="en-US" sz="2000" dirty="0" smtClean="0"/>
                  <a:t>. Let </a:t>
                </a:r>
                <a14:m>
                  <m:oMath xmlns:m="http://schemas.openxmlformats.org/officeDocument/2006/math">
                    <m:acc>
                      <m:accPr>
                        <m:chr m:val="⃗"/>
                        <m:ctrlPr>
                          <a:rPr lang="en-US" sz="2000" i="1">
                            <a:latin typeface="Cambria Math"/>
                          </a:rPr>
                        </m:ctrlPr>
                      </m:accPr>
                      <m:e>
                        <m:r>
                          <a:rPr lang="en-US" sz="2000" i="1">
                            <a:latin typeface="Cambria Math"/>
                          </a:rPr>
                          <m:t>𝜂</m:t>
                        </m:r>
                      </m:e>
                    </m:acc>
                    <m:r>
                      <a:rPr lang="en-US" sz="2000" b="0" i="1" smtClean="0">
                        <a:latin typeface="Cambria Math"/>
                      </a:rPr>
                      <m:t>:</m:t>
                    </m:r>
                    <m:sSub>
                      <m:sSubPr>
                        <m:ctrlPr>
                          <a:rPr lang="en-US" sz="2000" b="0" i="1" smtClean="0">
                            <a:latin typeface="Cambria Math"/>
                          </a:rPr>
                        </m:ctrlPr>
                      </m:sSubPr>
                      <m:e>
                        <m:r>
                          <a:rPr lang="en-US" sz="2000" b="0" i="1" smtClean="0">
                            <a:latin typeface="Cambria Math"/>
                          </a:rPr>
                          <m:t>𝑈</m:t>
                        </m:r>
                      </m:e>
                      <m:sub>
                        <m:r>
                          <a:rPr lang="en-US" sz="2000" i="1">
                            <a:solidFill>
                              <a:prstClr val="black"/>
                            </a:solidFill>
                            <a:latin typeface="Cambria Math"/>
                            <a:ea typeface="Times New Roman"/>
                            <a:cs typeface="Times New Roman"/>
                          </a:rPr>
                          <m:t>𝛼</m:t>
                        </m:r>
                      </m:sub>
                    </m:sSub>
                    <m:r>
                      <a:rPr lang="en-US" sz="2000" b="0" i="1" smtClean="0">
                        <a:latin typeface="Cambria Math"/>
                      </a:rPr>
                      <m:t>⋂ </m:t>
                    </m:r>
                    <m:sSup>
                      <m:sSupPr>
                        <m:ctrlPr>
                          <a:rPr lang="en-US" sz="2000" b="0" i="1" smtClean="0">
                            <a:latin typeface="Cambria Math"/>
                          </a:rPr>
                        </m:ctrlPr>
                      </m:sSupPr>
                      <m:e>
                        <m:r>
                          <a:rPr lang="en-US" sz="2000" b="0" i="1" smtClean="0">
                            <a:latin typeface="Cambria Math"/>
                          </a:rPr>
                          <m:t>𝐶</m:t>
                        </m:r>
                      </m:e>
                      <m:sup>
                        <m:r>
                          <a:rPr lang="en-US" sz="2000" b="0" i="1" smtClean="0">
                            <a:latin typeface="Cambria Math"/>
                          </a:rPr>
                          <m:t>+</m:t>
                        </m:r>
                      </m:sup>
                    </m:sSup>
                    <m:r>
                      <a:rPr lang="en-US" sz="2000" b="0" i="1" smtClean="0">
                        <a:latin typeface="Cambria Math"/>
                        <a:ea typeface="Cambria Math"/>
                      </a:rPr>
                      <m:t>→</m:t>
                    </m:r>
                  </m:oMath>
                </a14:m>
                <a:r>
                  <a:rPr lang="en-US" sz="2000" dirty="0">
                    <a:solidFill>
                      <a:prstClr val="black"/>
                    </a:solidFill>
                    <a:ea typeface="Times New Roman"/>
                    <a:cs typeface="Times New Roman"/>
                  </a:rPr>
                  <a:t> </a:t>
                </a:r>
                <a14:m>
                  <m:oMath xmlns:m="http://schemas.openxmlformats.org/officeDocument/2006/math">
                    <m:r>
                      <a:rPr lang="en-US" sz="2000" i="1">
                        <a:solidFill>
                          <a:prstClr val="black"/>
                        </a:solidFill>
                        <a:latin typeface="Cambria Math"/>
                        <a:ea typeface="Times New Roman"/>
                        <a:cs typeface="Times New Roman"/>
                      </a:rPr>
                      <m:t>ℋ</m:t>
                    </m:r>
                  </m:oMath>
                </a14:m>
                <a:r>
                  <a:rPr lang="en-US" sz="2000" dirty="0" smtClean="0"/>
                  <a:t>. Then the following holds: </a:t>
                </a:r>
              </a:p>
              <a:p>
                <a:endParaRPr lang="en-US" sz="2000" dirty="0" smtClean="0"/>
              </a:p>
              <a:p>
                <a:r>
                  <a:rPr lang="en-US" sz="2000" i="0" dirty="0" smtClean="0"/>
                  <a:t>(1)</a:t>
                </a:r>
                <a:r>
                  <a:rPr lang="en-US" sz="2000" dirty="0" smtClean="0"/>
                  <a:t> If </a:t>
                </a:r>
                <a14:m>
                  <m:oMath xmlns:m="http://schemas.openxmlformats.org/officeDocument/2006/math">
                    <m:acc>
                      <m:accPr>
                        <m:chr m:val="⃗"/>
                        <m:ctrlPr>
                          <a:rPr lang="en-US" sz="2000" i="1">
                            <a:solidFill>
                              <a:prstClr val="black"/>
                            </a:solidFill>
                            <a:latin typeface="Cambria Math"/>
                          </a:rPr>
                        </m:ctrlPr>
                      </m:accPr>
                      <m:e>
                        <m:r>
                          <a:rPr lang="en-US" sz="2000" i="1">
                            <a:solidFill>
                              <a:prstClr val="black"/>
                            </a:solidFill>
                            <a:latin typeface="Cambria Math"/>
                          </a:rPr>
                          <m:t>𝜂</m:t>
                        </m:r>
                      </m:e>
                    </m:acc>
                  </m:oMath>
                </a14:m>
                <a:r>
                  <a:rPr lang="en-US" sz="2000" dirty="0" smtClean="0"/>
                  <a:t> satisfies also </a:t>
                </a:r>
                <a14:m>
                  <m:oMath xmlns:m="http://schemas.openxmlformats.org/officeDocument/2006/math">
                    <m:r>
                      <a:rPr lang="en-US" sz="2000" i="1" dirty="0">
                        <a:latin typeface="Cambria Math"/>
                      </a:rPr>
                      <m:t>(</m:t>
                    </m:r>
                    <m:r>
                      <a:rPr lang="en-US" sz="2000" i="1" dirty="0">
                        <a:latin typeface="Cambria Math"/>
                      </a:rPr>
                      <m:t>𝐴</m:t>
                    </m:r>
                    <m:r>
                      <a:rPr lang="en-US" sz="2000" i="1" dirty="0">
                        <a:latin typeface="Cambria Math"/>
                      </a:rPr>
                      <m:t>)</m:t>
                    </m:r>
                  </m:oMath>
                </a14:m>
                <a:r>
                  <a:rPr lang="en-US" sz="2000" dirty="0" smtClean="0"/>
                  <a:t>, </a:t>
                </a:r>
                <a14:m>
                  <m:oMath xmlns:m="http://schemas.openxmlformats.org/officeDocument/2006/math">
                    <m:r>
                      <a:rPr lang="en-US" sz="2000" i="1" dirty="0">
                        <a:latin typeface="Cambria Math"/>
                      </a:rPr>
                      <m:t>(</m:t>
                    </m:r>
                    <m:r>
                      <a:rPr lang="en-US" sz="2000" i="1" dirty="0">
                        <a:latin typeface="Cambria Math"/>
                      </a:rPr>
                      <m:t>𝐵</m:t>
                    </m:r>
                    <m:r>
                      <a:rPr lang="en-US" sz="2000" i="1" dirty="0">
                        <a:latin typeface="Cambria Math"/>
                      </a:rPr>
                      <m:t>)</m:t>
                    </m:r>
                  </m:oMath>
                </a14:m>
                <a:r>
                  <a:rPr lang="en-US" sz="2000" dirty="0" smtClean="0"/>
                  <a:t> and </a:t>
                </a:r>
                <a14:m>
                  <m:oMath xmlns:m="http://schemas.openxmlformats.org/officeDocument/2006/math">
                    <m:r>
                      <a:rPr lang="en-US" sz="2000" i="1" dirty="0" smtClean="0">
                        <a:latin typeface="Cambria Math"/>
                      </a:rPr>
                      <m:t>(</m:t>
                    </m:r>
                    <m:r>
                      <a:rPr lang="en-US" sz="2000" i="1" dirty="0" smtClean="0">
                        <a:latin typeface="Cambria Math"/>
                      </a:rPr>
                      <m:t>𝐶</m:t>
                    </m:r>
                    <m:r>
                      <a:rPr lang="en-US" sz="2000" i="1" dirty="0" smtClean="0">
                        <a:latin typeface="Cambria Math"/>
                      </a:rPr>
                      <m:t>)</m:t>
                    </m:r>
                  </m:oMath>
                </a14:m>
                <a:r>
                  <a:rPr lang="en-US" sz="2000" dirty="0" smtClean="0"/>
                  <a:t> then </a:t>
                </a:r>
                <a14:m>
                  <m:oMath xmlns:m="http://schemas.openxmlformats.org/officeDocument/2006/math">
                    <m:r>
                      <a:rPr lang="en-US" sz="2000" i="1">
                        <a:solidFill>
                          <a:prstClr val="black"/>
                        </a:solidFill>
                        <a:latin typeface="Cambria Math"/>
                        <a:ea typeface="Cambria Math"/>
                      </a:rPr>
                      <m:t>𝛼</m:t>
                    </m:r>
                  </m:oMath>
                </a14:m>
                <a:r>
                  <a:rPr lang="en-US" sz="2000" dirty="0" smtClean="0"/>
                  <a:t> is a generalized pole of </a:t>
                </a:r>
                <a14:m>
                  <m:oMath xmlns:m="http://schemas.openxmlformats.org/officeDocument/2006/math">
                    <m:r>
                      <a:rPr lang="en-US" sz="2000" i="1" dirty="0" smtClean="0">
                        <a:latin typeface="Cambria Math"/>
                      </a:rPr>
                      <m:t>𝑄</m:t>
                    </m:r>
                  </m:oMath>
                </a14:m>
                <a:r>
                  <a:rPr lang="en-US" sz="2000" dirty="0" smtClean="0"/>
                  <a:t>, precisely </a:t>
                </a:r>
                <a14:m>
                  <m:oMath xmlns:m="http://schemas.openxmlformats.org/officeDocument/2006/math">
                    <m:sSub>
                      <m:sSubPr>
                        <m:ctrlPr>
                          <a:rPr lang="en-US" sz="2000" i="1" smtClean="0">
                            <a:latin typeface="Cambria Math"/>
                            <a:cs typeface="Times New Roman"/>
                          </a:rPr>
                        </m:ctrlPr>
                      </m:sSubPr>
                      <m:e>
                        <m:r>
                          <a:rPr lang="en-US" sz="2000" i="1">
                            <a:solidFill>
                              <a:prstClr val="black"/>
                            </a:solidFill>
                            <a:latin typeface="Cambria Math"/>
                            <a:ea typeface="Times New Roman"/>
                            <a:cs typeface="Times New Roman"/>
                          </a:rPr>
                          <m:t>𝛤</m:t>
                        </m:r>
                      </m:e>
                      <m:sub>
                        <m:r>
                          <a:rPr lang="en-US" sz="2000" b="0" i="1" smtClean="0">
                            <a:latin typeface="Cambria Math"/>
                            <a:cs typeface="Times New Roman"/>
                          </a:rPr>
                          <m:t>𝑧</m:t>
                        </m:r>
                      </m:sub>
                    </m:sSub>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effectLst/>
                            <a:latin typeface="Cambria Math"/>
                            <a:ea typeface="Times New Roman"/>
                            <a:cs typeface="Times New Roman"/>
                          </a:rPr>
                        </m:ctrlPr>
                      </m:dPr>
                      <m:e>
                        <m:r>
                          <a:rPr lang="en-US" sz="2000" i="1">
                            <a:effectLst/>
                            <a:latin typeface="Cambria Math"/>
                            <a:ea typeface="Times New Roman"/>
                            <a:cs typeface="Times New Roman"/>
                          </a:rPr>
                          <m:t>𝑧</m:t>
                        </m:r>
                      </m:e>
                    </m:d>
                    <m:groupChr>
                      <m:groupChrPr>
                        <m:chr m:val="→"/>
                        <m:vertJc m:val="bot"/>
                        <m:ctrlPr>
                          <a:rPr lang="en-US" sz="2000" i="1">
                            <a:effectLst/>
                            <a:latin typeface="Cambria Math"/>
                            <a:ea typeface="Times New Roman"/>
                            <a:cs typeface="Times New Roman"/>
                          </a:rPr>
                        </m:ctrlPr>
                      </m:groupChrPr>
                      <m:e>
                        <m:r>
                          <a:rPr lang="en-US" sz="2000" i="1">
                            <a:effectLst/>
                            <a:latin typeface="Cambria Math"/>
                            <a:ea typeface="Times New Roman"/>
                            <a:cs typeface="Times New Roman"/>
                          </a:rPr>
                          <m:t>𝑤</m:t>
                        </m:r>
                      </m:e>
                    </m:groupChr>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𝑥</m:t>
                        </m:r>
                      </m:e>
                      <m:sub>
                        <m:r>
                          <a:rPr lang="en-US" sz="2000" i="1">
                            <a:effectLst/>
                            <a:latin typeface="Cambria Math"/>
                            <a:ea typeface="Times New Roman"/>
                            <a:cs typeface="Times New Roman"/>
                          </a:rPr>
                          <m:t>0</m:t>
                        </m:r>
                      </m:sub>
                    </m:sSub>
                  </m:oMath>
                </a14:m>
                <a:r>
                  <a:rPr lang="en-US" sz="2000" dirty="0" smtClean="0"/>
                  <a:t>, when </a:t>
                </a:r>
                <a14:m>
                  <m:oMath xmlns:m="http://schemas.openxmlformats.org/officeDocument/2006/math">
                    <m:r>
                      <a:rPr lang="en-US" sz="2000" i="1">
                        <a:latin typeface="Cambria Math"/>
                        <a:ea typeface="Times New Roman"/>
                        <a:cs typeface="Times New Roman"/>
                      </a:rPr>
                      <m:t>𝑧</m:t>
                    </m:r>
                    <m:acc>
                      <m:accPr>
                        <m:chr m:val="̂"/>
                        <m:ctrlPr>
                          <a:rPr lang="en-US" sz="2000" i="1">
                            <a:effectLst/>
                            <a:latin typeface="Cambria Math"/>
                            <a:ea typeface="Times New Roman"/>
                            <a:cs typeface="Times New Roman"/>
                          </a:rPr>
                        </m:ctrlPr>
                      </m:accPr>
                      <m:e>
                        <m:r>
                          <a:rPr lang="en-US" sz="2000" i="1">
                            <a:effectLst/>
                            <a:latin typeface="Cambria Math"/>
                            <a:ea typeface="Times New Roman"/>
                          </a:rPr>
                          <m:t>→</m:t>
                        </m:r>
                      </m:e>
                    </m:acc>
                    <m:r>
                      <a:rPr lang="en-US" sz="2000" i="1">
                        <a:effectLst/>
                        <a:latin typeface="Cambria Math"/>
                        <a:ea typeface="Times New Roman"/>
                        <a:cs typeface="Times New Roman"/>
                      </a:rPr>
                      <m:t>𝛼</m:t>
                    </m:r>
                  </m:oMath>
                </a14:m>
                <a:r>
                  <a:rPr lang="en-US" sz="2000" dirty="0" smtClean="0"/>
                  <a:t>, where </a:t>
                </a:r>
                <a14:m>
                  <m:oMath xmlns:m="http://schemas.openxmlformats.org/officeDocument/2006/math">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𝑥</m:t>
                        </m:r>
                      </m:e>
                      <m:sub>
                        <m:r>
                          <a:rPr lang="en-US" sz="2000" i="1">
                            <a:solidFill>
                              <a:prstClr val="black"/>
                            </a:solidFill>
                            <a:latin typeface="Cambria Math"/>
                            <a:ea typeface="Times New Roman"/>
                            <a:cs typeface="Times New Roman"/>
                          </a:rPr>
                          <m:t>0</m:t>
                        </m:r>
                      </m:sub>
                    </m:sSub>
                  </m:oMath>
                </a14:m>
                <a:r>
                  <a:rPr lang="en-US" sz="2000" dirty="0" smtClean="0"/>
                  <a:t> is an eigenvector of </a:t>
                </a:r>
                <a14:m>
                  <m:oMath xmlns:m="http://schemas.openxmlformats.org/officeDocument/2006/math">
                    <m:r>
                      <a:rPr lang="en-US" sz="2000" b="0" i="1" smtClean="0">
                        <a:latin typeface="Cambria Math"/>
                      </a:rPr>
                      <m:t>𝐴</m:t>
                    </m:r>
                  </m:oMath>
                </a14:m>
                <a:r>
                  <a:rPr lang="en-US" sz="2000" dirty="0" smtClean="0"/>
                  <a:t>.</a:t>
                </a:r>
              </a:p>
              <a:p>
                <a:endParaRPr lang="en-US" sz="2000" dirty="0" smtClean="0"/>
              </a:p>
              <a:p>
                <a:r>
                  <a:rPr lang="en-US" sz="2000" dirty="0" smtClean="0">
                    <a:solidFill>
                      <a:prstClr val="black"/>
                    </a:solidFill>
                  </a:rPr>
                  <a:t>(</a:t>
                </a:r>
                <a:r>
                  <a:rPr lang="en-US" sz="2000" dirty="0">
                    <a:solidFill>
                      <a:prstClr val="black"/>
                    </a:solidFill>
                  </a:rPr>
                  <a:t>2</a:t>
                </a:r>
                <a:r>
                  <a:rPr lang="en-US" sz="2000" dirty="0" smtClean="0">
                    <a:solidFill>
                      <a:prstClr val="black"/>
                    </a:solidFill>
                  </a:rPr>
                  <a:t>) </a:t>
                </a:r>
                <a:r>
                  <a:rPr lang="en-US" sz="2000" dirty="0">
                    <a:solidFill>
                      <a:prstClr val="black"/>
                    </a:solidFill>
                  </a:rPr>
                  <a:t>If </a:t>
                </a:r>
                <a14:m>
                  <m:oMath xmlns:m="http://schemas.openxmlformats.org/officeDocument/2006/math">
                    <m:acc>
                      <m:accPr>
                        <m:chr m:val="⃗"/>
                        <m:ctrlPr>
                          <a:rPr lang="en-US" sz="2000" i="1">
                            <a:solidFill>
                              <a:prstClr val="black"/>
                            </a:solidFill>
                            <a:latin typeface="Cambria Math"/>
                          </a:rPr>
                        </m:ctrlPr>
                      </m:accPr>
                      <m:e>
                        <m:r>
                          <a:rPr lang="en-US" sz="2000" b="0" i="1">
                            <a:solidFill>
                              <a:prstClr val="black"/>
                            </a:solidFill>
                            <a:latin typeface="Cambria Math"/>
                          </a:rPr>
                          <m:t>𝜂</m:t>
                        </m:r>
                      </m:e>
                    </m:acc>
                  </m:oMath>
                </a14:m>
                <a:r>
                  <a:rPr lang="en-US" sz="2000" dirty="0">
                    <a:solidFill>
                      <a:prstClr val="black"/>
                    </a:solidFill>
                  </a:rPr>
                  <a:t> </a:t>
                </a:r>
                <a:r>
                  <a:rPr lang="en-US" sz="2000" dirty="0" smtClean="0">
                    <a:solidFill>
                      <a:prstClr val="black"/>
                    </a:solidFill>
                  </a:rPr>
                  <a:t>satisfies </a:t>
                </a:r>
                <a14:m>
                  <m:oMath xmlns:m="http://schemas.openxmlformats.org/officeDocument/2006/math">
                    <m:r>
                      <a:rPr lang="en-US" sz="2000" b="0" i="1" dirty="0">
                        <a:solidFill>
                          <a:prstClr val="black"/>
                        </a:solidFill>
                        <a:latin typeface="Cambria Math"/>
                      </a:rPr>
                      <m:t>(</m:t>
                    </m:r>
                    <m:r>
                      <a:rPr lang="en-US" sz="2000" b="0" i="1" smtClean="0">
                        <a:solidFill>
                          <a:prstClr val="black"/>
                        </a:solidFill>
                        <a:latin typeface="Cambria Math"/>
                      </a:rPr>
                      <m:t>𝐷</m:t>
                    </m:r>
                    <m:r>
                      <a:rPr lang="en-US" sz="2000" b="0" i="1" dirty="0">
                        <a:solidFill>
                          <a:prstClr val="black"/>
                        </a:solidFill>
                        <a:latin typeface="Cambria Math"/>
                      </a:rPr>
                      <m:t>)</m:t>
                    </m:r>
                  </m:oMath>
                </a14:m>
                <a:r>
                  <a:rPr lang="en-US" sz="2000" dirty="0" smtClean="0">
                    <a:solidFill>
                      <a:prstClr val="black"/>
                    </a:solidFill>
                  </a:rPr>
                  <a:t>,</a:t>
                </a:r>
                <a:r>
                  <a:rPr lang="en-US" sz="2000" dirty="0">
                    <a:solidFill>
                      <a:prstClr val="black"/>
                    </a:solidFill>
                  </a:rPr>
                  <a:t> </a:t>
                </a:r>
                <a14:m>
                  <m:oMath xmlns:m="http://schemas.openxmlformats.org/officeDocument/2006/math">
                    <m:r>
                      <a:rPr lang="en-US" sz="2000" b="0" i="1" dirty="0">
                        <a:solidFill>
                          <a:prstClr val="black"/>
                        </a:solidFill>
                        <a:latin typeface="Cambria Math"/>
                      </a:rPr>
                      <m:t>(</m:t>
                    </m:r>
                    <m:r>
                      <a:rPr lang="en-US" sz="2000" b="0" i="1" dirty="0" smtClean="0">
                        <a:solidFill>
                          <a:prstClr val="black"/>
                        </a:solidFill>
                        <a:latin typeface="Cambria Math"/>
                      </a:rPr>
                      <m:t>𝐸</m:t>
                    </m:r>
                    <m:r>
                      <a:rPr lang="en-US" sz="2000" b="0" i="1" dirty="0">
                        <a:solidFill>
                          <a:prstClr val="black"/>
                        </a:solidFill>
                        <a:latin typeface="Cambria Math"/>
                      </a:rPr>
                      <m:t>)</m:t>
                    </m:r>
                  </m:oMath>
                </a14:m>
                <a:r>
                  <a:rPr lang="en-US" sz="2000" dirty="0" smtClean="0">
                    <a:solidFill>
                      <a:prstClr val="black"/>
                    </a:solidFill>
                  </a:rPr>
                  <a:t> and </a:t>
                </a:r>
                <a14:m>
                  <m:oMath xmlns:m="http://schemas.openxmlformats.org/officeDocument/2006/math">
                    <m:d>
                      <m:dPr>
                        <m:ctrlPr>
                          <a:rPr lang="en-US" sz="2000" i="1" dirty="0">
                            <a:solidFill>
                              <a:prstClr val="black"/>
                            </a:solidFill>
                            <a:latin typeface="Cambria Math"/>
                          </a:rPr>
                        </m:ctrlPr>
                      </m:dPr>
                      <m:e>
                        <m:r>
                          <a:rPr lang="en-US" sz="2000" b="0" i="1" dirty="0" smtClean="0">
                            <a:solidFill>
                              <a:prstClr val="black"/>
                            </a:solidFill>
                            <a:latin typeface="Cambria Math"/>
                          </a:rPr>
                          <m:t>𝐹</m:t>
                        </m:r>
                      </m:e>
                    </m:d>
                  </m:oMath>
                </a14:m>
                <a:r>
                  <a:rPr lang="en-US" sz="2000" dirty="0" smtClean="0"/>
                  <a:t>, for some </a:t>
                </a:r>
                <a14:m>
                  <m:oMath xmlns:m="http://schemas.openxmlformats.org/officeDocument/2006/math">
                    <m:r>
                      <a:rPr lang="en-US" sz="2000" b="0" i="1" smtClean="0">
                        <a:latin typeface="Cambria Math"/>
                      </a:rPr>
                      <m:t>𝑙</m:t>
                    </m:r>
                    <m:r>
                      <a:rPr lang="en-US" sz="2000" b="0" i="1" smtClean="0">
                        <a:latin typeface="Cambria Math"/>
                        <a:ea typeface="Cambria Math"/>
                      </a:rPr>
                      <m:t>𝜖</m:t>
                    </m:r>
                    <m:r>
                      <a:rPr lang="en-US" sz="2000" b="0" i="1" smtClean="0">
                        <a:latin typeface="Cambria Math"/>
                        <a:ea typeface="Cambria Math"/>
                      </a:rPr>
                      <m:t>𝑁</m:t>
                    </m:r>
                  </m:oMath>
                </a14:m>
                <a:r>
                  <a:rPr lang="en-US" sz="2000" dirty="0" smtClean="0"/>
                  <a:t> then for </a:t>
                </a:r>
                <a14:m>
                  <m:oMath xmlns:m="http://schemas.openxmlformats.org/officeDocument/2006/math">
                    <m:r>
                      <a:rPr lang="en-US" sz="2000" b="0" i="1" smtClean="0">
                        <a:latin typeface="Cambria Math"/>
                      </a:rPr>
                      <m:t>0</m:t>
                    </m:r>
                    <m:r>
                      <a:rPr lang="en-US" sz="2000" b="0" i="1" smtClean="0">
                        <a:latin typeface="Cambria Math"/>
                        <a:ea typeface="Cambria Math"/>
                      </a:rPr>
                      <m:t>≤</m:t>
                    </m:r>
                    <m:r>
                      <a:rPr lang="en-US" sz="2000" b="0" i="1" smtClean="0">
                        <a:latin typeface="Cambria Math"/>
                        <a:ea typeface="Cambria Math"/>
                      </a:rPr>
                      <m:t>𝑗</m:t>
                    </m:r>
                    <m:r>
                      <a:rPr lang="en-US" sz="2000" b="0" i="1" smtClean="0">
                        <a:latin typeface="Cambria Math"/>
                        <a:ea typeface="Cambria Math"/>
                      </a:rPr>
                      <m:t>&lt;</m:t>
                    </m:r>
                    <m:r>
                      <a:rPr lang="en-US" sz="2000" b="0" i="1" smtClean="0">
                        <a:latin typeface="Cambria Math"/>
                        <a:ea typeface="Cambria Math"/>
                      </a:rPr>
                      <m:t>𝑙</m:t>
                    </m:r>
                  </m:oMath>
                </a14:m>
                <a:r>
                  <a:rPr lang="en-US" sz="2000" dirty="0" smtClean="0"/>
                  <a:t> it holds </a:t>
                </a:r>
                <a14:m>
                  <m:oMath xmlns:m="http://schemas.openxmlformats.org/officeDocument/2006/math">
                    <m:f>
                      <m:fPr>
                        <m:ctrlPr>
                          <a:rPr lang="en-US" sz="2000" i="1">
                            <a:latin typeface="Cambria Math"/>
                            <a:ea typeface="Times New Roman"/>
                            <a:cs typeface="Times New Roman"/>
                          </a:rPr>
                        </m:ctrlPr>
                      </m:fPr>
                      <m:num>
                        <m:r>
                          <a:rPr lang="en-US" sz="2000" b="0" i="1">
                            <a:effectLst/>
                            <a:latin typeface="Cambria Math"/>
                            <a:ea typeface="Times New Roman"/>
                            <a:cs typeface="Times New Roman"/>
                          </a:rPr>
                          <m:t>1</m:t>
                        </m:r>
                      </m:num>
                      <m:den>
                        <m:r>
                          <a:rPr lang="en-US" sz="2000" b="0" i="1">
                            <a:effectLst/>
                            <a:latin typeface="Cambria Math"/>
                            <a:ea typeface="Times New Roman"/>
                            <a:cs typeface="Times New Roman"/>
                          </a:rPr>
                          <m:t>𝑗</m:t>
                        </m:r>
                        <m:r>
                          <a:rPr lang="en-US" sz="2000" b="0" i="1">
                            <a:effectLst/>
                            <a:latin typeface="Cambria Math"/>
                            <a:ea typeface="Times New Roman"/>
                            <a:cs typeface="Times New Roman"/>
                          </a:rPr>
                          <m:t>!</m:t>
                        </m:r>
                      </m:den>
                    </m:f>
                    <m:sSup>
                      <m:sSupPr>
                        <m:ctrlPr>
                          <a:rPr lang="en-US" sz="2000" i="1">
                            <a:effectLst/>
                            <a:latin typeface="Cambria Math"/>
                            <a:ea typeface="Times New Roman"/>
                            <a:cs typeface="Times New Roman"/>
                          </a:rPr>
                        </m:ctrlPr>
                      </m:sSupPr>
                      <m:e>
                        <m:d>
                          <m:dPr>
                            <m:ctrlPr>
                              <a:rPr lang="en-US" sz="2000" i="1">
                                <a:effectLst/>
                                <a:latin typeface="Cambria Math"/>
                                <a:ea typeface="Times New Roman"/>
                                <a:cs typeface="Times New Roman"/>
                              </a:rPr>
                            </m:ctrlPr>
                          </m:dPr>
                          <m:e>
                            <m:sSub>
                              <m:sSubPr>
                                <m:ctrlPr>
                                  <a:rPr lang="en-US" sz="2000" i="1">
                                    <a:effectLst/>
                                    <a:latin typeface="Cambria Math"/>
                                    <a:ea typeface="Times New Roman"/>
                                    <a:cs typeface="Times New Roman"/>
                                  </a:rPr>
                                </m:ctrlPr>
                              </m:sSubPr>
                              <m:e>
                                <m:r>
                                  <a:rPr lang="en-US" sz="2000" b="0" i="1">
                                    <a:effectLst/>
                                    <a:latin typeface="Cambria Math"/>
                                    <a:ea typeface="Times New Roman"/>
                                    <a:cs typeface="Times New Roman"/>
                                  </a:rPr>
                                  <m:t>𝛤</m:t>
                                </m:r>
                              </m:e>
                              <m:sub>
                                <m:r>
                                  <a:rPr lang="en-US" sz="2000" b="0" i="1">
                                    <a:effectLst/>
                                    <a:latin typeface="Cambria Math"/>
                                    <a:ea typeface="Times New Roman"/>
                                    <a:cs typeface="Times New Roman"/>
                                  </a:rPr>
                                  <m:t>𝑧</m:t>
                                </m:r>
                              </m:sub>
                            </m:sSub>
                            <m:acc>
                              <m:accPr>
                                <m:chr m:val="⃗"/>
                                <m:ctrlPr>
                                  <a:rPr lang="en-US" sz="2000" i="1">
                                    <a:solidFill>
                                      <a:prstClr val="black"/>
                                    </a:solidFill>
                                    <a:latin typeface="Cambria Math"/>
                                  </a:rPr>
                                </m:ctrlPr>
                              </m:accPr>
                              <m:e>
                                <m:r>
                                  <a:rPr lang="en-US" sz="2000" b="0" i="1">
                                    <a:solidFill>
                                      <a:prstClr val="black"/>
                                    </a:solidFill>
                                    <a:latin typeface="Cambria Math"/>
                                  </a:rPr>
                                  <m:t>𝜂</m:t>
                                </m:r>
                              </m:e>
                            </m:acc>
                            <m:d>
                              <m:dPr>
                                <m:ctrlPr>
                                  <a:rPr lang="en-US" sz="2000" i="1">
                                    <a:effectLst/>
                                    <a:latin typeface="Cambria Math"/>
                                    <a:ea typeface="Times New Roman"/>
                                    <a:cs typeface="Times New Roman"/>
                                  </a:rPr>
                                </m:ctrlPr>
                              </m:dPr>
                              <m:e>
                                <m:r>
                                  <a:rPr lang="en-US" sz="2000" b="0" i="1">
                                    <a:effectLst/>
                                    <a:latin typeface="Cambria Math"/>
                                    <a:ea typeface="Times New Roman"/>
                                    <a:cs typeface="Times New Roman"/>
                                  </a:rPr>
                                  <m:t>𝑧</m:t>
                                </m:r>
                              </m:e>
                            </m:d>
                          </m:e>
                        </m:d>
                      </m:e>
                      <m:sup>
                        <m:d>
                          <m:dPr>
                            <m:ctrlPr>
                              <a:rPr lang="en-US" sz="2000" i="1">
                                <a:effectLst/>
                                <a:latin typeface="Cambria Math"/>
                                <a:ea typeface="Times New Roman"/>
                                <a:cs typeface="Times New Roman"/>
                              </a:rPr>
                            </m:ctrlPr>
                          </m:dPr>
                          <m:e>
                            <m:r>
                              <a:rPr lang="en-US" sz="2000" b="0" i="1">
                                <a:effectLst/>
                                <a:latin typeface="Cambria Math"/>
                                <a:ea typeface="Times New Roman"/>
                                <a:cs typeface="Times New Roman"/>
                              </a:rPr>
                              <m:t>𝑗</m:t>
                            </m:r>
                          </m:e>
                        </m:d>
                      </m:sup>
                    </m:sSup>
                    <m:groupChr>
                      <m:groupChrPr>
                        <m:chr m:val="→"/>
                        <m:vertJc m:val="bot"/>
                        <m:ctrlPr>
                          <a:rPr lang="en-US" sz="2000" i="1">
                            <a:solidFill>
                              <a:prstClr val="black"/>
                            </a:solidFill>
                            <a:latin typeface="Cambria Math"/>
                            <a:ea typeface="Times New Roman"/>
                            <a:cs typeface="Times New Roman"/>
                          </a:rPr>
                        </m:ctrlPr>
                      </m:groupChrPr>
                      <m:e>
                        <m:r>
                          <a:rPr lang="en-US" sz="2000" b="0" i="1">
                            <a:solidFill>
                              <a:prstClr val="black"/>
                            </a:solidFill>
                            <a:latin typeface="Cambria Math"/>
                            <a:ea typeface="Times New Roman"/>
                            <a:cs typeface="Times New Roman"/>
                          </a:rPr>
                          <m:t>𝑤</m:t>
                        </m:r>
                      </m:e>
                    </m:groupChr>
                    <m:sSub>
                      <m:sSubPr>
                        <m:ctrlPr>
                          <a:rPr lang="en-US" sz="2000" i="1">
                            <a:solidFill>
                              <a:prstClr val="black"/>
                            </a:solidFill>
                            <a:latin typeface="Cambria Math"/>
                            <a:ea typeface="Times New Roman"/>
                            <a:cs typeface="Times New Roman"/>
                          </a:rPr>
                        </m:ctrlPr>
                      </m:sSubPr>
                      <m:e>
                        <m:r>
                          <a:rPr lang="en-US" sz="2000" b="0" i="1">
                            <a:solidFill>
                              <a:prstClr val="black"/>
                            </a:solidFill>
                            <a:latin typeface="Cambria Math"/>
                            <a:ea typeface="Times New Roman"/>
                            <a:cs typeface="Times New Roman"/>
                          </a:rPr>
                          <m:t>𝑥</m:t>
                        </m:r>
                      </m:e>
                      <m:sub>
                        <m:r>
                          <a:rPr lang="en-US" sz="2000" b="0" i="1" smtClean="0">
                            <a:solidFill>
                              <a:prstClr val="black"/>
                            </a:solidFill>
                            <a:latin typeface="Cambria Math"/>
                            <a:ea typeface="Times New Roman"/>
                            <a:cs typeface="Times New Roman"/>
                          </a:rPr>
                          <m:t>𝑗</m:t>
                        </m:r>
                      </m:sub>
                    </m:sSub>
                  </m:oMath>
                </a14:m>
                <a:r>
                  <a:rPr lang="en-US" sz="2000" dirty="0" smtClean="0"/>
                  <a:t>, and </a:t>
                </a:r>
                <a14:m>
                  <m:oMath xmlns:m="http://schemas.openxmlformats.org/officeDocument/2006/math">
                    <m:sSub>
                      <m:sSubPr>
                        <m:ctrlPr>
                          <a:rPr lang="en-US" sz="2000" i="1">
                            <a:latin typeface="Cambria Math"/>
                          </a:rPr>
                        </m:ctrlPr>
                      </m:sSubPr>
                      <m:e>
                        <m:r>
                          <a:rPr lang="en-US" sz="2000" b="0" i="1">
                            <a:latin typeface="Cambria Math"/>
                          </a:rPr>
                          <m:t>𝑥</m:t>
                        </m:r>
                      </m:e>
                      <m:sub>
                        <m:r>
                          <a:rPr lang="en-US" sz="2000" b="0" i="1">
                            <a:latin typeface="Cambria Math"/>
                          </a:rPr>
                          <m:t>0</m:t>
                        </m:r>
                      </m:sub>
                    </m:sSub>
                  </m:oMath>
                </a14:m>
                <a:r>
                  <a:rPr lang="en-US" sz="2000" dirty="0">
                    <a:cs typeface="Times New Roman" pitchFamily="18" charset="0"/>
                  </a:rPr>
                  <a:t>, </a:t>
                </a:r>
                <a14:m>
                  <m:oMath xmlns:m="http://schemas.openxmlformats.org/officeDocument/2006/math">
                    <m:r>
                      <a:rPr lang="en-US" sz="2000" b="0" i="1">
                        <a:latin typeface="Cambria Math"/>
                      </a:rPr>
                      <m:t>…,</m:t>
                    </m:r>
                    <m:sSub>
                      <m:sSubPr>
                        <m:ctrlPr>
                          <a:rPr lang="en-US" sz="2000" i="1">
                            <a:latin typeface="Cambria Math"/>
                          </a:rPr>
                        </m:ctrlPr>
                      </m:sSubPr>
                      <m:e>
                        <m:r>
                          <a:rPr lang="en-US" sz="2000" b="0" i="1">
                            <a:latin typeface="Cambria Math"/>
                          </a:rPr>
                          <m:t>𝑥</m:t>
                        </m:r>
                      </m:e>
                      <m:sub>
                        <m:r>
                          <a:rPr lang="en-US" sz="2000" b="0" i="1">
                            <a:latin typeface="Cambria Math"/>
                          </a:rPr>
                          <m:t>𝑙</m:t>
                        </m:r>
                        <m:r>
                          <a:rPr lang="en-US" sz="2000" b="0" i="1">
                            <a:latin typeface="Cambria Math"/>
                          </a:rPr>
                          <m:t>−1</m:t>
                        </m:r>
                      </m:sub>
                    </m:sSub>
                  </m:oMath>
                </a14:m>
                <a:r>
                  <a:rPr lang="en-US" sz="2000" dirty="0">
                    <a:cs typeface="Times New Roman" pitchFamily="18" charset="0"/>
                  </a:rPr>
                  <a:t> </a:t>
                </a:r>
                <a:r>
                  <a:rPr lang="en-US" sz="2000" dirty="0" smtClean="0">
                    <a:cs typeface="Times New Roman" pitchFamily="18" charset="0"/>
                  </a:rPr>
                  <a:t>form </a:t>
                </a:r>
                <a:r>
                  <a:rPr lang="en-US" sz="2000" dirty="0">
                    <a:cs typeface="Times New Roman" pitchFamily="18" charset="0"/>
                  </a:rPr>
                  <a:t>a Jordan </a:t>
                </a:r>
                <a:r>
                  <a:rPr lang="en-US" sz="2000" dirty="0" smtClean="0">
                    <a:cs typeface="Times New Roman" pitchFamily="18" charset="0"/>
                  </a:rPr>
                  <a:t>chain of A at </a:t>
                </a:r>
                <a14:m>
                  <m:oMath xmlns:m="http://schemas.openxmlformats.org/officeDocument/2006/math">
                    <m:r>
                      <a:rPr lang="en-US" sz="2000" b="0" i="1">
                        <a:latin typeface="Cambria Math"/>
                        <a:ea typeface="Cambria Math"/>
                      </a:rPr>
                      <m:t>𝛼</m:t>
                    </m:r>
                  </m:oMath>
                </a14:m>
                <a:r>
                  <a:rPr lang="en-US" sz="20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r="-519"/>
                </a:stretch>
              </a:blipFill>
            </p:spPr>
            <p:txBody>
              <a:bodyPr/>
              <a:lstStyle/>
              <a:p>
                <a:r>
                  <a:rPr lang="en-US">
                    <a:noFill/>
                  </a:rPr>
                  <a:t> </a:t>
                </a:r>
              </a:p>
            </p:txBody>
          </p:sp>
        </mc:Fallback>
      </mc:AlternateContent>
    </p:spTree>
    <p:extLst>
      <p:ext uri="{BB962C8B-B14F-4D97-AF65-F5344CB8AC3E}">
        <p14:creationId xmlns:p14="http://schemas.microsoft.com/office/powerpoint/2010/main" val="354103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a:t>
            </a:r>
            <a:r>
              <a:rPr lang="en-US" sz="2800" dirty="0" smtClean="0"/>
              <a:t>emarks about Theorem 3.3</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smtClean="0">
                    <a:solidFill>
                      <a:prstClr val="black"/>
                    </a:solidFill>
                  </a:rPr>
                  <a:t>S</a:t>
                </a:r>
                <a:r>
                  <a:rPr lang="en-US" sz="2000" dirty="0" smtClean="0"/>
                  <a:t>tatement (2), </a:t>
                </a:r>
                <a:r>
                  <a:rPr lang="en-US" sz="2000" dirty="0"/>
                  <a:t>the construction of Jordan chain by means of PCF is the necessary </a:t>
                </a:r>
                <a:r>
                  <a:rPr lang="en-US" sz="2000" dirty="0" smtClean="0"/>
                  <a:t>part </a:t>
                </a:r>
                <a:r>
                  <a:rPr lang="en-US" sz="2000" dirty="0"/>
                  <a:t>of the </a:t>
                </a:r>
                <a:r>
                  <a:rPr lang="en-US" sz="2000" dirty="0" smtClean="0"/>
                  <a:t>characterization of the algebraic </a:t>
                </a:r>
                <a:r>
                  <a:rPr lang="en-US" sz="2000" dirty="0" err="1" smtClean="0"/>
                  <a:t>eigen</a:t>
                </a:r>
                <a:r>
                  <a:rPr lang="en-US" sz="2000" dirty="0" smtClean="0"/>
                  <a:t>-space at </a:t>
                </a:r>
                <a14:m>
                  <m:oMath xmlns:m="http://schemas.openxmlformats.org/officeDocument/2006/math">
                    <m:r>
                      <a:rPr lang="en-US" sz="2000" i="1" smtClean="0">
                        <a:latin typeface="Cambria Math"/>
                        <a:ea typeface="Cambria Math"/>
                      </a:rPr>
                      <m:t>𝛼</m:t>
                    </m:r>
                  </m:oMath>
                </a14:m>
                <a:r>
                  <a:rPr lang="en-US" sz="2000" dirty="0" smtClean="0"/>
                  <a:t>, </a:t>
                </a:r>
                <a:r>
                  <a:rPr lang="en-US" sz="2000" dirty="0"/>
                  <a:t>while the converse statements, i.e. a construction a PCF by means of a given Jordan </a:t>
                </a:r>
                <a:r>
                  <a:rPr lang="en-US" sz="2000" dirty="0" smtClean="0"/>
                  <a:t>chain </a:t>
                </a:r>
                <a:r>
                  <a:rPr lang="en-US" sz="2000" dirty="0"/>
                  <a:t>will be proven in the Theorem </a:t>
                </a:r>
                <a:r>
                  <a:rPr lang="en-US" sz="2000" dirty="0" smtClean="0"/>
                  <a:t>3.5. The description of the structure of the algebraic </a:t>
                </a:r>
                <a:r>
                  <a:rPr lang="en-US" sz="2000" dirty="0" err="1" smtClean="0"/>
                  <a:t>eigen</a:t>
                </a:r>
                <a:r>
                  <a:rPr lang="en-US" sz="2000" dirty="0" smtClean="0"/>
                  <a:t>-space will be completed in the Corollary 3.6. </a:t>
                </a:r>
                <a:endParaRPr lang="en-US" sz="2000" dirty="0"/>
              </a:p>
              <a:p>
                <a:endParaRPr lang="en-US" sz="2000" dirty="0" smtClean="0"/>
              </a:p>
              <a:p>
                <a:r>
                  <a:rPr lang="en-US" sz="2000" dirty="0" smtClean="0"/>
                  <a:t>Statement (1</a:t>
                </a:r>
                <a:r>
                  <a:rPr lang="en-US" sz="2000" dirty="0"/>
                  <a:t>) </a:t>
                </a:r>
                <a:r>
                  <a:rPr lang="en-US" sz="2000" dirty="0" smtClean="0"/>
                  <a:t> is a special case </a:t>
                </a:r>
                <a:r>
                  <a:rPr lang="en-US" sz="2000" dirty="0"/>
                  <a:t>of </a:t>
                </a:r>
                <a:r>
                  <a:rPr lang="en-US" sz="2000" dirty="0" smtClean="0"/>
                  <a:t>(2). We separated them because of historical reasons.  Characterization of generalized poles by means of Def. 3.1,  i.e. statement (1) and its converse, was proven in [</a:t>
                </a:r>
                <a:r>
                  <a:rPr lang="en-US" sz="2000" dirty="0" err="1" smtClean="0"/>
                  <a:t>BLa</a:t>
                </a:r>
                <a:r>
                  <a:rPr lang="en-US" sz="2000" dirty="0" smtClean="0"/>
                  <a:t>] for matrix generalized </a:t>
                </a:r>
                <a:r>
                  <a:rPr lang="en-US" sz="2000" dirty="0" err="1" smtClean="0"/>
                  <a:t>Nevanlinna</a:t>
                </a:r>
                <a:r>
                  <a:rPr lang="en-US" sz="2000" dirty="0" smtClean="0"/>
                  <a:t> functions. The converse statement there was proven in a different way, by means of  irreducible representation of Q, see [</a:t>
                </a:r>
                <a:r>
                  <a:rPr lang="en-US" sz="2000" dirty="0" err="1" smtClean="0"/>
                  <a:t>DLa</a:t>
                </a:r>
                <a:r>
                  <a:rPr lang="en-US" sz="2000" dirty="0" smtClean="0"/>
                  <a:t>]. </a:t>
                </a:r>
              </a:p>
              <a:p>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a:stretch>
              </a:blipFill>
            </p:spPr>
            <p:txBody>
              <a:bodyPr/>
              <a:lstStyle/>
              <a:p>
                <a:r>
                  <a:rPr lang="en-US">
                    <a:noFill/>
                  </a:rPr>
                  <a:t> </a:t>
                </a:r>
              </a:p>
            </p:txBody>
          </p:sp>
        </mc:Fallback>
      </mc:AlternateContent>
    </p:spTree>
    <p:extLst>
      <p:ext uri="{BB962C8B-B14F-4D97-AF65-F5344CB8AC3E}">
        <p14:creationId xmlns:p14="http://schemas.microsoft.com/office/powerpoint/2010/main" val="153606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Basic formulae used in the proofs</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i="1" dirty="0" smtClean="0">
                    <a:solidFill>
                      <a:prstClr val="black"/>
                    </a:solidFill>
                    <a:cs typeface="Times New Roman"/>
                  </a:rPr>
                  <a:t>For  </a:t>
                </a:r>
                <a14:m>
                  <m:oMath xmlns:m="http://schemas.openxmlformats.org/officeDocument/2006/math">
                    <m:r>
                      <a:rPr lang="en-US" sz="2000" b="0" i="1" smtClean="0">
                        <a:solidFill>
                          <a:prstClr val="black"/>
                        </a:solidFill>
                        <a:latin typeface="Cambria Math"/>
                        <a:cs typeface="Times New Roman"/>
                      </a:rPr>
                      <m:t>𝑧</m:t>
                    </m:r>
                    <m:r>
                      <a:rPr lang="en-US" sz="2000" b="0" i="1" smtClean="0">
                        <a:solidFill>
                          <a:prstClr val="black"/>
                        </a:solidFill>
                        <a:latin typeface="Cambria Math"/>
                        <a:cs typeface="Times New Roman"/>
                      </a:rPr>
                      <m:t>, </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r>
                      <a:rPr lang="en-US" sz="2000" b="0" i="1" smtClean="0">
                        <a:solidFill>
                          <a:prstClr val="black"/>
                        </a:solidFill>
                        <a:latin typeface="Cambria Math"/>
                        <a:ea typeface="Times New Roman"/>
                        <a:cs typeface="Times New Roman"/>
                      </a:rPr>
                      <m:t>, </m:t>
                    </m:r>
                    <m:r>
                      <a:rPr lang="en-US" sz="2000" b="0" i="1" smtClean="0">
                        <a:solidFill>
                          <a:prstClr val="black"/>
                        </a:solidFill>
                        <a:latin typeface="Cambria Math"/>
                        <a:ea typeface="Times New Roman"/>
                        <a:cs typeface="Times New Roman"/>
                      </a:rPr>
                      <m:t>𝑤</m:t>
                    </m:r>
                    <m:r>
                      <a:rPr lang="en-US" sz="2000" b="0" i="1" smtClean="0">
                        <a:solidFill>
                          <a:prstClr val="black"/>
                        </a:solidFill>
                        <a:latin typeface="Cambria Math"/>
                        <a:ea typeface="Cambria Math"/>
                        <a:cs typeface="Times New Roman"/>
                      </a:rPr>
                      <m:t>𝜖𝜌</m:t>
                    </m:r>
                    <m:d>
                      <m:dPr>
                        <m:ctrlPr>
                          <a:rPr lang="en-US" sz="2000" b="0" i="1" smtClean="0">
                            <a:solidFill>
                              <a:prstClr val="black"/>
                            </a:solidFill>
                            <a:latin typeface="Cambria Math"/>
                            <a:ea typeface="Cambria Math"/>
                            <a:cs typeface="Times New Roman"/>
                          </a:rPr>
                        </m:ctrlPr>
                      </m:dPr>
                      <m:e>
                        <m:r>
                          <a:rPr lang="en-US" sz="2000" b="0" i="1" smtClean="0">
                            <a:solidFill>
                              <a:prstClr val="black"/>
                            </a:solidFill>
                            <a:latin typeface="Cambria Math"/>
                            <a:ea typeface="Cambria Math"/>
                            <a:cs typeface="Times New Roman"/>
                          </a:rPr>
                          <m:t>𝐴</m:t>
                        </m:r>
                      </m:e>
                    </m:d>
                  </m:oMath>
                </a14:m>
                <a:r>
                  <a:rPr lang="en-US" sz="2000" i="1" dirty="0" smtClean="0">
                    <a:solidFill>
                      <a:prstClr val="black"/>
                    </a:solidFill>
                    <a:cs typeface="Times New Roman"/>
                  </a:rPr>
                  <a:t> </a:t>
                </a:r>
                <a:r>
                  <a:rPr lang="en-US" sz="2000" dirty="0" smtClean="0">
                    <a:solidFill>
                      <a:prstClr val="black"/>
                    </a:solidFill>
                    <a:cs typeface="Times New Roman"/>
                  </a:rPr>
                  <a:t>and </a:t>
                </a:r>
                <a14:m>
                  <m:oMath xmlns:m="http://schemas.openxmlformats.org/officeDocument/2006/math">
                    <m:r>
                      <a:rPr lang="en-US" sz="2000" i="1">
                        <a:latin typeface="Cambria Math"/>
                        <a:ea typeface="Cambria Math"/>
                        <a:cs typeface="Times New Roman" pitchFamily="18" charset="0"/>
                      </a:rPr>
                      <m:t>𝛼</m:t>
                    </m:r>
                    <m:r>
                      <a:rPr lang="en-US" sz="2000" i="1" smtClean="0">
                        <a:latin typeface="Cambria Math"/>
                        <a:ea typeface="Cambria Math"/>
                        <a:cs typeface="Times New Roman" pitchFamily="18" charset="0"/>
                      </a:rPr>
                      <m:t>𝜖</m:t>
                    </m:r>
                    <m:sSub>
                      <m:sSubPr>
                        <m:ctrlPr>
                          <a:rPr lang="en-US" sz="2000" i="1" smtClean="0">
                            <a:latin typeface="Cambria Math"/>
                            <a:ea typeface="Cambria Math"/>
                            <a:cs typeface="Times New Roman" pitchFamily="18" charset="0"/>
                          </a:rPr>
                        </m:ctrlPr>
                      </m:sSubPr>
                      <m:e>
                        <m:r>
                          <a:rPr lang="en-US" sz="2000" i="1" smtClean="0">
                            <a:latin typeface="Cambria Math"/>
                            <a:ea typeface="Cambria Math"/>
                            <a:cs typeface="Times New Roman" pitchFamily="18" charset="0"/>
                          </a:rPr>
                          <m:t>𝜎</m:t>
                        </m:r>
                      </m:e>
                      <m:sub>
                        <m:r>
                          <a:rPr lang="en-US" sz="2000" b="0" i="1" smtClean="0">
                            <a:latin typeface="Cambria Math"/>
                            <a:ea typeface="Cambria Math"/>
                            <a:cs typeface="Times New Roman" pitchFamily="18" charset="0"/>
                          </a:rPr>
                          <m:t>𝑝</m:t>
                        </m:r>
                      </m:sub>
                    </m:sSub>
                    <m:r>
                      <a:rPr lang="en-US" sz="2000" b="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𝐴</m:t>
                    </m:r>
                    <m:r>
                      <a:rPr lang="en-US" sz="2000" b="0" i="1" smtClean="0">
                        <a:latin typeface="Cambria Math"/>
                        <a:ea typeface="Cambria Math"/>
                        <a:cs typeface="Times New Roman" pitchFamily="18" charset="0"/>
                      </a:rPr>
                      <m:t>)</m:t>
                    </m:r>
                  </m:oMath>
                </a14:m>
                <a:r>
                  <a:rPr lang="en-US" sz="2000" dirty="0" smtClean="0">
                    <a:solidFill>
                      <a:prstClr val="black"/>
                    </a:solidFill>
                    <a:cs typeface="Times New Roman" pitchFamily="18" charset="0"/>
                  </a:rPr>
                  <a:t> </a:t>
                </a:r>
                <a:r>
                  <a:rPr lang="en-US" sz="2000" dirty="0" smtClean="0">
                    <a:solidFill>
                      <a:prstClr val="black"/>
                    </a:solidFill>
                    <a:cs typeface="Times New Roman"/>
                  </a:rPr>
                  <a:t>we have</a:t>
                </a:r>
                <a:r>
                  <a:rPr lang="en-US" sz="2000" i="1" dirty="0" smtClean="0">
                    <a:solidFill>
                      <a:prstClr val="black"/>
                    </a:solidFill>
                    <a:cs typeface="Times New Roman"/>
                  </a:rPr>
                  <a:t>:</a:t>
                </a:r>
              </a:p>
              <a:p>
                <a:endParaRPr lang="en-US" sz="2000" i="1" dirty="0" smtClean="0">
                  <a:solidFill>
                    <a:prstClr val="black"/>
                  </a:solidFill>
                  <a:cs typeface="Times New Roman"/>
                </a:endParaRPr>
              </a:p>
              <a:p>
                <a14:m>
                  <m:oMath xmlns:m="http://schemas.openxmlformats.org/officeDocument/2006/math">
                    <m:sSub>
                      <m:sSubPr>
                        <m:ctrlPr>
                          <a:rPr lang="en-US" sz="2000" i="1" smtClean="0">
                            <a:solidFill>
                              <a:prstClr val="black"/>
                            </a:solidFill>
                            <a:latin typeface="Cambria Math"/>
                            <a:cs typeface="Times New Roman"/>
                          </a:rPr>
                        </m:ctrlPr>
                      </m:sSubPr>
                      <m:e>
                        <m:r>
                          <a:rPr lang="en-US" sz="2000" i="1">
                            <a:solidFill>
                              <a:prstClr val="black"/>
                            </a:solidFill>
                            <a:latin typeface="Cambria Math"/>
                            <a:ea typeface="Times New Roman"/>
                            <a:cs typeface="Times New Roman"/>
                          </a:rPr>
                          <m:t>𝛤</m:t>
                        </m:r>
                      </m:e>
                      <m:sub>
                        <m:r>
                          <a:rPr lang="en-US" sz="2000" b="0" i="1" smtClean="0">
                            <a:solidFill>
                              <a:prstClr val="black"/>
                            </a:solidFill>
                            <a:latin typeface="Cambria Math"/>
                            <a:cs typeface="Times New Roman"/>
                          </a:rPr>
                          <m:t>𝑧</m:t>
                        </m:r>
                      </m:sub>
                    </m:sSub>
                    <m:r>
                      <a:rPr lang="en-US" sz="2000" b="0" i="1" smtClean="0">
                        <a:solidFill>
                          <a:prstClr val="black"/>
                        </a:solidFill>
                        <a:latin typeface="Cambria Math"/>
                        <a:cs typeface="Times New Roman"/>
                      </a:rPr>
                      <m:t>:=</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𝐼</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d>
                    <m:sSup>
                      <m:sSupPr>
                        <m:ctrlPr>
                          <a:rPr lang="en-US" sz="2000" i="1">
                            <a:solidFill>
                              <a:prstClr val="black"/>
                            </a:solidFill>
                            <a:latin typeface="Cambria Math"/>
                            <a:ea typeface="Times New Roman"/>
                            <a:cs typeface="Times New Roman"/>
                          </a:rPr>
                        </m:ctrlPr>
                      </m:sSupPr>
                      <m:e>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𝐴</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𝑧</m:t>
                            </m:r>
                          </m:e>
                        </m:d>
                      </m:e>
                      <m:sup>
                        <m:r>
                          <a:rPr lang="en-US" sz="2000" i="1">
                            <a:solidFill>
                              <a:prstClr val="black"/>
                            </a:solidFill>
                            <a:latin typeface="Cambria Math"/>
                            <a:ea typeface="Times New Roman"/>
                            <a:cs typeface="Times New Roman"/>
                          </a:rPr>
                          <m:t>−1</m:t>
                        </m:r>
                      </m:sup>
                    </m:sSup>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𝛤</m:t>
                    </m:r>
                  </m:oMath>
                </a14:m>
                <a:r>
                  <a:rPr lang="en-US" sz="2000" dirty="0" smtClean="0"/>
                  <a:t>, </a:t>
                </a:r>
              </a:p>
              <a:p>
                <a:endParaRPr lang="en-US" sz="2000" dirty="0" smtClean="0"/>
              </a:p>
              <a:p>
                <a14:m>
                  <m:oMath xmlns:m="http://schemas.openxmlformats.org/officeDocument/2006/math">
                    <m:sSub>
                      <m:sSubPr>
                        <m:ctrlPr>
                          <a:rPr lang="en-US" sz="2000" i="1">
                            <a:solidFill>
                              <a:prstClr val="black"/>
                            </a:solidFill>
                            <a:latin typeface="Cambria Math"/>
                            <a:cs typeface="Times New Roman"/>
                          </a:rPr>
                        </m:ctrlPr>
                      </m:sSubPr>
                      <m:e>
                        <m:r>
                          <a:rPr lang="en-US" sz="2000" i="1">
                            <a:solidFill>
                              <a:prstClr val="black"/>
                            </a:solidFill>
                            <a:latin typeface="Cambria Math"/>
                            <a:ea typeface="Times New Roman"/>
                            <a:cs typeface="Times New Roman"/>
                          </a:rPr>
                          <m:t>𝛤</m:t>
                        </m:r>
                      </m:e>
                      <m:sub>
                        <m:r>
                          <a:rPr lang="en-US" sz="2000" b="0" i="1" smtClean="0">
                            <a:solidFill>
                              <a:prstClr val="black"/>
                            </a:solidFill>
                            <a:latin typeface="Cambria Math"/>
                            <a:ea typeface="Times New Roman"/>
                            <a:cs typeface="Times New Roman"/>
                          </a:rPr>
                          <m:t>𝑤</m:t>
                        </m:r>
                      </m:sub>
                    </m:sSub>
                    <m:r>
                      <a:rPr lang="en-US" sz="2000" i="1">
                        <a:solidFill>
                          <a:prstClr val="black"/>
                        </a:solidFill>
                        <a:latin typeface="Cambria Math"/>
                        <a:cs typeface="Times New Roman"/>
                      </a:rPr>
                      <m:t>:=</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𝐼</m:t>
                        </m:r>
                        <m:r>
                          <a:rPr lang="en-US" sz="2000" i="1">
                            <a:solidFill>
                              <a:prstClr val="black"/>
                            </a:solidFill>
                            <a:latin typeface="Cambria Math"/>
                            <a:ea typeface="Times New Roman"/>
                            <a:cs typeface="Times New Roman"/>
                          </a:rPr>
                          <m:t>+(</m:t>
                        </m:r>
                        <m:r>
                          <a:rPr lang="en-US" sz="2000" b="0" i="1" smtClean="0">
                            <a:solidFill>
                              <a:prstClr val="black"/>
                            </a:solidFill>
                            <a:latin typeface="Cambria Math"/>
                            <a:ea typeface="Times New Roman"/>
                            <a:cs typeface="Times New Roman"/>
                          </a:rPr>
                          <m:t>𝑤</m:t>
                        </m:r>
                        <m:r>
                          <a:rPr lang="en-US" sz="2000" i="1">
                            <a:solidFill>
                              <a:prstClr val="black"/>
                            </a:solidFill>
                            <a:latin typeface="Cambria Math"/>
                            <a:ea typeface="Times New Roman"/>
                            <a:cs typeface="Times New Roman"/>
                          </a:rPr>
                          <m:t>−</m:t>
                        </m:r>
                        <m:r>
                          <a:rPr lang="en-US" sz="2000" b="0" i="1" smtClean="0">
                            <a:solidFill>
                              <a:prstClr val="black"/>
                            </a:solidFill>
                            <a:latin typeface="Cambria Math"/>
                            <a:ea typeface="Times New Roman"/>
                            <a:cs typeface="Times New Roman"/>
                          </a:rPr>
                          <m:t>𝑧</m:t>
                        </m:r>
                      </m:e>
                    </m:d>
                    <m:sSup>
                      <m:sSupPr>
                        <m:ctrlPr>
                          <a:rPr lang="en-US" sz="2000" i="1">
                            <a:solidFill>
                              <a:prstClr val="black"/>
                            </a:solidFill>
                            <a:latin typeface="Cambria Math"/>
                            <a:ea typeface="Times New Roman"/>
                            <a:cs typeface="Times New Roman"/>
                          </a:rPr>
                        </m:ctrlPr>
                      </m:sSupPr>
                      <m:e>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𝐴</m:t>
                            </m:r>
                            <m:r>
                              <a:rPr lang="en-US" sz="2000" i="1">
                                <a:solidFill>
                                  <a:prstClr val="black"/>
                                </a:solidFill>
                                <a:latin typeface="Cambria Math"/>
                                <a:ea typeface="Times New Roman"/>
                                <a:cs typeface="Times New Roman"/>
                              </a:rPr>
                              <m:t>−</m:t>
                            </m:r>
                            <m:r>
                              <a:rPr lang="en-US" sz="2000" b="0" i="1" smtClean="0">
                                <a:solidFill>
                                  <a:prstClr val="black"/>
                                </a:solidFill>
                                <a:latin typeface="Cambria Math"/>
                                <a:ea typeface="Times New Roman"/>
                                <a:cs typeface="Times New Roman"/>
                              </a:rPr>
                              <m:t>𝑤</m:t>
                            </m:r>
                          </m:e>
                        </m:d>
                      </m:e>
                      <m:sup>
                        <m:r>
                          <a:rPr lang="en-US" sz="2000" i="1">
                            <a:solidFill>
                              <a:prstClr val="black"/>
                            </a:solidFill>
                            <a:latin typeface="Cambria Math"/>
                            <a:ea typeface="Times New Roman"/>
                            <a:cs typeface="Times New Roman"/>
                          </a:rPr>
                          <m:t>−1</m:t>
                        </m:r>
                      </m:sup>
                    </m:sSup>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cs typeface="Times New Roman"/>
                          </a:rPr>
                        </m:ctrlPr>
                      </m:sSubPr>
                      <m:e>
                        <m:r>
                          <a:rPr lang="en-US" sz="2000" i="1">
                            <a:solidFill>
                              <a:prstClr val="black"/>
                            </a:solidFill>
                            <a:latin typeface="Cambria Math"/>
                            <a:ea typeface="Times New Roman"/>
                            <a:cs typeface="Times New Roman"/>
                          </a:rPr>
                          <m:t>𝛤</m:t>
                        </m:r>
                      </m:e>
                      <m:sub>
                        <m:r>
                          <a:rPr lang="en-US" sz="2000" i="1">
                            <a:solidFill>
                              <a:prstClr val="black"/>
                            </a:solidFill>
                            <a:latin typeface="Cambria Math"/>
                            <a:cs typeface="Times New Roman"/>
                          </a:rPr>
                          <m:t>𝑧</m:t>
                        </m:r>
                      </m:sub>
                    </m:sSub>
                  </m:oMath>
                </a14:m>
                <a:r>
                  <a:rPr lang="en-US" sz="2000" dirty="0" smtClean="0"/>
                  <a:t>,			(2.2)</a:t>
                </a:r>
              </a:p>
              <a:p>
                <a14:m>
                  <m:oMath xmlns:m="http://schemas.openxmlformats.org/officeDocument/2006/math">
                    <m:sSubSup>
                      <m:sSubSupPr>
                        <m:ctrlPr>
                          <a:rPr lang="en-US" sz="2000" i="1" smtClean="0">
                            <a:latin typeface="Cambria Math"/>
                          </a:rPr>
                        </m:ctrlPr>
                      </m:sSubSupPr>
                      <m:e>
                        <m:r>
                          <a:rPr lang="en-US" sz="2000" i="1">
                            <a:solidFill>
                              <a:prstClr val="black"/>
                            </a:solidFill>
                            <a:latin typeface="Cambria Math"/>
                            <a:ea typeface="Times New Roman"/>
                            <a:cs typeface="Times New Roman"/>
                          </a:rPr>
                          <m:t>𝛤</m:t>
                        </m:r>
                      </m:e>
                      <m:sub>
                        <m:r>
                          <a:rPr lang="en-US" sz="2000" b="0" i="1" smtClean="0">
                            <a:latin typeface="Cambria Math"/>
                          </a:rPr>
                          <m:t>𝑤</m:t>
                        </m:r>
                      </m:sub>
                      <m:sup>
                        <m:r>
                          <a:rPr lang="en-US" sz="2000" b="0" i="1" smtClean="0">
                            <a:latin typeface="Cambria Math"/>
                          </a:rPr>
                          <m:t>+</m:t>
                        </m:r>
                      </m:sup>
                    </m:sSubSup>
                    <m:sSub>
                      <m:sSubPr>
                        <m:ctrlPr>
                          <a:rPr lang="en-US" sz="2000" i="1">
                            <a:solidFill>
                              <a:prstClr val="black"/>
                            </a:solidFill>
                            <a:latin typeface="Cambria Math"/>
                            <a:cs typeface="Times New Roman"/>
                          </a:rPr>
                        </m:ctrlPr>
                      </m:sSubPr>
                      <m:e>
                        <m:r>
                          <a:rPr lang="en-US" sz="2000" i="1">
                            <a:solidFill>
                              <a:prstClr val="black"/>
                            </a:solidFill>
                            <a:latin typeface="Cambria Math"/>
                            <a:ea typeface="Times New Roman"/>
                            <a:cs typeface="Times New Roman"/>
                          </a:rPr>
                          <m:t>𝛤</m:t>
                        </m:r>
                      </m:e>
                      <m:sub>
                        <m:r>
                          <a:rPr lang="en-US" sz="2000" i="1">
                            <a:solidFill>
                              <a:prstClr val="black"/>
                            </a:solidFill>
                            <a:latin typeface="Cambria Math"/>
                            <a:cs typeface="Times New Roman"/>
                          </a:rPr>
                          <m:t>𝑧</m:t>
                        </m:r>
                      </m:sub>
                    </m:sSub>
                  </m:oMath>
                </a14:m>
                <a:r>
                  <a:rPr lang="en-US" sz="2000" dirty="0" smtClean="0"/>
                  <a:t>=</a:t>
                </a:r>
                <a14:m>
                  <m:oMath xmlns:m="http://schemas.openxmlformats.org/officeDocument/2006/math">
                    <m:sSup>
                      <m:sSupPr>
                        <m:ctrlPr>
                          <a:rPr lang="en-US" sz="2000" i="1" dirty="0" smtClean="0">
                            <a:latin typeface="Cambria Math"/>
                          </a:rPr>
                        </m:ctrlPr>
                      </m:sSupPr>
                      <m:e>
                        <m:sSub>
                          <m:sSubPr>
                            <m:ctrlPr>
                              <a:rPr lang="en-US" sz="2000" i="1">
                                <a:solidFill>
                                  <a:prstClr val="black"/>
                                </a:solidFill>
                                <a:latin typeface="Cambria Math"/>
                                <a:cs typeface="Times New Roman"/>
                              </a:rPr>
                            </m:ctrlPr>
                          </m:sSubPr>
                          <m:e>
                            <m:r>
                              <a:rPr lang="en-US" sz="2000" i="1">
                                <a:solidFill>
                                  <a:prstClr val="black"/>
                                </a:solidFill>
                                <a:latin typeface="Cambria Math"/>
                                <a:ea typeface="Times New Roman"/>
                                <a:cs typeface="Times New Roman"/>
                              </a:rPr>
                              <m:t>𝛤</m:t>
                            </m:r>
                          </m:e>
                          <m:sub>
                            <m:acc>
                              <m:accPr>
                                <m:chr m:val="̅"/>
                                <m:ctrlPr>
                                  <a:rPr lang="en-US" sz="2000" i="1">
                                    <a:solidFill>
                                      <a:prstClr val="black"/>
                                    </a:solidFill>
                                    <a:latin typeface="Cambria Math"/>
                                    <a:ea typeface="Times New Roman"/>
                                    <a:cs typeface="Times New Roman"/>
                                  </a:rPr>
                                </m:ctrlPr>
                              </m:accPr>
                              <m:e>
                                <m:r>
                                  <a:rPr lang="en-US" sz="2000" b="0" i="1" smtClean="0">
                                    <a:solidFill>
                                      <a:prstClr val="black"/>
                                    </a:solidFill>
                                    <a:latin typeface="Cambria Math"/>
                                    <a:ea typeface="Times New Roman"/>
                                    <a:cs typeface="Times New Roman"/>
                                  </a:rPr>
                                  <m:t>𝑧</m:t>
                                </m:r>
                              </m:e>
                            </m:acc>
                          </m:sub>
                        </m:sSub>
                      </m:e>
                      <m:sup>
                        <m:r>
                          <a:rPr lang="en-US" sz="2000" b="0" i="1" dirty="0" smtClean="0">
                            <a:latin typeface="Cambria Math"/>
                          </a:rPr>
                          <m:t>+</m:t>
                        </m:r>
                      </m:sup>
                    </m:sSup>
                    <m:sSub>
                      <m:sSubPr>
                        <m:ctrlPr>
                          <a:rPr lang="en-US" sz="2000" i="1">
                            <a:solidFill>
                              <a:prstClr val="black"/>
                            </a:solidFill>
                            <a:latin typeface="Cambria Math"/>
                            <a:cs typeface="Times New Roman"/>
                          </a:rPr>
                        </m:ctrlPr>
                      </m:sSubPr>
                      <m:e>
                        <m:r>
                          <a:rPr lang="en-US" sz="2000" i="1">
                            <a:solidFill>
                              <a:prstClr val="black"/>
                            </a:solidFill>
                            <a:latin typeface="Cambria Math"/>
                            <a:ea typeface="Times New Roman"/>
                            <a:cs typeface="Times New Roman"/>
                          </a:rPr>
                          <m:t>𝛤</m:t>
                        </m:r>
                      </m:e>
                      <m:sub>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𝑤</m:t>
                            </m:r>
                          </m:e>
                        </m:acc>
                      </m:sub>
                    </m:sSub>
                    <m:r>
                      <a:rPr lang="en-US" sz="2000" b="0" i="1" smtClean="0">
                        <a:solidFill>
                          <a:prstClr val="black"/>
                        </a:solidFill>
                        <a:latin typeface="Cambria Math"/>
                        <a:cs typeface="Times New Roman"/>
                      </a:rPr>
                      <m:t>=</m:t>
                    </m:r>
                    <m:f>
                      <m:fPr>
                        <m:ctrlPr>
                          <a:rPr lang="en-US" sz="2000" i="1">
                            <a:solidFill>
                              <a:prstClr val="black"/>
                            </a:solidFill>
                            <a:latin typeface="Cambria Math"/>
                            <a:ea typeface="Times New Roman"/>
                            <a:cs typeface="Times New Roman"/>
                          </a:rPr>
                        </m:ctrlPr>
                      </m:fPr>
                      <m:num>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e>
                        </m:d>
                        <m:r>
                          <a:rPr lang="en-US" sz="2000" i="1">
                            <a:solidFill>
                              <a:prstClr val="black"/>
                            </a:solidFill>
                            <a:latin typeface="Cambria Math"/>
                            <a:ea typeface="Times New Roman"/>
                            <a:cs typeface="Times New Roman"/>
                          </a:rPr>
                          <m:t>−</m:t>
                        </m:r>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𝑤</m:t>
                                </m:r>
                              </m:e>
                            </m:d>
                          </m:e>
                          <m:sup>
                            <m:r>
                              <a:rPr lang="en-US" sz="2000" i="1">
                                <a:solidFill>
                                  <a:prstClr val="black"/>
                                </a:solidFill>
                                <a:latin typeface="Cambria Math"/>
                                <a:ea typeface="Times New Roman"/>
                                <a:cs typeface="Times New Roman"/>
                              </a:rPr>
                              <m:t>∗</m:t>
                            </m:r>
                          </m:sup>
                        </m:sSup>
                      </m:num>
                      <m:den>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𝑤</m:t>
                            </m:r>
                          </m:e>
                        </m:acc>
                      </m:den>
                    </m:f>
                  </m:oMath>
                </a14:m>
                <a:r>
                  <a:rPr lang="en-US" sz="2000" dirty="0" smtClean="0"/>
                  <a:t>, 				(2.3)</a:t>
                </a:r>
              </a:p>
              <a:p>
                <a14:m>
                  <m:oMath xmlns:m="http://schemas.openxmlformats.org/officeDocument/2006/math">
                    <m:sSup>
                      <m:sSupPr>
                        <m:ctrlPr>
                          <a:rPr lang="en-US" sz="2000" i="1">
                            <a:solidFill>
                              <a:prstClr val="black"/>
                            </a:solidFill>
                            <a:latin typeface="Cambria Math"/>
                            <a:ea typeface="Times New Roman"/>
                            <a:cs typeface="Times New Roman"/>
                          </a:rPr>
                        </m:ctrlPr>
                      </m:sSupPr>
                      <m:e>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𝐴</m:t>
                            </m:r>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d>
                      </m:e>
                      <m:sup>
                        <m:r>
                          <a:rPr lang="en-US" sz="2000" i="1">
                            <a:solidFill>
                              <a:prstClr val="black"/>
                            </a:solidFill>
                            <a:latin typeface="Cambria Math"/>
                            <a:ea typeface="Times New Roman"/>
                            <a:cs typeface="Times New Roman"/>
                          </a:rPr>
                          <m:t>−1</m:t>
                        </m:r>
                      </m:sup>
                    </m:sSup>
                    <m:sSub>
                      <m:sSubPr>
                        <m:ctrlPr>
                          <a:rPr lang="en-US" sz="2000" i="1">
                            <a:solidFill>
                              <a:prstClr val="black"/>
                            </a:solidFill>
                            <a:latin typeface="Cambria Math"/>
                            <a:cs typeface="Times New Roman"/>
                          </a:rPr>
                        </m:ctrlPr>
                      </m:sSubPr>
                      <m:e>
                        <m:r>
                          <a:rPr lang="en-US" sz="2000" i="1">
                            <a:solidFill>
                              <a:prstClr val="black"/>
                            </a:solidFill>
                            <a:latin typeface="Cambria Math"/>
                            <a:ea typeface="Times New Roman"/>
                            <a:cs typeface="Times New Roman"/>
                          </a:rPr>
                          <m:t>𝛤</m:t>
                        </m:r>
                      </m:e>
                      <m:sub>
                        <m:r>
                          <a:rPr lang="en-US" sz="2000" i="1">
                            <a:solidFill>
                              <a:prstClr val="black"/>
                            </a:solidFill>
                            <a:latin typeface="Cambria Math"/>
                            <a:cs typeface="Times New Roman"/>
                          </a:rPr>
                          <m:t>𝑧</m:t>
                        </m:r>
                      </m:sub>
                    </m:sSub>
                    <m:r>
                      <a:rPr lang="en-US" sz="2000" b="0" i="1" smtClean="0">
                        <a:solidFill>
                          <a:prstClr val="black"/>
                        </a:solidFill>
                        <a:latin typeface="Cambria Math"/>
                        <a:cs typeface="Times New Roman"/>
                      </a:rPr>
                      <m:t>=</m:t>
                    </m:r>
                    <m:f>
                      <m:fPr>
                        <m:ctrlPr>
                          <a:rPr lang="en-US" sz="2000" b="0" i="1" smtClean="0">
                            <a:solidFill>
                              <a:prstClr val="black"/>
                            </a:solidFill>
                            <a:latin typeface="Cambria Math"/>
                            <a:cs typeface="Times New Roman"/>
                          </a:rPr>
                        </m:ctrlPr>
                      </m:fPr>
                      <m:num>
                        <m:r>
                          <a:rPr lang="en-US" sz="2000" b="0" i="1" smtClean="0">
                            <a:solidFill>
                              <a:prstClr val="black"/>
                            </a:solidFill>
                            <a:latin typeface="Cambria Math"/>
                            <a:cs typeface="Times New Roman"/>
                          </a:rPr>
                          <m:t>1</m:t>
                        </m:r>
                      </m:num>
                      <m:den>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den>
                    </m:f>
                    <m:d>
                      <m:dPr>
                        <m:ctrlPr>
                          <a:rPr lang="en-US" sz="2000" b="0" i="1" smtClean="0">
                            <a:solidFill>
                              <a:prstClr val="black"/>
                            </a:solidFill>
                            <a:latin typeface="Cambria Math"/>
                            <a:cs typeface="Times New Roman"/>
                          </a:rPr>
                        </m:ctrlPr>
                      </m:dPr>
                      <m:e>
                        <m:sSub>
                          <m:sSubPr>
                            <m:ctrlPr>
                              <a:rPr lang="en-US" sz="2000" i="1">
                                <a:solidFill>
                                  <a:prstClr val="black"/>
                                </a:solidFill>
                                <a:latin typeface="Cambria Math"/>
                                <a:cs typeface="Times New Roman"/>
                              </a:rPr>
                            </m:ctrlPr>
                          </m:sSubPr>
                          <m:e>
                            <m:r>
                              <a:rPr lang="en-US" sz="2000" i="1">
                                <a:solidFill>
                                  <a:prstClr val="black"/>
                                </a:solidFill>
                                <a:latin typeface="Cambria Math"/>
                                <a:ea typeface="Times New Roman"/>
                                <a:cs typeface="Times New Roman"/>
                              </a:rPr>
                              <m:t>𝛤</m:t>
                            </m:r>
                          </m:e>
                          <m:sub>
                            <m:r>
                              <a:rPr lang="en-US" sz="2000" i="1">
                                <a:solidFill>
                                  <a:prstClr val="black"/>
                                </a:solidFill>
                                <a:latin typeface="Cambria Math"/>
                                <a:cs typeface="Times New Roman"/>
                              </a:rPr>
                              <m:t>𝑧</m:t>
                            </m:r>
                          </m:sub>
                        </m:sSub>
                        <m:r>
                          <a:rPr lang="en-US" sz="2000" b="0" i="1" smtClean="0">
                            <a:solidFill>
                              <a:prstClr val="black"/>
                            </a:solidFill>
                            <a:latin typeface="Cambria Math"/>
                            <a:cs typeface="Times New Roman"/>
                          </a:rPr>
                          <m:t>−</m:t>
                        </m:r>
                        <m:sSub>
                          <m:sSubPr>
                            <m:ctrlPr>
                              <a:rPr lang="en-US" sz="2000" i="1">
                                <a:solidFill>
                                  <a:prstClr val="black"/>
                                </a:solidFill>
                                <a:latin typeface="Cambria Math"/>
                                <a:cs typeface="Times New Roman"/>
                              </a:rPr>
                            </m:ctrlPr>
                          </m:sSubPr>
                          <m:e>
                            <m:r>
                              <a:rPr lang="en-US" sz="2000" i="1">
                                <a:solidFill>
                                  <a:prstClr val="black"/>
                                </a:solidFill>
                                <a:latin typeface="Cambria Math"/>
                                <a:ea typeface="Times New Roman"/>
                                <a:cs typeface="Times New Roman"/>
                              </a:rPr>
                              <m:t>𝛤</m:t>
                            </m:r>
                          </m:e>
                          <m:sub>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sub>
                        </m:sSub>
                      </m:e>
                    </m:d>
                  </m:oMath>
                </a14:m>
                <a:r>
                  <a:rPr lang="en-US" sz="2000" dirty="0" smtClean="0"/>
                  <a:t>. 			(2.4)</a:t>
                </a:r>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593" t="-539"/>
                </a:stretch>
              </a:blipFill>
            </p:spPr>
            <p:txBody>
              <a:bodyPr/>
              <a:lstStyle/>
              <a:p>
                <a:r>
                  <a:rPr lang="en-US">
                    <a:noFill/>
                  </a:rPr>
                  <a:t> </a:t>
                </a:r>
              </a:p>
            </p:txBody>
          </p:sp>
        </mc:Fallback>
      </mc:AlternateContent>
    </p:spTree>
    <p:extLst>
      <p:ext uri="{BB962C8B-B14F-4D97-AF65-F5344CB8AC3E}">
        <p14:creationId xmlns:p14="http://schemas.microsoft.com/office/powerpoint/2010/main" val="88221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Hint of the proof of Theorem 3.3</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marR="0">
                  <a:lnSpc>
                    <a:spcPct val="115000"/>
                  </a:lnSpc>
                  <a:spcBef>
                    <a:spcPts val="0"/>
                  </a:spcBef>
                  <a:spcAft>
                    <a:spcPts val="0"/>
                  </a:spcAft>
                </a:pPr>
                <a:r>
                  <a:rPr lang="en-US" sz="2000" dirty="0" smtClean="0">
                    <a:ea typeface="Times New Roman"/>
                    <a:cs typeface="Times New Roman" pitchFamily="18" charset="0"/>
                  </a:rPr>
                  <a:t>The proof is based on the </a:t>
                </a:r>
                <a:r>
                  <a:rPr lang="en-US" sz="2000" b="1" dirty="0" smtClean="0">
                    <a:ea typeface="Times New Roman"/>
                    <a:cs typeface="Times New Roman" pitchFamily="18" charset="0"/>
                  </a:rPr>
                  <a:t>Lemma 1 [</a:t>
                </a:r>
                <a:r>
                  <a:rPr lang="en-US" sz="2000" b="1" dirty="0" err="1" smtClean="0">
                    <a:ea typeface="Times New Roman"/>
                    <a:cs typeface="Times New Roman" pitchFamily="18" charset="0"/>
                  </a:rPr>
                  <a:t>BLa</a:t>
                </a:r>
                <a:r>
                  <a:rPr lang="en-US" sz="2000" b="1" dirty="0" smtClean="0">
                    <a:ea typeface="Times New Roman"/>
                    <a:cs typeface="Times New Roman" pitchFamily="18" charset="0"/>
                  </a:rPr>
                  <a:t>]:</a:t>
                </a:r>
                <a:r>
                  <a:rPr lang="en-US" sz="2000" dirty="0" smtClean="0">
                    <a:ea typeface="Times New Roman"/>
                    <a:cs typeface="Times New Roman" pitchFamily="18" charset="0"/>
                  </a:rPr>
                  <a:t> </a:t>
                </a:r>
                <a:r>
                  <a:rPr lang="en-US" sz="2000" dirty="0">
                    <a:ea typeface="Times New Roman"/>
                    <a:cs typeface="Times New Roman" pitchFamily="18" charset="0"/>
                  </a:rPr>
                  <a:t> </a:t>
                </a:r>
                <a:r>
                  <a:rPr lang="en-US" sz="2000" i="1" dirty="0" smtClean="0">
                    <a:effectLst/>
                    <a:ea typeface="Times New Roman"/>
                    <a:cs typeface="Times New Roman" pitchFamily="18" charset="0"/>
                  </a:rPr>
                  <a:t>The </a:t>
                </a:r>
                <a:r>
                  <a:rPr lang="en-US" sz="2000" i="1" dirty="0">
                    <a:effectLst/>
                    <a:ea typeface="Times New Roman"/>
                    <a:cs typeface="Times New Roman" pitchFamily="18" charset="0"/>
                  </a:rPr>
                  <a:t>sequence </a:t>
                </a:r>
                <a14:m>
                  <m:oMath xmlns:m="http://schemas.openxmlformats.org/officeDocument/2006/math">
                    <m:d>
                      <m:dPr>
                        <m:begChr m:val="{"/>
                        <m:endChr m:val="}"/>
                        <m:ctrlPr>
                          <a:rPr lang="en-US" sz="2000" i="1">
                            <a:effectLst/>
                            <a:latin typeface="Cambria Math"/>
                            <a:ea typeface="Times New Roman"/>
                            <a:cs typeface="Times New Roman"/>
                          </a:rPr>
                        </m:ctrlPr>
                      </m:dPr>
                      <m:e>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𝑓</m:t>
                            </m:r>
                          </m:e>
                          <m:sub>
                            <m:r>
                              <a:rPr lang="en-US" sz="2000" i="1">
                                <a:effectLst/>
                                <a:latin typeface="Cambria Math"/>
                                <a:ea typeface="Times New Roman"/>
                                <a:cs typeface="Times New Roman"/>
                              </a:rPr>
                              <m:t>𝑘</m:t>
                            </m:r>
                          </m:sub>
                        </m:sSub>
                        <m:r>
                          <a:rPr lang="en-US" sz="2000" i="1">
                            <a:effectLst/>
                            <a:latin typeface="Cambria Math"/>
                            <a:ea typeface="Times New Roman"/>
                            <a:cs typeface="Times New Roman"/>
                          </a:rPr>
                          <m:t>:</m:t>
                        </m:r>
                        <m:r>
                          <a:rPr lang="en-US" sz="2000" i="1">
                            <a:effectLst/>
                            <a:latin typeface="Cambria Math"/>
                            <a:ea typeface="Times New Roman"/>
                            <a:cs typeface="Times New Roman"/>
                          </a:rPr>
                          <m:t>𝑘</m:t>
                        </m:r>
                        <m:r>
                          <a:rPr lang="en-US" sz="2000" i="1">
                            <a:effectLst/>
                            <a:latin typeface="Cambria Math"/>
                            <a:ea typeface="Times New Roman"/>
                            <a:cs typeface="Times New Roman"/>
                          </a:rPr>
                          <m:t>𝜖</m:t>
                        </m:r>
                        <m:r>
                          <a:rPr lang="en-US" sz="2000" i="1">
                            <a:effectLst/>
                            <a:latin typeface="Cambria Math"/>
                            <a:ea typeface="Times New Roman"/>
                            <a:cs typeface="Times New Roman"/>
                          </a:rPr>
                          <m:t>𝑁</m:t>
                        </m:r>
                      </m:e>
                    </m:d>
                    <m:r>
                      <a:rPr lang="en-US" sz="2000" i="1">
                        <a:effectLst/>
                        <a:latin typeface="Cambria Math"/>
                        <a:ea typeface="Times New Roman"/>
                        <a:cs typeface="Times New Roman"/>
                      </a:rPr>
                      <m:t>⊂</m:t>
                    </m:r>
                    <m:r>
                      <a:rPr lang="en-US" sz="2000" i="1" smtClean="0">
                        <a:solidFill>
                          <a:prstClr val="black"/>
                        </a:solidFill>
                        <a:latin typeface="Cambria Math"/>
                        <a:ea typeface="Times New Roman"/>
                        <a:cs typeface="Times New Roman"/>
                      </a:rPr>
                      <m:t>𝒦</m:t>
                    </m:r>
                  </m:oMath>
                </a14:m>
                <a:r>
                  <a:rPr lang="en-US" sz="2000" i="1" dirty="0" smtClean="0">
                    <a:effectLst/>
                    <a:ea typeface="Times New Roman"/>
                    <a:cs typeface="Times New Roman" pitchFamily="18" charset="0"/>
                  </a:rPr>
                  <a:t> </a:t>
                </a:r>
                <a:r>
                  <a:rPr lang="en-US" sz="2000" i="1" dirty="0">
                    <a:effectLst/>
                    <a:ea typeface="Times New Roman"/>
                    <a:cs typeface="Times New Roman" pitchFamily="18" charset="0"/>
                  </a:rPr>
                  <a:t>converges weakly if and only if the sequence </a:t>
                </a:r>
                <a14:m>
                  <m:oMath xmlns:m="http://schemas.openxmlformats.org/officeDocument/2006/math">
                    <m:r>
                      <a:rPr lang="en-US" sz="2000" i="1">
                        <a:effectLst/>
                        <a:latin typeface="Cambria Math"/>
                        <a:ea typeface="Times New Roman"/>
                        <a:cs typeface="Times New Roman"/>
                      </a:rPr>
                      <m:t>{</m:t>
                    </m:r>
                    <m:d>
                      <m:dPr>
                        <m:begChr m:val="["/>
                        <m:endChr m:val="]"/>
                        <m:ctrlPr>
                          <a:rPr lang="en-US" sz="2000" i="1">
                            <a:effectLst/>
                            <a:latin typeface="Cambria Math"/>
                            <a:ea typeface="Times New Roman"/>
                            <a:cs typeface="Times New Roman"/>
                          </a:rPr>
                        </m:ctrlPr>
                      </m:dPr>
                      <m:e>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𝑓</m:t>
                            </m:r>
                          </m:e>
                          <m:sub>
                            <m:r>
                              <a:rPr lang="en-US" sz="2000" i="1">
                                <a:effectLst/>
                                <a:latin typeface="Cambria Math"/>
                                <a:ea typeface="Times New Roman"/>
                                <a:cs typeface="Times New Roman"/>
                              </a:rPr>
                              <m:t>𝑘</m:t>
                            </m:r>
                          </m:sub>
                        </m:sSub>
                        <m:r>
                          <a:rPr lang="en-US" sz="2000" i="1">
                            <a:effectLst/>
                            <a:latin typeface="Cambria Math"/>
                            <a:ea typeface="Times New Roman"/>
                            <a:cs typeface="Times New Roman"/>
                          </a:rPr>
                          <m:t>,</m:t>
                        </m:r>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𝑓</m:t>
                            </m:r>
                          </m:e>
                          <m:sub>
                            <m:r>
                              <a:rPr lang="en-US" sz="2000" i="1">
                                <a:effectLst/>
                                <a:latin typeface="Cambria Math"/>
                                <a:ea typeface="Times New Roman"/>
                                <a:cs typeface="Times New Roman"/>
                              </a:rPr>
                              <m:t>𝑘</m:t>
                            </m:r>
                          </m:sub>
                        </m:sSub>
                      </m:e>
                    </m:d>
                    <m:r>
                      <a:rPr lang="en-US" sz="2000" i="1">
                        <a:effectLst/>
                        <a:latin typeface="Cambria Math"/>
                        <a:ea typeface="Times New Roman"/>
                        <a:cs typeface="Times New Roman"/>
                      </a:rPr>
                      <m:t>: </m:t>
                    </m:r>
                    <m:r>
                      <a:rPr lang="en-US" sz="2000" i="1">
                        <a:effectLst/>
                        <a:latin typeface="Cambria Math"/>
                        <a:ea typeface="Times New Roman"/>
                        <a:cs typeface="Times New Roman"/>
                      </a:rPr>
                      <m:t>𝑘</m:t>
                    </m:r>
                    <m:r>
                      <a:rPr lang="en-US" sz="2000" i="1">
                        <a:effectLst/>
                        <a:latin typeface="Cambria Math"/>
                        <a:ea typeface="Times New Roman"/>
                        <a:cs typeface="Times New Roman"/>
                      </a:rPr>
                      <m:t>𝜖</m:t>
                    </m:r>
                    <m:r>
                      <a:rPr lang="en-US" sz="2000" i="1">
                        <a:effectLst/>
                        <a:latin typeface="Cambria Math"/>
                        <a:ea typeface="Times New Roman"/>
                        <a:cs typeface="Times New Roman"/>
                      </a:rPr>
                      <m:t>𝑁</m:t>
                    </m:r>
                    <m:r>
                      <a:rPr lang="en-US" sz="2000" i="1">
                        <a:effectLst/>
                        <a:latin typeface="Cambria Math"/>
                        <a:ea typeface="Times New Roman"/>
                        <a:cs typeface="Times New Roman"/>
                      </a:rPr>
                      <m:t>}</m:t>
                    </m:r>
                  </m:oMath>
                </a14:m>
                <a:r>
                  <a:rPr lang="en-US" sz="2000" i="1" dirty="0">
                    <a:effectLst/>
                    <a:ea typeface="Times New Roman"/>
                    <a:cs typeface="Times New Roman" pitchFamily="18" charset="0"/>
                  </a:rPr>
                  <a:t> is bounded and </a:t>
                </a:r>
                <a14:m>
                  <m:oMath xmlns:m="http://schemas.openxmlformats.org/officeDocument/2006/math">
                    <m:r>
                      <a:rPr lang="en-US" sz="2000" i="1">
                        <a:effectLst/>
                        <a:latin typeface="Cambria Math"/>
                        <a:ea typeface="Times New Roman"/>
                        <a:cs typeface="Times New Roman"/>
                      </a:rPr>
                      <m:t>{</m:t>
                    </m:r>
                    <m:d>
                      <m:dPr>
                        <m:begChr m:val="["/>
                        <m:endChr m:val="]"/>
                        <m:ctrlPr>
                          <a:rPr lang="en-US" sz="2000" i="1">
                            <a:effectLst/>
                            <a:latin typeface="Cambria Math"/>
                            <a:ea typeface="Times New Roman"/>
                            <a:cs typeface="Times New Roman"/>
                          </a:rPr>
                        </m:ctrlPr>
                      </m:dPr>
                      <m:e>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𝑓</m:t>
                            </m:r>
                          </m:e>
                          <m:sub>
                            <m:r>
                              <a:rPr lang="en-US" sz="2000" i="1">
                                <a:effectLst/>
                                <a:latin typeface="Cambria Math"/>
                                <a:ea typeface="Times New Roman"/>
                                <a:cs typeface="Times New Roman"/>
                              </a:rPr>
                              <m:t>𝑘</m:t>
                            </m:r>
                          </m:sub>
                        </m:sSub>
                        <m:r>
                          <a:rPr lang="en-US" sz="2000" i="1">
                            <a:effectLst/>
                            <a:latin typeface="Cambria Math"/>
                            <a:ea typeface="Times New Roman"/>
                            <a:cs typeface="Times New Roman"/>
                          </a:rPr>
                          <m:t>,</m:t>
                        </m:r>
                        <m:r>
                          <a:rPr lang="en-US" sz="2000" i="1">
                            <a:effectLst/>
                            <a:latin typeface="Cambria Math"/>
                            <a:ea typeface="Times New Roman"/>
                            <a:cs typeface="Times New Roman"/>
                          </a:rPr>
                          <m:t>𝑢</m:t>
                        </m:r>
                      </m:e>
                    </m:d>
                    <m:r>
                      <a:rPr lang="en-US" sz="2000" i="1">
                        <a:effectLst/>
                        <a:latin typeface="Cambria Math"/>
                        <a:ea typeface="Times New Roman"/>
                        <a:cs typeface="Times New Roman"/>
                      </a:rPr>
                      <m:t>: </m:t>
                    </m:r>
                    <m:r>
                      <a:rPr lang="en-US" sz="2000" i="1">
                        <a:effectLst/>
                        <a:latin typeface="Cambria Math"/>
                        <a:ea typeface="Times New Roman"/>
                        <a:cs typeface="Times New Roman"/>
                      </a:rPr>
                      <m:t>𝑘</m:t>
                    </m:r>
                    <m:r>
                      <a:rPr lang="en-US" sz="2000" i="1">
                        <a:effectLst/>
                        <a:latin typeface="Cambria Math"/>
                        <a:ea typeface="Times New Roman"/>
                        <a:cs typeface="Times New Roman"/>
                      </a:rPr>
                      <m:t>𝜖</m:t>
                    </m:r>
                    <m:r>
                      <a:rPr lang="en-US" sz="2000" i="1">
                        <a:effectLst/>
                        <a:latin typeface="Cambria Math"/>
                        <a:ea typeface="Times New Roman"/>
                        <a:cs typeface="Times New Roman"/>
                      </a:rPr>
                      <m:t>𝑁</m:t>
                    </m:r>
                    <m:r>
                      <a:rPr lang="en-US" sz="2000" i="1">
                        <a:effectLst/>
                        <a:latin typeface="Cambria Math"/>
                        <a:ea typeface="Times New Roman"/>
                        <a:cs typeface="Times New Roman"/>
                      </a:rPr>
                      <m:t>}</m:t>
                    </m:r>
                  </m:oMath>
                </a14:m>
                <a:r>
                  <a:rPr lang="en-US" sz="2000" i="1" dirty="0">
                    <a:effectLst/>
                    <a:ea typeface="Times New Roman"/>
                    <a:cs typeface="Times New Roman" pitchFamily="18" charset="0"/>
                  </a:rPr>
                  <a:t>  is a Cauchy sequence for all elements </a:t>
                </a:r>
                <a14:m>
                  <m:oMath xmlns:m="http://schemas.openxmlformats.org/officeDocument/2006/math">
                    <m:r>
                      <a:rPr lang="en-US" sz="2000" i="1" dirty="0" smtClean="0">
                        <a:effectLst/>
                        <a:latin typeface="Cambria Math"/>
                        <a:ea typeface="Times New Roman"/>
                        <a:cs typeface="Times New Roman"/>
                      </a:rPr>
                      <m:t>𝑢</m:t>
                    </m:r>
                  </m:oMath>
                </a14:m>
                <a:r>
                  <a:rPr lang="en-US" sz="2000" i="1" dirty="0">
                    <a:effectLst/>
                    <a:ea typeface="Times New Roman"/>
                    <a:cs typeface="Times New Roman" pitchFamily="18" charset="0"/>
                  </a:rPr>
                  <a:t> of some total subset U of </a:t>
                </a:r>
                <a14:m>
                  <m:oMath xmlns:m="http://schemas.openxmlformats.org/officeDocument/2006/math">
                    <m:r>
                      <a:rPr lang="en-US" sz="2000" i="1">
                        <a:solidFill>
                          <a:prstClr val="black"/>
                        </a:solidFill>
                        <a:latin typeface="Cambria Math"/>
                        <a:ea typeface="Times New Roman"/>
                        <a:cs typeface="Times New Roman"/>
                      </a:rPr>
                      <m:t>𝒦</m:t>
                    </m:r>
                  </m:oMath>
                </a14:m>
                <a:r>
                  <a:rPr lang="en-US" sz="2000" i="1" dirty="0" smtClean="0">
                    <a:effectLst/>
                    <a:ea typeface="Times New Roman"/>
                    <a:cs typeface="Times New Roman" pitchFamily="18" charset="0"/>
                  </a:rPr>
                  <a:t>. </a:t>
                </a:r>
              </a:p>
              <a:p>
                <a:pPr marL="0" marR="0">
                  <a:lnSpc>
                    <a:spcPct val="115000"/>
                  </a:lnSpc>
                  <a:spcBef>
                    <a:spcPts val="0"/>
                  </a:spcBef>
                  <a:spcAft>
                    <a:spcPts val="0"/>
                  </a:spcAft>
                </a:pPr>
                <a:endParaRPr lang="en-US" sz="2000" i="1" dirty="0" smtClean="0">
                  <a:effectLst/>
                  <a:ea typeface="Times New Roman"/>
                  <a:cs typeface="Times New Roman" pitchFamily="18" charset="0"/>
                </a:endParaRPr>
              </a:p>
              <a:p>
                <a:pPr marL="0" marR="0">
                  <a:lnSpc>
                    <a:spcPct val="115000"/>
                  </a:lnSpc>
                  <a:spcBef>
                    <a:spcPts val="0"/>
                  </a:spcBef>
                  <a:spcAft>
                    <a:spcPts val="0"/>
                  </a:spcAft>
                </a:pPr>
                <a:r>
                  <a:rPr lang="en-US" sz="2000" dirty="0" smtClean="0">
                    <a:ea typeface="Times New Roman"/>
                    <a:cs typeface="Times New Roman" pitchFamily="18" charset="0"/>
                  </a:rPr>
                  <a:t>From (D), (E) and (F) it follows:</a:t>
                </a:r>
                <a:endParaRPr lang="en-US" sz="2000" i="1" dirty="0" smtClean="0">
                  <a:effectLst/>
                  <a:ea typeface="Times New Roman"/>
                  <a:cs typeface="Times New Roman" pitchFamily="18" charset="0"/>
                </a:endParaRPr>
              </a:p>
              <a:p>
                <a:pPr marL="0" marR="0">
                  <a:lnSpc>
                    <a:spcPct val="115000"/>
                  </a:lnSpc>
                  <a:spcBef>
                    <a:spcPts val="0"/>
                  </a:spcBef>
                  <a:spcAft>
                    <a:spcPts val="0"/>
                  </a:spcAft>
                </a:pPr>
                <a14:m>
                  <m:oMath xmlns:m="http://schemas.openxmlformats.org/officeDocument/2006/math">
                    <m:d>
                      <m:dPr>
                        <m:begChr m:val="["/>
                        <m:endChr m:val="]"/>
                        <m:ctrlPr>
                          <a:rPr lang="en-US" sz="2000" i="1">
                            <a:latin typeface="Cambria Math"/>
                          </a:rPr>
                        </m:ctrlPr>
                      </m:dPr>
                      <m:e>
                        <m:sSup>
                          <m:sSupPr>
                            <m:ctrlPr>
                              <a:rPr lang="en-US" sz="2000" i="1">
                                <a:latin typeface="Cambria Math"/>
                              </a:rPr>
                            </m:ctrlPr>
                          </m:sSupPr>
                          <m:e>
                            <m:d>
                              <m:dPr>
                                <m:ctrlPr>
                                  <a:rPr lang="en-US" sz="2000" i="1">
                                    <a:latin typeface="Cambria Math"/>
                                  </a:rPr>
                                </m:ctrlPr>
                              </m:dPr>
                              <m:e>
                                <m:sSub>
                                  <m:sSubPr>
                                    <m:ctrlPr>
                                      <a:rPr lang="en-US" sz="2000" i="1">
                                        <a:latin typeface="Cambria Math"/>
                                      </a:rPr>
                                    </m:ctrlPr>
                                  </m:sSubPr>
                                  <m:e>
                                    <m:r>
                                      <a:rPr lang="en-US" sz="2000" i="1">
                                        <a:latin typeface="Cambria Math"/>
                                      </a:rPr>
                                      <m:t>𝛤</m:t>
                                    </m:r>
                                  </m:e>
                                  <m:sub>
                                    <m:r>
                                      <a:rPr lang="en-US" sz="2000" i="1">
                                        <a:latin typeface="Cambria Math"/>
                                      </a:rPr>
                                      <m:t>𝑧</m:t>
                                    </m:r>
                                  </m:sub>
                                </m:sSub>
                                <m:acc>
                                  <m:accPr>
                                    <m:chr m:val="⃗"/>
                                    <m:ctrlPr>
                                      <a:rPr lang="en-US" sz="2000" i="1">
                                        <a:latin typeface="Cambria Math"/>
                                      </a:rPr>
                                    </m:ctrlPr>
                                  </m:accPr>
                                  <m:e>
                                    <m:r>
                                      <a:rPr lang="en-US" sz="2000" i="1">
                                        <a:latin typeface="Cambria Math"/>
                                      </a:rPr>
                                      <m:t>𝜂</m:t>
                                    </m:r>
                                  </m:e>
                                </m:acc>
                                <m:d>
                                  <m:dPr>
                                    <m:ctrlPr>
                                      <a:rPr lang="en-US" sz="2000" i="1">
                                        <a:latin typeface="Cambria Math"/>
                                      </a:rPr>
                                    </m:ctrlPr>
                                  </m:dPr>
                                  <m:e>
                                    <m:r>
                                      <a:rPr lang="en-US" sz="2000" i="1">
                                        <a:latin typeface="Cambria Math"/>
                                      </a:rPr>
                                      <m:t>𝑧</m:t>
                                    </m:r>
                                  </m:e>
                                </m:d>
                              </m:e>
                            </m:d>
                          </m:e>
                          <m:sup>
                            <m:d>
                              <m:dPr>
                                <m:ctrlPr>
                                  <a:rPr lang="en-US" sz="2000" i="1">
                                    <a:latin typeface="Cambria Math"/>
                                  </a:rPr>
                                </m:ctrlPr>
                              </m:dPr>
                              <m:e>
                                <m:r>
                                  <a:rPr lang="en-US" sz="2000" i="1">
                                    <a:latin typeface="Cambria Math"/>
                                  </a:rPr>
                                  <m:t>𝑗</m:t>
                                </m:r>
                              </m:e>
                            </m:d>
                          </m:sup>
                        </m:sSup>
                        <m:r>
                          <a:rPr lang="en-US" sz="2000" i="1">
                            <a:latin typeface="Cambria Math"/>
                          </a:rPr>
                          <m:t>,</m:t>
                        </m:r>
                        <m:sSup>
                          <m:sSupPr>
                            <m:ctrlPr>
                              <a:rPr lang="en-US" sz="2000" i="1">
                                <a:solidFill>
                                  <a:prstClr val="black"/>
                                </a:solidFill>
                                <a:latin typeface="Cambria Math"/>
                              </a:rPr>
                            </m:ctrlPr>
                          </m:sSupPr>
                          <m:e>
                            <m:d>
                              <m:dPr>
                                <m:ctrlPr>
                                  <a:rPr lang="en-US" sz="2000" i="1">
                                    <a:solidFill>
                                      <a:prstClr val="black"/>
                                    </a:solidFill>
                                    <a:latin typeface="Cambria Math"/>
                                  </a:rPr>
                                </m:ctrlPr>
                              </m:dPr>
                              <m:e>
                                <m:sSub>
                                  <m:sSubPr>
                                    <m:ctrlPr>
                                      <a:rPr lang="en-US" sz="2000" i="1">
                                        <a:solidFill>
                                          <a:prstClr val="black"/>
                                        </a:solidFill>
                                        <a:latin typeface="Cambria Math"/>
                                      </a:rPr>
                                    </m:ctrlPr>
                                  </m:sSubPr>
                                  <m:e>
                                    <m:r>
                                      <a:rPr lang="en-US" sz="2000" i="1">
                                        <a:solidFill>
                                          <a:prstClr val="black"/>
                                        </a:solidFill>
                                        <a:latin typeface="Cambria Math"/>
                                      </a:rPr>
                                      <m:t>𝛤</m:t>
                                    </m:r>
                                  </m:e>
                                  <m:sub>
                                    <m:r>
                                      <a:rPr lang="en-US" sz="2000" i="1">
                                        <a:solidFill>
                                          <a:prstClr val="black"/>
                                        </a:solidFill>
                                        <a:latin typeface="Cambria Math"/>
                                      </a:rPr>
                                      <m:t>𝑧</m:t>
                                    </m:r>
                                  </m:sub>
                                </m:sSub>
                                <m:acc>
                                  <m:accPr>
                                    <m:chr m:val="⃗"/>
                                    <m:ctrlPr>
                                      <a:rPr lang="en-US" sz="2000" i="1">
                                        <a:latin typeface="Cambria Math"/>
                                      </a:rPr>
                                    </m:ctrlPr>
                                  </m:accPr>
                                  <m:e>
                                    <m:r>
                                      <a:rPr lang="en-US" sz="2000" i="1">
                                        <a:latin typeface="Cambria Math"/>
                                      </a:rPr>
                                      <m:t>𝜂</m:t>
                                    </m:r>
                                  </m:e>
                                </m:acc>
                                <m:d>
                                  <m:dPr>
                                    <m:ctrlPr>
                                      <a:rPr lang="en-US" sz="2000" i="1">
                                        <a:solidFill>
                                          <a:prstClr val="black"/>
                                        </a:solidFill>
                                        <a:latin typeface="Cambria Math"/>
                                      </a:rPr>
                                    </m:ctrlPr>
                                  </m:dPr>
                                  <m:e>
                                    <m:r>
                                      <a:rPr lang="en-US" sz="2000" i="1">
                                        <a:solidFill>
                                          <a:prstClr val="black"/>
                                        </a:solidFill>
                                        <a:latin typeface="Cambria Math"/>
                                      </a:rPr>
                                      <m:t>𝑧</m:t>
                                    </m:r>
                                  </m:e>
                                </m:d>
                              </m:e>
                            </m:d>
                          </m:e>
                          <m:sup>
                            <m:d>
                              <m:dPr>
                                <m:ctrlPr>
                                  <a:rPr lang="en-US" sz="2000" i="1">
                                    <a:solidFill>
                                      <a:prstClr val="black"/>
                                    </a:solidFill>
                                    <a:latin typeface="Cambria Math"/>
                                  </a:rPr>
                                </m:ctrlPr>
                              </m:dPr>
                              <m:e>
                                <m:r>
                                  <a:rPr lang="en-US" sz="2000" i="1">
                                    <a:solidFill>
                                      <a:prstClr val="black"/>
                                    </a:solidFill>
                                    <a:latin typeface="Cambria Math"/>
                                  </a:rPr>
                                  <m:t>𝑗</m:t>
                                </m:r>
                              </m:e>
                            </m:d>
                          </m:sup>
                        </m:sSup>
                      </m:e>
                    </m:d>
                    <m:r>
                      <a:rPr lang="en-US" sz="2000" b="0" i="1" smtClean="0">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𝑑</m:t>
                            </m:r>
                          </m:e>
                          <m:sup>
                            <m:r>
                              <a:rPr lang="en-US" sz="2000" i="1">
                                <a:latin typeface="Cambria Math"/>
                              </a:rPr>
                              <m:t>2</m:t>
                            </m:r>
                            <m:r>
                              <a:rPr lang="en-US" sz="2000" i="1">
                                <a:latin typeface="Cambria Math"/>
                              </a:rPr>
                              <m:t>𝑗</m:t>
                            </m:r>
                          </m:sup>
                        </m:sSup>
                      </m:num>
                      <m:den>
                        <m:sSup>
                          <m:sSupPr>
                            <m:ctrlPr>
                              <a:rPr lang="en-US" sz="2000" i="1">
                                <a:latin typeface="Cambria Math"/>
                              </a:rPr>
                            </m:ctrlPr>
                          </m:sSupPr>
                          <m:e>
                            <m:r>
                              <a:rPr lang="en-US" sz="2000" i="1">
                                <a:latin typeface="Cambria Math"/>
                              </a:rPr>
                              <m:t>𝑑𝑧</m:t>
                            </m:r>
                          </m:e>
                          <m:sup>
                            <m:r>
                              <a:rPr lang="en-US" sz="2000" i="1">
                                <a:latin typeface="Cambria Math"/>
                              </a:rPr>
                              <m:t>𝑗</m:t>
                            </m:r>
                          </m:sup>
                        </m:sSup>
                        <m:r>
                          <a:rPr lang="en-US" sz="2000" i="1">
                            <a:latin typeface="Cambria Math"/>
                          </a:rPr>
                          <m:t> </m:t>
                        </m:r>
                        <m:sSup>
                          <m:sSupPr>
                            <m:ctrlPr>
                              <a:rPr lang="en-US" sz="2000" i="1">
                                <a:latin typeface="Cambria Math"/>
                              </a:rPr>
                            </m:ctrlPr>
                          </m:sSupPr>
                          <m:e>
                            <m:r>
                              <a:rPr lang="en-US" sz="2000" i="1">
                                <a:latin typeface="Cambria Math"/>
                              </a:rPr>
                              <m:t>𝑑</m:t>
                            </m:r>
                            <m:acc>
                              <m:accPr>
                                <m:chr m:val="̅"/>
                                <m:ctrlPr>
                                  <a:rPr lang="en-US" sz="2000" i="1">
                                    <a:latin typeface="Cambria Math"/>
                                  </a:rPr>
                                </m:ctrlPr>
                              </m:accPr>
                              <m:e>
                                <m:r>
                                  <a:rPr lang="en-US" sz="2000" i="1">
                                    <a:latin typeface="Cambria Math"/>
                                  </a:rPr>
                                  <m:t>𝑧</m:t>
                                </m:r>
                              </m:e>
                            </m:acc>
                          </m:e>
                          <m:sup>
                            <m:r>
                              <a:rPr lang="en-US" sz="2000" i="1">
                                <a:latin typeface="Cambria Math"/>
                              </a:rPr>
                              <m:t>𝑗</m:t>
                            </m:r>
                          </m:sup>
                        </m:sSup>
                        <m:r>
                          <a:rPr lang="en-US" sz="2000" i="1">
                            <a:latin typeface="Cambria Math"/>
                          </a:rPr>
                          <m:t>   </m:t>
                        </m:r>
                      </m:den>
                    </m:f>
                    <m:d>
                      <m:dPr>
                        <m:ctrlPr>
                          <a:rPr lang="en-US" sz="2000" i="1">
                            <a:latin typeface="Cambria Math"/>
                          </a:rPr>
                        </m:ctrlPr>
                      </m:dPr>
                      <m:e>
                        <m:f>
                          <m:fPr>
                            <m:ctrlPr>
                              <a:rPr lang="en-US" sz="2000" i="1">
                                <a:latin typeface="Cambria Math"/>
                              </a:rPr>
                            </m:ctrlPr>
                          </m:fPr>
                          <m:num>
                            <m:r>
                              <a:rPr lang="en-US" sz="2000" i="1">
                                <a:latin typeface="Cambria Math"/>
                              </a:rPr>
                              <m:t>𝑄</m:t>
                            </m:r>
                            <m:d>
                              <m:dPr>
                                <m:ctrlPr>
                                  <a:rPr lang="en-US" sz="2000" i="1">
                                    <a:latin typeface="Cambria Math"/>
                                  </a:rPr>
                                </m:ctrlPr>
                              </m:dPr>
                              <m:e>
                                <m:r>
                                  <a:rPr lang="en-US" sz="2000" i="1">
                                    <a:latin typeface="Cambria Math"/>
                                  </a:rPr>
                                  <m:t>𝑧</m:t>
                                </m:r>
                              </m:e>
                            </m:d>
                            <m:r>
                              <a:rPr lang="en-US" sz="2000" i="1">
                                <a:latin typeface="Cambria Math"/>
                              </a:rPr>
                              <m:t>−</m:t>
                            </m:r>
                            <m:sSup>
                              <m:sSupPr>
                                <m:ctrlPr>
                                  <a:rPr lang="en-US" sz="2000" i="1">
                                    <a:latin typeface="Cambria Math"/>
                                  </a:rPr>
                                </m:ctrlPr>
                              </m:sSupPr>
                              <m:e>
                                <m:r>
                                  <a:rPr lang="en-US" sz="2000" i="1">
                                    <a:latin typeface="Cambria Math"/>
                                  </a:rPr>
                                  <m:t>𝑄</m:t>
                                </m:r>
                                <m:d>
                                  <m:dPr>
                                    <m:ctrlPr>
                                      <a:rPr lang="en-US" sz="2000" i="1">
                                        <a:latin typeface="Cambria Math"/>
                                      </a:rPr>
                                    </m:ctrlPr>
                                  </m:dPr>
                                  <m:e>
                                    <m:r>
                                      <a:rPr lang="en-US" sz="2000" i="1">
                                        <a:latin typeface="Cambria Math"/>
                                      </a:rPr>
                                      <m:t>𝑧</m:t>
                                    </m:r>
                                  </m:e>
                                </m:d>
                              </m:e>
                              <m:sup>
                                <m:r>
                                  <a:rPr lang="en-US" sz="2000" i="1">
                                    <a:latin typeface="Cambria Math"/>
                                  </a:rPr>
                                  <m:t>∗</m:t>
                                </m:r>
                              </m:sup>
                            </m:sSup>
                          </m:num>
                          <m:den>
                            <m:r>
                              <a:rPr lang="en-US" sz="2000" i="1">
                                <a:latin typeface="Cambria Math"/>
                              </a:rPr>
                              <m:t>𝑧</m:t>
                            </m:r>
                            <m:r>
                              <a:rPr lang="en-US" sz="2000" i="1">
                                <a:latin typeface="Cambria Math"/>
                              </a:rPr>
                              <m:t>−</m:t>
                            </m:r>
                            <m:acc>
                              <m:accPr>
                                <m:chr m:val="̅"/>
                                <m:ctrlPr>
                                  <a:rPr lang="en-US" sz="2000" i="1">
                                    <a:latin typeface="Cambria Math"/>
                                  </a:rPr>
                                </m:ctrlPr>
                              </m:accPr>
                              <m:e>
                                <m:r>
                                  <a:rPr lang="en-US" sz="2000" i="1">
                                    <a:latin typeface="Cambria Math"/>
                                  </a:rPr>
                                  <m:t>𝑧</m:t>
                                </m:r>
                              </m:e>
                            </m:acc>
                          </m:den>
                        </m:f>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r>
                          <a:rPr lang="en-US" sz="2000" i="1">
                            <a:latin typeface="Cambria Math"/>
                          </a:rPr>
                          <m:t>,</m:t>
                        </m:r>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e>
                    </m:d>
                  </m:oMath>
                </a14:m>
                <a:r>
                  <a:rPr lang="en-US" sz="2000" dirty="0">
                    <a:cs typeface="Times New Roman" pitchFamily="18" charset="0"/>
                  </a:rPr>
                  <a:t> </a:t>
                </a:r>
                <a:r>
                  <a:rPr lang="en-US" sz="2000" dirty="0" smtClean="0">
                    <a:cs typeface="Times New Roman" pitchFamily="18" charset="0"/>
                  </a:rPr>
                  <a:t>is bounded and</a:t>
                </a:r>
              </a:p>
              <a:p>
                <a:pPr marL="0" marR="0">
                  <a:lnSpc>
                    <a:spcPct val="115000"/>
                  </a:lnSpc>
                  <a:spcBef>
                    <a:spcPts val="0"/>
                  </a:spcBef>
                  <a:spcAft>
                    <a:spcPts val="0"/>
                  </a:spcAft>
                </a:pPr>
                <a14:m>
                  <m:oMath xmlns:m="http://schemas.openxmlformats.org/officeDocument/2006/math">
                    <m:d>
                      <m:dPr>
                        <m:begChr m:val="["/>
                        <m:endChr m:val="]"/>
                        <m:ctrlPr>
                          <a:rPr lang="en-US" sz="2000" i="1">
                            <a:latin typeface="Cambria Math"/>
                          </a:rPr>
                        </m:ctrlPr>
                      </m:dPr>
                      <m:e>
                        <m:sSup>
                          <m:sSupPr>
                            <m:ctrlPr>
                              <a:rPr lang="en-US" sz="2000" i="1">
                                <a:latin typeface="Cambria Math"/>
                              </a:rPr>
                            </m:ctrlPr>
                          </m:sSupPr>
                          <m:e>
                            <m:d>
                              <m:dPr>
                                <m:ctrlPr>
                                  <a:rPr lang="en-US" sz="2000" i="1">
                                    <a:latin typeface="Cambria Math"/>
                                  </a:rPr>
                                </m:ctrlPr>
                              </m:dPr>
                              <m:e>
                                <m:sSub>
                                  <m:sSubPr>
                                    <m:ctrlPr>
                                      <a:rPr lang="en-US" sz="2000" i="1">
                                        <a:latin typeface="Cambria Math"/>
                                      </a:rPr>
                                    </m:ctrlPr>
                                  </m:sSubPr>
                                  <m:e>
                                    <m:r>
                                      <a:rPr lang="en-US" sz="2000" i="1">
                                        <a:latin typeface="Cambria Math"/>
                                      </a:rPr>
                                      <m:t>𝛤</m:t>
                                    </m:r>
                                  </m:e>
                                  <m:sub>
                                    <m:r>
                                      <a:rPr lang="en-US" sz="2000" i="1">
                                        <a:latin typeface="Cambria Math"/>
                                      </a:rPr>
                                      <m:t>𝑧</m:t>
                                    </m:r>
                                  </m:sub>
                                </m:sSub>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e>
                            </m:d>
                          </m:e>
                          <m:sup>
                            <m:d>
                              <m:dPr>
                                <m:ctrlPr>
                                  <a:rPr lang="en-US" sz="2000" i="1">
                                    <a:latin typeface="Cambria Math"/>
                                  </a:rPr>
                                </m:ctrlPr>
                              </m:dPr>
                              <m:e>
                                <m:r>
                                  <a:rPr lang="en-US" sz="2000" i="1">
                                    <a:latin typeface="Cambria Math"/>
                                  </a:rPr>
                                  <m:t>𝑗</m:t>
                                </m:r>
                              </m:e>
                            </m:d>
                          </m:sup>
                        </m:sSup>
                        <m:r>
                          <a:rPr lang="en-US" sz="2000" i="1">
                            <a:latin typeface="Cambria Math"/>
                          </a:rPr>
                          <m:t>,</m:t>
                        </m:r>
                        <m:sSub>
                          <m:sSubPr>
                            <m:ctrlPr>
                              <a:rPr lang="en-US" sz="2000" i="1">
                                <a:latin typeface="Cambria Math"/>
                              </a:rPr>
                            </m:ctrlPr>
                          </m:sSubPr>
                          <m:e>
                            <m:r>
                              <a:rPr lang="en-US" sz="2000" i="1">
                                <a:latin typeface="Cambria Math"/>
                              </a:rPr>
                              <m:t>𝛤</m:t>
                            </m:r>
                          </m:e>
                          <m:sub>
                            <m:r>
                              <a:rPr lang="en-US" sz="2000" i="1">
                                <a:latin typeface="Cambria Math"/>
                              </a:rPr>
                              <m:t>𝑤</m:t>
                            </m:r>
                          </m:sub>
                        </m:sSub>
                        <m:acc>
                          <m:accPr>
                            <m:chr m:val="⃗"/>
                            <m:ctrlPr>
                              <a:rPr lang="en-US" sz="2000" i="1">
                                <a:solidFill>
                                  <a:prstClr val="black"/>
                                </a:solidFill>
                                <a:latin typeface="Cambria Math"/>
                                <a:cs typeface="Times New Roman"/>
                              </a:rPr>
                            </m:ctrlPr>
                          </m:accPr>
                          <m:e>
                            <m:r>
                              <a:rPr lang="en-US" sz="2000" i="1">
                                <a:solidFill>
                                  <a:prstClr val="black"/>
                                </a:solidFill>
                                <a:latin typeface="Cambria Math"/>
                                <a:cs typeface="Times New Roman"/>
                              </a:rPr>
                              <m:t>h</m:t>
                            </m:r>
                          </m:e>
                        </m:acc>
                      </m:e>
                    </m:d>
                    <m:r>
                      <a:rPr lang="en-US" sz="2000" b="0" i="1" smtClean="0">
                        <a:latin typeface="Cambria Math"/>
                      </a:rPr>
                      <m:t>=</m:t>
                    </m:r>
                    <m:f>
                      <m:fPr>
                        <m:ctrlPr>
                          <a:rPr lang="en-US" sz="2000" i="1">
                            <a:latin typeface="Cambria Math"/>
                          </a:rPr>
                        </m:ctrlPr>
                      </m:fPr>
                      <m:num>
                        <m:sSup>
                          <m:sSupPr>
                            <m:ctrlPr>
                              <a:rPr lang="en-US" sz="2000" i="1">
                                <a:latin typeface="Cambria Math"/>
                              </a:rPr>
                            </m:ctrlPr>
                          </m:sSupPr>
                          <m:e>
                            <m:r>
                              <a:rPr lang="en-US" sz="2000" i="1">
                                <a:latin typeface="Cambria Math"/>
                              </a:rPr>
                              <m:t>𝑑</m:t>
                            </m:r>
                          </m:e>
                          <m:sup>
                            <m:r>
                              <a:rPr lang="en-US" sz="2000" i="1">
                                <a:latin typeface="Cambria Math"/>
                              </a:rPr>
                              <m:t>𝑗</m:t>
                            </m:r>
                          </m:sup>
                        </m:sSup>
                      </m:num>
                      <m:den>
                        <m:sSup>
                          <m:sSupPr>
                            <m:ctrlPr>
                              <a:rPr lang="en-US" sz="2000" i="1">
                                <a:latin typeface="Cambria Math"/>
                              </a:rPr>
                            </m:ctrlPr>
                          </m:sSupPr>
                          <m:e>
                            <m:r>
                              <a:rPr lang="en-US" sz="2000" i="1">
                                <a:latin typeface="Cambria Math"/>
                              </a:rPr>
                              <m:t>𝑑𝑧</m:t>
                            </m:r>
                          </m:e>
                          <m:sup>
                            <m:r>
                              <a:rPr lang="en-US" sz="2000" i="1">
                                <a:latin typeface="Cambria Math"/>
                              </a:rPr>
                              <m:t>𝑗</m:t>
                            </m:r>
                          </m:sup>
                        </m:sSup>
                      </m:den>
                    </m:f>
                    <m:d>
                      <m:dPr>
                        <m:ctrlPr>
                          <a:rPr lang="en-US" sz="2000" i="1">
                            <a:latin typeface="Cambria Math"/>
                          </a:rPr>
                        </m:ctrlPr>
                      </m:dPr>
                      <m:e>
                        <m:f>
                          <m:fPr>
                            <m:ctrlPr>
                              <a:rPr lang="en-US" sz="2000" i="1">
                                <a:latin typeface="Cambria Math"/>
                              </a:rPr>
                            </m:ctrlPr>
                          </m:fPr>
                          <m:num>
                            <m:r>
                              <a:rPr lang="en-US" sz="2000" i="1">
                                <a:latin typeface="Cambria Math"/>
                              </a:rPr>
                              <m:t>𝑄</m:t>
                            </m:r>
                            <m:d>
                              <m:dPr>
                                <m:ctrlPr>
                                  <a:rPr lang="en-US" sz="2000" i="1">
                                    <a:latin typeface="Cambria Math"/>
                                  </a:rPr>
                                </m:ctrlPr>
                              </m:dPr>
                              <m:e>
                                <m:r>
                                  <a:rPr lang="en-US" sz="2000" i="1">
                                    <a:latin typeface="Cambria Math"/>
                                  </a:rPr>
                                  <m:t>𝑧</m:t>
                                </m:r>
                              </m:e>
                            </m:d>
                            <m:r>
                              <a:rPr lang="en-US" sz="2000" i="1">
                                <a:latin typeface="Cambria Math"/>
                              </a:rPr>
                              <m:t>−</m:t>
                            </m:r>
                            <m:sSup>
                              <m:sSupPr>
                                <m:ctrlPr>
                                  <a:rPr lang="en-US" sz="2000" i="1">
                                    <a:latin typeface="Cambria Math"/>
                                  </a:rPr>
                                </m:ctrlPr>
                              </m:sSupPr>
                              <m:e>
                                <m:r>
                                  <a:rPr lang="en-US" sz="2000" i="1">
                                    <a:latin typeface="Cambria Math"/>
                                  </a:rPr>
                                  <m:t>𝑄</m:t>
                                </m:r>
                                <m:d>
                                  <m:dPr>
                                    <m:ctrlPr>
                                      <a:rPr lang="en-US" sz="2000" i="1">
                                        <a:latin typeface="Cambria Math"/>
                                      </a:rPr>
                                    </m:ctrlPr>
                                  </m:dPr>
                                  <m:e>
                                    <m:r>
                                      <a:rPr lang="en-US" sz="2000" i="1">
                                        <a:latin typeface="Cambria Math"/>
                                      </a:rPr>
                                      <m:t>𝑤</m:t>
                                    </m:r>
                                  </m:e>
                                </m:d>
                              </m:e>
                              <m:sup>
                                <m:r>
                                  <a:rPr lang="en-US" sz="2000" i="1">
                                    <a:latin typeface="Cambria Math"/>
                                  </a:rPr>
                                  <m:t>∗</m:t>
                                </m:r>
                              </m:sup>
                            </m:sSup>
                          </m:num>
                          <m:den>
                            <m:r>
                              <a:rPr lang="en-US" sz="2000" i="1">
                                <a:latin typeface="Cambria Math"/>
                              </a:rPr>
                              <m:t>𝑧</m:t>
                            </m:r>
                            <m:r>
                              <a:rPr lang="en-US" sz="2000" i="1">
                                <a:latin typeface="Cambria Math"/>
                              </a:rPr>
                              <m:t>−</m:t>
                            </m:r>
                            <m:acc>
                              <m:accPr>
                                <m:chr m:val="̅"/>
                                <m:ctrlPr>
                                  <a:rPr lang="en-US" sz="2000" i="1">
                                    <a:latin typeface="Cambria Math"/>
                                  </a:rPr>
                                </m:ctrlPr>
                              </m:accPr>
                              <m:e>
                                <m:r>
                                  <a:rPr lang="en-US" sz="2000" i="1">
                                    <a:latin typeface="Cambria Math"/>
                                  </a:rPr>
                                  <m:t>𝑤</m:t>
                                </m:r>
                              </m:e>
                            </m:acc>
                          </m:den>
                        </m:f>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r>
                          <a:rPr lang="en-US" sz="2000" i="1">
                            <a:latin typeface="Cambria Math"/>
                          </a:rPr>
                          <m:t>,</m:t>
                        </m:r>
                        <m:acc>
                          <m:accPr>
                            <m:chr m:val="⃗"/>
                            <m:ctrlPr>
                              <a:rPr lang="en-US" sz="2000" i="1">
                                <a:solidFill>
                                  <a:prstClr val="black"/>
                                </a:solidFill>
                                <a:latin typeface="Cambria Math"/>
                                <a:cs typeface="Times New Roman"/>
                              </a:rPr>
                            </m:ctrlPr>
                          </m:accPr>
                          <m:e>
                            <m:r>
                              <a:rPr lang="en-US" sz="2000" i="1">
                                <a:solidFill>
                                  <a:prstClr val="black"/>
                                </a:solidFill>
                                <a:latin typeface="Cambria Math"/>
                                <a:cs typeface="Times New Roman"/>
                              </a:rPr>
                              <m:t>h</m:t>
                            </m:r>
                          </m:e>
                        </m:acc>
                      </m:e>
                    </m:d>
                  </m:oMath>
                </a14:m>
                <a:r>
                  <a:rPr lang="en-US" sz="2000" dirty="0" smtClean="0">
                    <a:ea typeface="Calibri"/>
                    <a:cs typeface="Times New Roman" pitchFamily="18" charset="0"/>
                  </a:rPr>
                  <a:t>, </a:t>
                </a:r>
                <a14:m>
                  <m:oMath xmlns:m="http://schemas.openxmlformats.org/officeDocument/2006/math">
                    <m:r>
                      <a:rPr lang="en-US" sz="2000" i="1">
                        <a:latin typeface="Cambria Math"/>
                        <a:ea typeface="Times New Roman"/>
                        <a:cs typeface="Times New Roman"/>
                      </a:rPr>
                      <m:t>∀</m:t>
                    </m:r>
                    <m:r>
                      <a:rPr lang="en-US" sz="2000" i="1">
                        <a:latin typeface="Cambria Math"/>
                        <a:ea typeface="Times New Roman"/>
                        <a:cs typeface="Times New Roman"/>
                      </a:rPr>
                      <m:t>𝑤</m:t>
                    </m:r>
                    <m:r>
                      <a:rPr lang="en-US" sz="2000" i="1">
                        <a:latin typeface="Cambria Math"/>
                        <a:ea typeface="Times New Roman"/>
                        <a:cs typeface="Times New Roman"/>
                      </a:rPr>
                      <m:t>𝜖</m:t>
                    </m:r>
                    <m:r>
                      <a:rPr lang="en-US" sz="2000" i="1">
                        <a:effectLst/>
                        <a:latin typeface="Cambria Math"/>
                        <a:ea typeface="Times New Roman"/>
                        <a:cs typeface="Times New Roman"/>
                      </a:rPr>
                      <m:t>𝒟</m:t>
                    </m:r>
                    <m:d>
                      <m:dPr>
                        <m:ctrlPr>
                          <a:rPr lang="en-US" sz="2000" i="1">
                            <a:effectLst/>
                            <a:latin typeface="Cambria Math"/>
                            <a:ea typeface="Times New Roman"/>
                            <a:cs typeface="Times New Roman"/>
                          </a:rPr>
                        </m:ctrlPr>
                      </m:dPr>
                      <m:e>
                        <m:r>
                          <a:rPr lang="en-US" sz="2000" i="1">
                            <a:effectLst/>
                            <a:latin typeface="Cambria Math"/>
                            <a:ea typeface="Times New Roman"/>
                            <a:cs typeface="Times New Roman"/>
                          </a:rPr>
                          <m:t>𝑄</m:t>
                        </m:r>
                      </m:e>
                    </m:d>
                    <m:r>
                      <a:rPr lang="en-US" sz="2000">
                        <a:effectLst/>
                        <a:latin typeface="Cambria Math"/>
                        <a:ea typeface="Times New Roman"/>
                        <a:cs typeface="Times New Roman"/>
                      </a:rPr>
                      <m:t>,  </m:t>
                    </m:r>
                    <m:r>
                      <a:rPr lang="en-US" sz="2000" i="1">
                        <a:effectLst/>
                        <a:latin typeface="Cambria Math"/>
                        <a:ea typeface="Times New Roman"/>
                        <a:cs typeface="Times New Roman"/>
                      </a:rPr>
                      <m:t>∀</m:t>
                    </m:r>
                    <m:acc>
                      <m:accPr>
                        <m:chr m:val="⃗"/>
                        <m:ctrlPr>
                          <a:rPr lang="en-US" sz="2000" i="1">
                            <a:solidFill>
                              <a:prstClr val="black"/>
                            </a:solidFill>
                            <a:latin typeface="Cambria Math"/>
                            <a:cs typeface="Times New Roman"/>
                          </a:rPr>
                        </m:ctrlPr>
                      </m:accPr>
                      <m:e>
                        <m:r>
                          <a:rPr lang="en-US" sz="2000" i="1">
                            <a:solidFill>
                              <a:prstClr val="black"/>
                            </a:solidFill>
                            <a:latin typeface="Cambria Math"/>
                            <a:cs typeface="Times New Roman"/>
                          </a:rPr>
                          <m:t>h</m:t>
                        </m:r>
                      </m:e>
                    </m:acc>
                    <m:r>
                      <a:rPr lang="en-US" sz="2000" i="1">
                        <a:solidFill>
                          <a:prstClr val="black"/>
                        </a:solidFill>
                        <a:latin typeface="Cambria Math"/>
                        <a:ea typeface="Times New Roman"/>
                        <a:cs typeface="Times New Roman"/>
                      </a:rPr>
                      <m:t>𝜖</m:t>
                    </m:r>
                    <m:r>
                      <a:rPr lang="en-US" sz="2000" i="1">
                        <a:solidFill>
                          <a:prstClr val="black"/>
                        </a:solidFill>
                        <a:latin typeface="Cambria Math"/>
                        <a:ea typeface="Times New Roman"/>
                        <a:cs typeface="Times New Roman"/>
                      </a:rPr>
                      <m:t>ℋ</m:t>
                    </m:r>
                  </m:oMath>
                </a14:m>
                <a:r>
                  <a:rPr lang="en-US" sz="2000" dirty="0" smtClean="0">
                    <a:ea typeface="Calibri"/>
                    <a:cs typeface="Times New Roman" pitchFamily="18" charset="0"/>
                  </a:rPr>
                  <a:t>is Cauchy, </a:t>
                </a:r>
                <a:r>
                  <a:rPr lang="en-US" sz="2000" dirty="0">
                    <a:ea typeface="Times New Roman"/>
                    <a:cs typeface="Times New Roman" pitchFamily="18" charset="0"/>
                  </a:rPr>
                  <a:t>when</a:t>
                </a:r>
                <a:r>
                  <a:rPr lang="en-US" sz="2000" i="1" dirty="0">
                    <a:ea typeface="Times New Roman"/>
                    <a:cs typeface="Times New Roman" pitchFamily="18" charset="0"/>
                  </a:rPr>
                  <a:t> </a:t>
                </a:r>
                <a14:m>
                  <m:oMath xmlns:m="http://schemas.openxmlformats.org/officeDocument/2006/math">
                    <m:r>
                      <a:rPr lang="en-US" sz="2000" i="1">
                        <a:latin typeface="Cambria Math"/>
                        <a:ea typeface="Times New Roman"/>
                        <a:cs typeface="Times New Roman"/>
                      </a:rPr>
                      <m:t>𝑧</m:t>
                    </m:r>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m:t>
                        </m:r>
                      </m:e>
                    </m:acc>
                    <m:r>
                      <a:rPr lang="en-US" sz="2000" i="1">
                        <a:latin typeface="Cambria Math"/>
                        <a:ea typeface="Times New Roman"/>
                        <a:cs typeface="Times New Roman"/>
                      </a:rPr>
                      <m:t>𝛼</m:t>
                    </m:r>
                    <m:r>
                      <a:rPr lang="en-US" sz="2000" b="0" i="1" smtClean="0">
                        <a:latin typeface="Cambria Math"/>
                        <a:ea typeface="Times New Roman"/>
                        <a:cs typeface="Times New Roman"/>
                      </a:rPr>
                      <m:t>.</m:t>
                    </m:r>
                  </m:oMath>
                </a14:m>
                <a:r>
                  <a:rPr lang="en-US" sz="2000" dirty="0" smtClean="0">
                    <a:ea typeface="Calibri"/>
                    <a:cs typeface="Times New Roman" pitchFamily="18" charset="0"/>
                  </a:rPr>
                  <a:t>  </a:t>
                </a:r>
              </a:p>
              <a:p>
                <a:pPr marL="0" marR="0">
                  <a:lnSpc>
                    <a:spcPct val="115000"/>
                  </a:lnSpc>
                  <a:spcBef>
                    <a:spcPts val="0"/>
                  </a:spcBef>
                  <a:spcAft>
                    <a:spcPts val="0"/>
                  </a:spcAft>
                </a:pPr>
                <a:r>
                  <a:rPr lang="en-US" sz="2000" dirty="0" smtClean="0">
                    <a:ea typeface="Calibri"/>
                    <a:cs typeface="Times New Roman" pitchFamily="18" charset="0"/>
                  </a:rPr>
                  <a:t>According to above lemma  </a:t>
                </a:r>
                <a14:m>
                  <m:oMath xmlns:m="http://schemas.openxmlformats.org/officeDocument/2006/math">
                    <m:sSub>
                      <m:sSubPr>
                        <m:ctrlPr>
                          <a:rPr lang="en-US" sz="2000" i="1">
                            <a:latin typeface="Cambria Math"/>
                          </a:rPr>
                        </m:ctrlPr>
                      </m:sSubPr>
                      <m:e>
                        <m:r>
                          <a:rPr lang="en-US" sz="2000" b="0" i="1" smtClean="0">
                            <a:latin typeface="Cambria Math"/>
                          </a:rPr>
                          <m:t>𝑥</m:t>
                        </m:r>
                      </m:e>
                      <m:sub>
                        <m:r>
                          <a:rPr lang="en-US" sz="2000" i="1">
                            <a:latin typeface="Cambria Math"/>
                          </a:rPr>
                          <m:t>𝑗</m:t>
                        </m:r>
                      </m:sub>
                    </m:sSub>
                    <m:r>
                      <a:rPr lang="en-US" sz="2000" i="1">
                        <a:latin typeface="Cambria Math"/>
                      </a:rPr>
                      <m:t>=</m:t>
                    </m:r>
                    <m:f>
                      <m:fPr>
                        <m:ctrlPr>
                          <a:rPr lang="en-US" sz="2000" i="1">
                            <a:latin typeface="Cambria Math"/>
                          </a:rPr>
                        </m:ctrlPr>
                      </m:fPr>
                      <m:num>
                        <m:r>
                          <a:rPr lang="en-US" sz="2000" b="0" i="1" smtClean="0">
                            <a:latin typeface="Cambria Math"/>
                          </a:rPr>
                          <m:t>1</m:t>
                        </m:r>
                      </m:num>
                      <m:den>
                        <m:r>
                          <a:rPr lang="en-US" sz="2000" b="0" i="1" smtClean="0">
                            <a:latin typeface="Cambria Math"/>
                          </a:rPr>
                          <m:t>𝑗</m:t>
                        </m:r>
                        <m:r>
                          <a:rPr lang="en-US" sz="2000" b="0" i="1" smtClean="0">
                            <a:latin typeface="Cambria Math"/>
                          </a:rPr>
                          <m:t>!</m:t>
                        </m:r>
                      </m:den>
                    </m:f>
                    <m:func>
                      <m:funcPr>
                        <m:ctrlPr>
                          <a:rPr lang="en-US" sz="2000" i="1">
                            <a:latin typeface="Cambria Math"/>
                          </a:rPr>
                        </m:ctrlPr>
                      </m:funcPr>
                      <m:fName>
                        <m:limLow>
                          <m:limLowPr>
                            <m:ctrlPr>
                              <a:rPr lang="en-US" sz="2000" i="1">
                                <a:latin typeface="Cambria Math"/>
                              </a:rPr>
                            </m:ctrlPr>
                          </m:limLowPr>
                          <m:e>
                            <m:r>
                              <a:rPr lang="en-US" sz="2000" b="0" i="1" smtClean="0">
                                <a:latin typeface="Cambria Math"/>
                              </a:rPr>
                              <m:t>𝑤</m:t>
                            </m:r>
                            <m:r>
                              <a:rPr lang="en-US" sz="2000" b="0" i="1" smtClean="0">
                                <a:latin typeface="Cambria Math"/>
                              </a:rPr>
                              <m:t>−</m:t>
                            </m:r>
                            <m:r>
                              <a:rPr lang="en-US" sz="2000" i="1">
                                <a:latin typeface="Cambria Math"/>
                              </a:rPr>
                              <m:t>𝑙𝑖𝑚</m:t>
                            </m:r>
                          </m:e>
                          <m:lim>
                            <m:r>
                              <a:rPr lang="en-US" sz="2000" i="1">
                                <a:latin typeface="Cambria Math"/>
                              </a:rPr>
                              <m:t>𝑧</m:t>
                            </m:r>
                            <m:acc>
                              <m:accPr>
                                <m:chr m:val="̂"/>
                                <m:ctrlPr>
                                  <a:rPr lang="en-US" sz="2000" i="1">
                                    <a:latin typeface="Cambria Math"/>
                                  </a:rPr>
                                </m:ctrlPr>
                              </m:accPr>
                              <m:e>
                                <m:r>
                                  <a:rPr lang="en-US" sz="2000" i="1">
                                    <a:latin typeface="Cambria Math"/>
                                  </a:rPr>
                                  <m:t>→</m:t>
                                </m:r>
                              </m:e>
                            </m:acc>
                            <m:r>
                              <a:rPr lang="en-US" sz="2000" i="1">
                                <a:latin typeface="Cambria Math"/>
                              </a:rPr>
                              <m:t>𝛼</m:t>
                            </m:r>
                          </m:lim>
                        </m:limLow>
                      </m:fName>
                      <m:e>
                        <m:sSup>
                          <m:sSupPr>
                            <m:ctrlPr>
                              <a:rPr lang="en-US" sz="2000" i="1">
                                <a:latin typeface="Cambria Math"/>
                              </a:rPr>
                            </m:ctrlPr>
                          </m:sSupPr>
                          <m:e>
                            <m:d>
                              <m:dPr>
                                <m:ctrlPr>
                                  <a:rPr lang="en-US" sz="2000" i="1">
                                    <a:latin typeface="Cambria Math"/>
                                  </a:rPr>
                                </m:ctrlPr>
                              </m:dPr>
                              <m:e>
                                <m:sSub>
                                  <m:sSubPr>
                                    <m:ctrlPr>
                                      <a:rPr lang="en-US" sz="2000" i="1">
                                        <a:latin typeface="Cambria Math"/>
                                      </a:rPr>
                                    </m:ctrlPr>
                                  </m:sSubPr>
                                  <m:e>
                                    <m:r>
                                      <a:rPr lang="en-US" sz="2000" i="1">
                                        <a:latin typeface="Cambria Math"/>
                                      </a:rPr>
                                      <m:t>𝛤</m:t>
                                    </m:r>
                                  </m:e>
                                  <m:sub>
                                    <m:r>
                                      <a:rPr lang="en-US" sz="2000" i="1">
                                        <a:latin typeface="Cambria Math"/>
                                      </a:rPr>
                                      <m:t>𝑧</m:t>
                                    </m:r>
                                  </m:sub>
                                </m:sSub>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e>
                            </m:d>
                          </m:e>
                          <m:sup>
                            <m:d>
                              <m:dPr>
                                <m:ctrlPr>
                                  <a:rPr lang="en-US" sz="2000" i="1">
                                    <a:latin typeface="Cambria Math"/>
                                  </a:rPr>
                                </m:ctrlPr>
                              </m:dPr>
                              <m:e>
                                <m:r>
                                  <a:rPr lang="en-US" sz="2000" i="1">
                                    <a:latin typeface="Cambria Math"/>
                                  </a:rPr>
                                  <m:t>𝑗</m:t>
                                </m:r>
                              </m:e>
                            </m:d>
                          </m:sup>
                        </m:sSup>
                        <m:r>
                          <a:rPr lang="en-US" sz="2000" b="0" i="1" smtClean="0">
                            <a:latin typeface="Cambria Math"/>
                          </a:rPr>
                          <m:t>,</m:t>
                        </m:r>
                      </m:e>
                    </m:func>
                    <m:r>
                      <a:rPr lang="en-US" sz="2000" b="0" i="1" smtClean="0">
                        <a:latin typeface="Cambria Math"/>
                      </a:rPr>
                      <m:t> </m:t>
                    </m:r>
                    <m:r>
                      <a:rPr lang="en-US" sz="2000" b="0" i="1" smtClean="0">
                        <a:latin typeface="Cambria Math"/>
                      </a:rPr>
                      <m:t>𝑗</m:t>
                    </m:r>
                    <m:r>
                      <a:rPr lang="en-US" sz="2000" b="0" i="1" smtClean="0">
                        <a:latin typeface="Cambria Math"/>
                      </a:rPr>
                      <m:t>=0, …, </m:t>
                    </m:r>
                    <m:r>
                      <a:rPr lang="en-US" sz="2000" b="0" i="1" smtClean="0">
                        <a:latin typeface="Cambria Math"/>
                      </a:rPr>
                      <m:t>𝑙</m:t>
                    </m:r>
                    <m:r>
                      <a:rPr lang="en-US" sz="2000" b="0" i="1" smtClean="0">
                        <a:latin typeface="Cambria Math"/>
                      </a:rPr>
                      <m:t>−1</m:t>
                    </m:r>
                  </m:oMath>
                </a14:m>
                <a:r>
                  <a:rPr lang="en-US" sz="2000" dirty="0" smtClean="0">
                    <a:ea typeface="Calibri"/>
                    <a:cs typeface="Times New Roman" pitchFamily="18" charset="0"/>
                  </a:rPr>
                  <a:t>.</a:t>
                </a:r>
                <a:endParaRPr lang="en-US" sz="2000" dirty="0">
                  <a:ea typeface="Calibri"/>
                  <a:cs typeface="Times New Roman" pitchFamily="18" charset="0"/>
                </a:endParaRPr>
              </a:p>
              <a:p>
                <a:r>
                  <a:rPr lang="en-US" sz="2000" dirty="0" smtClean="0">
                    <a:cs typeface="Times New Roman" pitchFamily="18" charset="0"/>
                  </a:rPr>
                  <a:t>Then  we </a:t>
                </a:r>
                <a:r>
                  <a:rPr lang="en-US" sz="2000" dirty="0">
                    <a:cs typeface="Times New Roman" pitchFamily="18" charset="0"/>
                  </a:rPr>
                  <a:t>v</a:t>
                </a:r>
                <a:r>
                  <a:rPr lang="en-US" sz="2000" dirty="0" smtClean="0">
                    <a:cs typeface="Times New Roman" pitchFamily="18" charset="0"/>
                  </a:rPr>
                  <a:t>erify that </a:t>
                </a:r>
                <a14:m>
                  <m:oMath xmlns:m="http://schemas.openxmlformats.org/officeDocument/2006/math">
                    <m:sSub>
                      <m:sSubPr>
                        <m:ctrlPr>
                          <a:rPr lang="en-US" sz="2000" i="1">
                            <a:latin typeface="Cambria Math"/>
                          </a:rPr>
                        </m:ctrlPr>
                      </m:sSubPr>
                      <m:e>
                        <m:r>
                          <a:rPr lang="en-US" sz="2000" i="1">
                            <a:latin typeface="Cambria Math"/>
                          </a:rPr>
                          <m:t>𝑥</m:t>
                        </m:r>
                      </m:e>
                      <m:sub>
                        <m:r>
                          <a:rPr lang="en-US" sz="2000" b="0" i="1" smtClean="0">
                            <a:latin typeface="Cambria Math"/>
                          </a:rPr>
                          <m:t>0</m:t>
                        </m:r>
                      </m:sub>
                    </m:sSub>
                  </m:oMath>
                </a14:m>
                <a:r>
                  <a:rPr lang="en-US" sz="2000" dirty="0" smtClean="0">
                    <a:cs typeface="Times New Roman" pitchFamily="18" charset="0"/>
                  </a:rPr>
                  <a:t>, </a:t>
                </a:r>
                <a14:m>
                  <m:oMath xmlns:m="http://schemas.openxmlformats.org/officeDocument/2006/math">
                    <m:r>
                      <a:rPr lang="en-US" sz="2000" i="1">
                        <a:latin typeface="Cambria Math"/>
                      </a:rPr>
                      <m:t>…,</m:t>
                    </m:r>
                    <m:sSub>
                      <m:sSubPr>
                        <m:ctrlPr>
                          <a:rPr lang="en-US" sz="2000" i="1">
                            <a:latin typeface="Cambria Math"/>
                          </a:rPr>
                        </m:ctrlPr>
                      </m:sSubPr>
                      <m:e>
                        <m:r>
                          <a:rPr lang="en-US" sz="2000" i="1">
                            <a:latin typeface="Cambria Math"/>
                          </a:rPr>
                          <m:t>𝑥</m:t>
                        </m:r>
                      </m:e>
                      <m:sub>
                        <m:r>
                          <a:rPr lang="en-US" sz="2000" b="0" i="1" smtClean="0">
                            <a:latin typeface="Cambria Math"/>
                          </a:rPr>
                          <m:t>𝑙</m:t>
                        </m:r>
                        <m:r>
                          <a:rPr lang="en-US" sz="2000" b="0" i="1" smtClean="0">
                            <a:latin typeface="Cambria Math"/>
                          </a:rPr>
                          <m:t>−1</m:t>
                        </m:r>
                      </m:sub>
                    </m:sSub>
                  </m:oMath>
                </a14:m>
                <a:r>
                  <a:rPr lang="en-US" sz="2000" dirty="0" smtClean="0">
                    <a:cs typeface="Times New Roman" pitchFamily="18" charset="0"/>
                  </a:rPr>
                  <a:t> is a Jordan chain of A, i.e. we verify</a:t>
                </a:r>
              </a:p>
              <a:p>
                <a:r>
                  <a:rPr lang="en-US" sz="2000" dirty="0" smtClean="0">
                    <a:cs typeface="Times New Roman" pitchFamily="18" charset="0"/>
                  </a:rPr>
                  <a:t> </a:t>
                </a:r>
                <a14:m>
                  <m:oMath xmlns:m="http://schemas.openxmlformats.org/officeDocument/2006/math">
                    <m:sSup>
                      <m:sSupPr>
                        <m:ctrlPr>
                          <a:rPr lang="en-US" sz="2000" i="1">
                            <a:solidFill>
                              <a:prstClr val="black"/>
                            </a:solidFill>
                            <a:latin typeface="Cambria Math"/>
                            <a:ea typeface="Times New Roman"/>
                            <a:cs typeface="Times New Roman"/>
                          </a:rPr>
                        </m:ctrlPr>
                      </m:sSupPr>
                      <m:e>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𝐴</m:t>
                            </m:r>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d>
                      </m:e>
                      <m:sup>
                        <m:r>
                          <a:rPr lang="en-US" sz="2000" i="1">
                            <a:solidFill>
                              <a:prstClr val="black"/>
                            </a:solidFill>
                            <a:latin typeface="Cambria Math"/>
                            <a:ea typeface="Times New Roman"/>
                            <a:cs typeface="Times New Roman"/>
                          </a:rPr>
                          <m:t>−1</m:t>
                        </m:r>
                      </m:sup>
                    </m:sSup>
                    <m:sSub>
                      <m:sSubPr>
                        <m:ctrlPr>
                          <a:rPr lang="en-US" sz="2000" i="1">
                            <a:latin typeface="Cambria Math"/>
                          </a:rPr>
                        </m:ctrlPr>
                      </m:sSubPr>
                      <m:e>
                        <m:r>
                          <a:rPr lang="en-US" sz="2000" i="1">
                            <a:latin typeface="Cambria Math"/>
                          </a:rPr>
                          <m:t>𝑥</m:t>
                        </m:r>
                      </m:e>
                      <m:sub>
                        <m:r>
                          <a:rPr lang="en-US" sz="2000" i="1">
                            <a:latin typeface="Cambria Math"/>
                          </a:rPr>
                          <m:t>𝑗</m:t>
                        </m:r>
                      </m:sub>
                    </m:sSub>
                    <m:r>
                      <a:rPr lang="en-US" sz="2000" i="1">
                        <a:solidFill>
                          <a:prstClr val="black"/>
                        </a:solidFill>
                        <a:latin typeface="Cambria Math"/>
                        <a:cs typeface="Times New Roman"/>
                      </a:rPr>
                      <m:t>=</m:t>
                    </m:r>
                    <m:f>
                      <m:fPr>
                        <m:ctrlPr>
                          <a:rPr lang="en-US" sz="2000" i="1">
                            <a:solidFill>
                              <a:prstClr val="black"/>
                            </a:solidFill>
                            <a:latin typeface="Cambria Math"/>
                            <a:cs typeface="Times New Roman"/>
                          </a:rPr>
                        </m:ctrlPr>
                      </m:fPr>
                      <m:num>
                        <m:r>
                          <a:rPr lang="en-US" sz="2000" i="1">
                            <a:solidFill>
                              <a:prstClr val="black"/>
                            </a:solidFill>
                            <a:latin typeface="Cambria Math"/>
                            <a:cs typeface="Times New Roman"/>
                          </a:rPr>
                          <m:t>1</m:t>
                        </m:r>
                      </m:num>
                      <m:den>
                        <m:r>
                          <a:rPr lang="en-US" sz="2000" i="1">
                            <a:latin typeface="Cambria Math"/>
                            <a:ea typeface="Cambria Math"/>
                            <a:cs typeface="Times New Roman" pitchFamily="18" charset="0"/>
                          </a:rPr>
                          <m:t>𝛼</m:t>
                        </m:r>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den>
                    </m:f>
                    <m:d>
                      <m:dPr>
                        <m:ctrlPr>
                          <a:rPr lang="en-US" sz="2000" i="1">
                            <a:solidFill>
                              <a:prstClr val="black"/>
                            </a:solidFill>
                            <a:latin typeface="Cambria Math"/>
                            <a:cs typeface="Times New Roman"/>
                          </a:rPr>
                        </m:ctrlPr>
                      </m:dPr>
                      <m:e>
                        <m:sSub>
                          <m:sSubPr>
                            <m:ctrlPr>
                              <a:rPr lang="en-US" sz="2000" i="1">
                                <a:latin typeface="Cambria Math"/>
                              </a:rPr>
                            </m:ctrlPr>
                          </m:sSubPr>
                          <m:e>
                            <m:r>
                              <a:rPr lang="en-US" sz="2000" i="1">
                                <a:latin typeface="Cambria Math"/>
                              </a:rPr>
                              <m:t>𝑥</m:t>
                            </m:r>
                          </m:e>
                          <m:sub>
                            <m:r>
                              <a:rPr lang="en-US" sz="2000" i="1">
                                <a:latin typeface="Cambria Math"/>
                              </a:rPr>
                              <m:t>𝑗</m:t>
                            </m:r>
                          </m:sub>
                        </m:sSub>
                        <m:r>
                          <a:rPr lang="en-US" sz="2000" i="1">
                            <a:solidFill>
                              <a:prstClr val="black"/>
                            </a:solidFill>
                            <a:latin typeface="Cambria Math"/>
                            <a:cs typeface="Times New Roman"/>
                          </a:rPr>
                          <m:t>−</m:t>
                        </m:r>
                        <m:sSup>
                          <m:sSupPr>
                            <m:ctrlPr>
                              <a:rPr lang="en-US" sz="2000" i="1">
                                <a:solidFill>
                                  <a:prstClr val="black"/>
                                </a:solidFill>
                                <a:latin typeface="Cambria Math"/>
                                <a:ea typeface="Times New Roman"/>
                                <a:cs typeface="Times New Roman"/>
                              </a:rPr>
                            </m:ctrlPr>
                          </m:sSupPr>
                          <m:e>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𝐴</m:t>
                                </m:r>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d>
                          </m:e>
                          <m:sup>
                            <m:r>
                              <a:rPr lang="en-US" sz="2000" i="1">
                                <a:solidFill>
                                  <a:prstClr val="black"/>
                                </a:solidFill>
                                <a:latin typeface="Cambria Math"/>
                                <a:ea typeface="Times New Roman"/>
                                <a:cs typeface="Times New Roman"/>
                              </a:rPr>
                              <m:t>−1</m:t>
                            </m:r>
                          </m:sup>
                        </m:sSup>
                        <m:sSub>
                          <m:sSubPr>
                            <m:ctrlPr>
                              <a:rPr lang="en-US" sz="2000" i="1">
                                <a:latin typeface="Cambria Math"/>
                              </a:rPr>
                            </m:ctrlPr>
                          </m:sSubPr>
                          <m:e>
                            <m:r>
                              <a:rPr lang="en-US" sz="2000" i="1">
                                <a:latin typeface="Cambria Math"/>
                              </a:rPr>
                              <m:t>𝑥</m:t>
                            </m:r>
                          </m:e>
                          <m:sub>
                            <m:r>
                              <a:rPr lang="en-US" sz="2000" i="1">
                                <a:latin typeface="Cambria Math"/>
                              </a:rPr>
                              <m:t>𝑗</m:t>
                            </m:r>
                            <m:r>
                              <a:rPr lang="en-US" sz="2000" i="1">
                                <a:latin typeface="Cambria Math"/>
                              </a:rPr>
                              <m:t>−1</m:t>
                            </m:r>
                          </m:sub>
                        </m:sSub>
                      </m:e>
                    </m:d>
                  </m:oMath>
                </a14:m>
                <a:r>
                  <a:rPr lang="en-US" sz="2000" dirty="0"/>
                  <a:t>.</a:t>
                </a:r>
                <a:endParaRPr lang="en-US" sz="2000" dirty="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943"/>
                </a:stretch>
              </a:blipFill>
            </p:spPr>
            <p:txBody>
              <a:bodyPr/>
              <a:lstStyle/>
              <a:p>
                <a:r>
                  <a:rPr lang="en-US">
                    <a:noFill/>
                  </a:rPr>
                  <a:t> </a:t>
                </a:r>
              </a:p>
            </p:txBody>
          </p:sp>
        </mc:Fallback>
      </mc:AlternateContent>
    </p:spTree>
    <p:extLst>
      <p:ext uri="{BB962C8B-B14F-4D97-AF65-F5344CB8AC3E}">
        <p14:creationId xmlns:p14="http://schemas.microsoft.com/office/powerpoint/2010/main" val="367105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Remark about Strong PCF</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lvl="0"/>
                <a:r>
                  <a:rPr lang="en-US" sz="2600" dirty="0" smtClean="0">
                    <a:solidFill>
                      <a:prstClr val="black"/>
                    </a:solidFill>
                    <a:ea typeface="Times New Roman"/>
                    <a:cs typeface="Times New Roman"/>
                  </a:rPr>
                  <a:t>Let </a:t>
                </a:r>
                <a14:m>
                  <m:oMath xmlns:m="http://schemas.openxmlformats.org/officeDocument/2006/math">
                    <m:r>
                      <m:rPr>
                        <m:sty m:val="p"/>
                      </m:rPr>
                      <a:rPr lang="en-US" sz="2600">
                        <a:solidFill>
                          <a:prstClr val="black"/>
                        </a:solidFill>
                        <a:latin typeface="Cambria Math"/>
                        <a:ea typeface="Times New Roman"/>
                        <a:cs typeface="Times New Roman"/>
                      </a:rPr>
                      <m:t>Q</m:t>
                    </m:r>
                    <m:sSub>
                      <m:sSubPr>
                        <m:ctrlPr>
                          <a:rPr lang="en-US" sz="2600" i="1">
                            <a:solidFill>
                              <a:prstClr val="black"/>
                            </a:solidFill>
                            <a:latin typeface="Cambria Math"/>
                            <a:ea typeface="Times New Roman"/>
                            <a:cs typeface="Times New Roman"/>
                          </a:rPr>
                        </m:ctrlPr>
                      </m:sSubPr>
                      <m:e>
                        <m:r>
                          <a:rPr lang="en-US" sz="2600" i="1">
                            <a:solidFill>
                              <a:prstClr val="black"/>
                            </a:solidFill>
                            <a:latin typeface="Cambria Math"/>
                            <a:ea typeface="Times New Roman"/>
                            <a:cs typeface="Times New Roman"/>
                          </a:rPr>
                          <m:t>𝜖</m:t>
                        </m:r>
                        <m:r>
                          <a:rPr lang="en-US" sz="2600" i="1">
                            <a:solidFill>
                              <a:prstClr val="black"/>
                            </a:solidFill>
                            <a:latin typeface="Cambria Math"/>
                            <a:ea typeface="Times New Roman"/>
                            <a:cs typeface="Times New Roman"/>
                          </a:rPr>
                          <m:t>𝑁</m:t>
                        </m:r>
                      </m:e>
                      <m:sub>
                        <m:r>
                          <a:rPr lang="en-US" sz="2600" i="1">
                            <a:solidFill>
                              <a:prstClr val="black"/>
                            </a:solidFill>
                            <a:latin typeface="Cambria Math"/>
                            <a:ea typeface="Times New Roman"/>
                            <a:cs typeface="Times New Roman"/>
                          </a:rPr>
                          <m:t>𝜅</m:t>
                        </m:r>
                      </m:sub>
                    </m:sSub>
                    <m:r>
                      <a:rPr lang="en-US" sz="2600" i="1">
                        <a:solidFill>
                          <a:prstClr val="black"/>
                        </a:solidFill>
                        <a:latin typeface="Cambria Math"/>
                        <a:ea typeface="Times New Roman"/>
                        <a:cs typeface="Times New Roman"/>
                      </a:rPr>
                      <m:t>(</m:t>
                    </m:r>
                    <m:r>
                      <a:rPr lang="en-US" sz="2600" i="1">
                        <a:solidFill>
                          <a:prstClr val="black"/>
                        </a:solidFill>
                        <a:latin typeface="Cambria Math"/>
                        <a:ea typeface="Times New Roman"/>
                        <a:cs typeface="Times New Roman"/>
                      </a:rPr>
                      <m:t>ℋ</m:t>
                    </m:r>
                    <m:r>
                      <a:rPr lang="en-US" sz="2600" i="1">
                        <a:solidFill>
                          <a:prstClr val="black"/>
                        </a:solidFill>
                        <a:latin typeface="Cambria Math"/>
                        <a:ea typeface="Times New Roman"/>
                        <a:cs typeface="Times New Roman"/>
                      </a:rPr>
                      <m:t>)</m:t>
                    </m:r>
                  </m:oMath>
                </a14:m>
                <a:r>
                  <a:rPr lang="en-US" sz="2600" dirty="0">
                    <a:solidFill>
                      <a:prstClr val="black"/>
                    </a:solidFill>
                  </a:rPr>
                  <a:t> have minimal </a:t>
                </a:r>
                <a:r>
                  <a:rPr lang="en-US" sz="2600" dirty="0" smtClean="0">
                    <a:solidFill>
                      <a:prstClr val="black"/>
                    </a:solidFill>
                  </a:rPr>
                  <a:t>linear relation </a:t>
                </a:r>
                <a:r>
                  <a:rPr lang="en-US" sz="2600" dirty="0">
                    <a:solidFill>
                      <a:prstClr val="black"/>
                    </a:solidFill>
                  </a:rPr>
                  <a:t>representation and </a:t>
                </a:r>
                <a14:m>
                  <m:oMath xmlns:m="http://schemas.openxmlformats.org/officeDocument/2006/math">
                    <m:r>
                      <a:rPr lang="en-US" sz="2600" i="1">
                        <a:solidFill>
                          <a:prstClr val="black"/>
                        </a:solidFill>
                        <a:latin typeface="Cambria Math"/>
                        <a:ea typeface="Cambria Math"/>
                      </a:rPr>
                      <m:t>𝛼𝜖</m:t>
                    </m:r>
                    <m:r>
                      <a:rPr lang="en-US" sz="2600" i="1">
                        <a:solidFill>
                          <a:prstClr val="black"/>
                        </a:solidFill>
                        <a:latin typeface="Cambria Math"/>
                        <a:ea typeface="Cambria Math"/>
                      </a:rPr>
                      <m:t>𝑅</m:t>
                    </m:r>
                  </m:oMath>
                </a14:m>
                <a:r>
                  <a:rPr lang="en-US" sz="2600" dirty="0">
                    <a:solidFill>
                      <a:prstClr val="black"/>
                    </a:solidFill>
                  </a:rPr>
                  <a:t>. Let </a:t>
                </a:r>
                <a14:m>
                  <m:oMath xmlns:m="http://schemas.openxmlformats.org/officeDocument/2006/math">
                    <m:acc>
                      <m:accPr>
                        <m:chr m:val="⃗"/>
                        <m:ctrlPr>
                          <a:rPr lang="en-US" sz="2600" i="1">
                            <a:solidFill>
                              <a:prstClr val="black"/>
                            </a:solidFill>
                            <a:latin typeface="Cambria Math"/>
                          </a:rPr>
                        </m:ctrlPr>
                      </m:accPr>
                      <m:e>
                        <m:r>
                          <a:rPr lang="en-US" sz="2600" i="1">
                            <a:solidFill>
                              <a:prstClr val="black"/>
                            </a:solidFill>
                            <a:latin typeface="Cambria Math"/>
                          </a:rPr>
                          <m:t>𝜂</m:t>
                        </m:r>
                      </m:e>
                    </m:acc>
                    <m:r>
                      <a:rPr lang="en-US" sz="2600" i="1">
                        <a:solidFill>
                          <a:prstClr val="black"/>
                        </a:solidFill>
                        <a:latin typeface="Cambria Math"/>
                      </a:rPr>
                      <m:t>:</m:t>
                    </m:r>
                    <m:sSub>
                      <m:sSubPr>
                        <m:ctrlPr>
                          <a:rPr lang="en-US" sz="2600" i="1">
                            <a:solidFill>
                              <a:prstClr val="black"/>
                            </a:solidFill>
                            <a:latin typeface="Cambria Math"/>
                          </a:rPr>
                        </m:ctrlPr>
                      </m:sSubPr>
                      <m:e>
                        <m:r>
                          <a:rPr lang="en-US" sz="2600" i="1">
                            <a:solidFill>
                              <a:prstClr val="black"/>
                            </a:solidFill>
                            <a:latin typeface="Cambria Math"/>
                          </a:rPr>
                          <m:t>𝑈</m:t>
                        </m:r>
                      </m:e>
                      <m:sub>
                        <m:r>
                          <a:rPr lang="en-US" sz="2600" i="1">
                            <a:solidFill>
                              <a:prstClr val="black"/>
                            </a:solidFill>
                            <a:latin typeface="Cambria Math"/>
                            <a:ea typeface="Times New Roman"/>
                            <a:cs typeface="Times New Roman"/>
                          </a:rPr>
                          <m:t>𝛼</m:t>
                        </m:r>
                      </m:sub>
                    </m:sSub>
                    <m:r>
                      <a:rPr lang="en-US" sz="2600" i="1">
                        <a:solidFill>
                          <a:prstClr val="black"/>
                        </a:solidFill>
                        <a:latin typeface="Cambria Math"/>
                      </a:rPr>
                      <m:t>⋂ </m:t>
                    </m:r>
                    <m:sSup>
                      <m:sSupPr>
                        <m:ctrlPr>
                          <a:rPr lang="en-US" sz="2600" i="1">
                            <a:solidFill>
                              <a:prstClr val="black"/>
                            </a:solidFill>
                            <a:latin typeface="Cambria Math"/>
                          </a:rPr>
                        </m:ctrlPr>
                      </m:sSupPr>
                      <m:e>
                        <m:r>
                          <a:rPr lang="en-US" sz="2600" i="1">
                            <a:solidFill>
                              <a:prstClr val="black"/>
                            </a:solidFill>
                            <a:latin typeface="Cambria Math"/>
                          </a:rPr>
                          <m:t>𝐶</m:t>
                        </m:r>
                      </m:e>
                      <m:sup>
                        <m:r>
                          <a:rPr lang="en-US" sz="2600" i="1">
                            <a:solidFill>
                              <a:prstClr val="black"/>
                            </a:solidFill>
                            <a:latin typeface="Cambria Math"/>
                          </a:rPr>
                          <m:t>+</m:t>
                        </m:r>
                      </m:sup>
                    </m:sSup>
                    <m:r>
                      <a:rPr lang="en-US" sz="2600" i="1">
                        <a:solidFill>
                          <a:prstClr val="black"/>
                        </a:solidFill>
                        <a:latin typeface="Cambria Math"/>
                        <a:ea typeface="Cambria Math"/>
                      </a:rPr>
                      <m:t>→</m:t>
                    </m:r>
                  </m:oMath>
                </a14:m>
                <a:r>
                  <a:rPr lang="en-US" sz="2600" dirty="0">
                    <a:solidFill>
                      <a:prstClr val="black"/>
                    </a:solidFill>
                    <a:ea typeface="Times New Roman"/>
                    <a:cs typeface="Times New Roman"/>
                  </a:rPr>
                  <a:t> </a:t>
                </a:r>
                <a14:m>
                  <m:oMath xmlns:m="http://schemas.openxmlformats.org/officeDocument/2006/math">
                    <m:r>
                      <a:rPr lang="en-US" sz="2600" i="1">
                        <a:solidFill>
                          <a:prstClr val="black"/>
                        </a:solidFill>
                        <a:latin typeface="Cambria Math"/>
                        <a:ea typeface="Times New Roman"/>
                        <a:cs typeface="Times New Roman"/>
                      </a:rPr>
                      <m:t>ℋ</m:t>
                    </m:r>
                  </m:oMath>
                </a14:m>
                <a:r>
                  <a:rPr lang="en-US" sz="2600" dirty="0" smtClean="0">
                    <a:solidFill>
                      <a:prstClr val="black"/>
                    </a:solidFill>
                  </a:rPr>
                  <a:t>. </a:t>
                </a:r>
                <a:r>
                  <a:rPr lang="en-US" sz="2600" dirty="0">
                    <a:solidFill>
                      <a:prstClr val="black"/>
                    </a:solidFill>
                  </a:rPr>
                  <a:t>Then the following holds: </a:t>
                </a:r>
                <a:endParaRPr lang="en-US" sz="2600" dirty="0" smtClean="0">
                  <a:solidFill>
                    <a:prstClr val="black"/>
                  </a:solidFill>
                </a:endParaRPr>
              </a:p>
              <a:p>
                <a:pPr lvl="0"/>
                <a:endParaRPr lang="en-US" sz="2600" dirty="0" smtClean="0">
                  <a:solidFill>
                    <a:prstClr val="black"/>
                  </a:solidFill>
                </a:endParaRPr>
              </a:p>
              <a:p>
                <a:pPr lvl="0"/>
                <a:r>
                  <a:rPr lang="en-US" sz="2600" dirty="0" smtClean="0">
                    <a:solidFill>
                      <a:prstClr val="black"/>
                    </a:solidFill>
                  </a:rPr>
                  <a:t>(</a:t>
                </a:r>
                <a14:m>
                  <m:oMath xmlns:m="http://schemas.openxmlformats.org/officeDocument/2006/math">
                    <m:sSub>
                      <m:sSubPr>
                        <m:ctrlPr>
                          <a:rPr lang="en-US" sz="2600" i="1" smtClean="0">
                            <a:solidFill>
                              <a:prstClr val="black"/>
                            </a:solidFill>
                            <a:latin typeface="Cambria Math"/>
                          </a:rPr>
                        </m:ctrlPr>
                      </m:sSubPr>
                      <m:e>
                        <m:r>
                          <a:rPr lang="en-US" sz="2600" b="0" i="1" smtClean="0">
                            <a:solidFill>
                              <a:prstClr val="black"/>
                            </a:solidFill>
                            <a:latin typeface="Cambria Math"/>
                          </a:rPr>
                          <m:t>1</m:t>
                        </m:r>
                      </m:e>
                      <m:sub>
                        <m:r>
                          <a:rPr lang="en-US" sz="2600" b="0" i="1" smtClean="0">
                            <a:solidFill>
                              <a:prstClr val="black"/>
                            </a:solidFill>
                            <a:latin typeface="Cambria Math"/>
                          </a:rPr>
                          <m:t>𝑆</m:t>
                        </m:r>
                      </m:sub>
                    </m:sSub>
                  </m:oMath>
                </a14:m>
                <a:r>
                  <a:rPr lang="en-US" sz="2600" dirty="0" smtClean="0">
                    <a:solidFill>
                      <a:prstClr val="black"/>
                    </a:solidFill>
                  </a:rPr>
                  <a:t>) </a:t>
                </a:r>
                <a:r>
                  <a:rPr lang="en-US" sz="2600" dirty="0">
                    <a:solidFill>
                      <a:prstClr val="black"/>
                    </a:solidFill>
                  </a:rPr>
                  <a:t>If </a:t>
                </a:r>
                <a14:m>
                  <m:oMath xmlns:m="http://schemas.openxmlformats.org/officeDocument/2006/math">
                    <m:acc>
                      <m:accPr>
                        <m:chr m:val="⃗"/>
                        <m:ctrlPr>
                          <a:rPr lang="en-US" sz="2600" i="1">
                            <a:solidFill>
                              <a:prstClr val="black"/>
                            </a:solidFill>
                            <a:latin typeface="Cambria Math"/>
                          </a:rPr>
                        </m:ctrlPr>
                      </m:accPr>
                      <m:e>
                        <m:r>
                          <a:rPr lang="en-US" sz="2600" i="1">
                            <a:solidFill>
                              <a:prstClr val="black"/>
                            </a:solidFill>
                            <a:latin typeface="Cambria Math"/>
                          </a:rPr>
                          <m:t>𝜂</m:t>
                        </m:r>
                      </m:e>
                    </m:acc>
                  </m:oMath>
                </a14:m>
                <a:r>
                  <a:rPr lang="en-US" sz="2600" dirty="0">
                    <a:solidFill>
                      <a:prstClr val="black"/>
                    </a:solidFill>
                  </a:rPr>
                  <a:t> </a:t>
                </a:r>
                <a:r>
                  <a:rPr lang="en-US" sz="2600" dirty="0" smtClean="0">
                    <a:solidFill>
                      <a:prstClr val="black"/>
                    </a:solidFill>
                  </a:rPr>
                  <a:t>satisfies (A), (B) and </a:t>
                </a:r>
                <a14:m>
                  <m:oMath xmlns:m="http://schemas.openxmlformats.org/officeDocument/2006/math">
                    <m:r>
                      <a:rPr lang="en-US" sz="2600" i="1" dirty="0">
                        <a:solidFill>
                          <a:prstClr val="black"/>
                        </a:solidFill>
                        <a:latin typeface="Cambria Math"/>
                      </a:rPr>
                      <m:t>(</m:t>
                    </m:r>
                    <m:sSub>
                      <m:sSubPr>
                        <m:ctrlPr>
                          <a:rPr lang="en-US" sz="2600" i="1">
                            <a:solidFill>
                              <a:prstClr val="black"/>
                            </a:solidFill>
                            <a:latin typeface="Cambria Math"/>
                          </a:rPr>
                        </m:ctrlPr>
                      </m:sSubPr>
                      <m:e>
                        <m:r>
                          <a:rPr lang="en-US" sz="2600" i="1">
                            <a:solidFill>
                              <a:prstClr val="black"/>
                            </a:solidFill>
                            <a:latin typeface="Cambria Math"/>
                          </a:rPr>
                          <m:t>𝐶</m:t>
                        </m:r>
                      </m:e>
                      <m:sub>
                        <m:r>
                          <a:rPr lang="en-US" sz="2600" i="1">
                            <a:solidFill>
                              <a:prstClr val="black"/>
                            </a:solidFill>
                            <a:latin typeface="Cambria Math"/>
                          </a:rPr>
                          <m:t>𝑆</m:t>
                        </m:r>
                      </m:sub>
                    </m:sSub>
                    <m:r>
                      <a:rPr lang="en-US" sz="2600" i="1" dirty="0">
                        <a:solidFill>
                          <a:prstClr val="black"/>
                        </a:solidFill>
                        <a:latin typeface="Cambria Math"/>
                      </a:rPr>
                      <m:t>)</m:t>
                    </m:r>
                  </m:oMath>
                </a14:m>
                <a:r>
                  <a:rPr lang="en-US" sz="2600" dirty="0">
                    <a:solidFill>
                      <a:prstClr val="black"/>
                    </a:solidFill>
                  </a:rPr>
                  <a:t> </a:t>
                </a:r>
                <a:r>
                  <a:rPr lang="en-US" sz="2600" dirty="0" smtClean="0">
                    <a:solidFill>
                      <a:prstClr val="black"/>
                    </a:solidFill>
                  </a:rPr>
                  <a:t>then </a:t>
                </a:r>
                <a14:m>
                  <m:oMath xmlns:m="http://schemas.openxmlformats.org/officeDocument/2006/math">
                    <m:sSub>
                      <m:sSubPr>
                        <m:ctrlPr>
                          <a:rPr lang="en-US" sz="2600" i="1">
                            <a:solidFill>
                              <a:prstClr val="black"/>
                            </a:solidFill>
                            <a:latin typeface="Cambria Math"/>
                            <a:cs typeface="Times New Roman"/>
                          </a:rPr>
                        </m:ctrlPr>
                      </m:sSubPr>
                      <m:e>
                        <m:r>
                          <a:rPr lang="en-US" sz="2600" i="1">
                            <a:solidFill>
                              <a:prstClr val="black"/>
                            </a:solidFill>
                            <a:latin typeface="Cambria Math"/>
                            <a:ea typeface="Times New Roman"/>
                            <a:cs typeface="Times New Roman"/>
                          </a:rPr>
                          <m:t>𝛤</m:t>
                        </m:r>
                      </m:e>
                      <m:sub>
                        <m:r>
                          <a:rPr lang="en-US" sz="2600" i="1">
                            <a:solidFill>
                              <a:prstClr val="black"/>
                            </a:solidFill>
                            <a:latin typeface="Cambria Math"/>
                            <a:cs typeface="Times New Roman"/>
                          </a:rPr>
                          <m:t>𝑧</m:t>
                        </m:r>
                      </m:sub>
                    </m:sSub>
                    <m:acc>
                      <m:accPr>
                        <m:chr m:val="⃗"/>
                        <m:ctrlPr>
                          <a:rPr lang="en-US" sz="2600" i="1">
                            <a:solidFill>
                              <a:prstClr val="black"/>
                            </a:solidFill>
                            <a:latin typeface="Cambria Math"/>
                          </a:rPr>
                        </m:ctrlPr>
                      </m:accPr>
                      <m:e>
                        <m:r>
                          <a:rPr lang="en-US" sz="2600" i="1">
                            <a:solidFill>
                              <a:prstClr val="black"/>
                            </a:solidFill>
                            <a:latin typeface="Cambria Math"/>
                          </a:rPr>
                          <m:t>𝜂</m:t>
                        </m:r>
                      </m:e>
                    </m:acc>
                    <m:d>
                      <m:dPr>
                        <m:ctrlPr>
                          <a:rPr lang="en-US" sz="2600" i="1">
                            <a:solidFill>
                              <a:prstClr val="black"/>
                            </a:solidFill>
                            <a:latin typeface="Cambria Math"/>
                            <a:ea typeface="Times New Roman"/>
                            <a:cs typeface="Times New Roman"/>
                          </a:rPr>
                        </m:ctrlPr>
                      </m:dPr>
                      <m:e>
                        <m:r>
                          <a:rPr lang="en-US" sz="2600" i="1">
                            <a:solidFill>
                              <a:prstClr val="black"/>
                            </a:solidFill>
                            <a:latin typeface="Cambria Math"/>
                            <a:ea typeface="Times New Roman"/>
                            <a:cs typeface="Times New Roman"/>
                          </a:rPr>
                          <m:t>𝑧</m:t>
                        </m:r>
                      </m:e>
                    </m:d>
                    <m:groupChr>
                      <m:groupChrPr>
                        <m:chr m:val="→"/>
                        <m:vertJc m:val="bot"/>
                        <m:ctrlPr>
                          <a:rPr lang="en-US" sz="2600" i="1">
                            <a:solidFill>
                              <a:prstClr val="black"/>
                            </a:solidFill>
                            <a:latin typeface="Cambria Math"/>
                            <a:ea typeface="Times New Roman"/>
                            <a:cs typeface="Times New Roman"/>
                          </a:rPr>
                        </m:ctrlPr>
                      </m:groupChrPr>
                      <m:e>
                        <m:r>
                          <m:rPr>
                            <m:brk m:alnAt="2"/>
                          </m:rPr>
                          <a:rPr lang="en-US" sz="2600" i="1">
                            <a:solidFill>
                              <a:prstClr val="black"/>
                            </a:solidFill>
                            <a:latin typeface="Cambria Math"/>
                            <a:ea typeface="Times New Roman"/>
                            <a:cs typeface="Times New Roman"/>
                          </a:rPr>
                          <m:t>𝑠</m:t>
                        </m:r>
                      </m:e>
                    </m:groupChr>
                    <m:sSub>
                      <m:sSubPr>
                        <m:ctrlPr>
                          <a:rPr lang="en-US" sz="2600" i="1">
                            <a:solidFill>
                              <a:prstClr val="black"/>
                            </a:solidFill>
                            <a:latin typeface="Cambria Math"/>
                            <a:ea typeface="Times New Roman"/>
                            <a:cs typeface="Times New Roman"/>
                          </a:rPr>
                        </m:ctrlPr>
                      </m:sSubPr>
                      <m:e>
                        <m:r>
                          <a:rPr lang="en-US" sz="2600" i="1">
                            <a:solidFill>
                              <a:prstClr val="black"/>
                            </a:solidFill>
                            <a:latin typeface="Cambria Math"/>
                            <a:ea typeface="Times New Roman"/>
                            <a:cs typeface="Times New Roman"/>
                          </a:rPr>
                          <m:t>𝑥</m:t>
                        </m:r>
                      </m:e>
                      <m:sub>
                        <m:r>
                          <a:rPr lang="en-US" sz="2600" i="1">
                            <a:solidFill>
                              <a:prstClr val="black"/>
                            </a:solidFill>
                            <a:latin typeface="Cambria Math"/>
                            <a:ea typeface="Times New Roman"/>
                            <a:cs typeface="Times New Roman"/>
                          </a:rPr>
                          <m:t>0</m:t>
                        </m:r>
                      </m:sub>
                    </m:sSub>
                  </m:oMath>
                </a14:m>
                <a:r>
                  <a:rPr lang="en-US" sz="2600" dirty="0">
                    <a:solidFill>
                      <a:prstClr val="black"/>
                    </a:solidFill>
                  </a:rPr>
                  <a:t>, when </a:t>
                </a:r>
                <a14:m>
                  <m:oMath xmlns:m="http://schemas.openxmlformats.org/officeDocument/2006/math">
                    <m:r>
                      <a:rPr lang="en-US" sz="2600" i="1">
                        <a:solidFill>
                          <a:prstClr val="black"/>
                        </a:solidFill>
                        <a:latin typeface="Cambria Math"/>
                        <a:ea typeface="Times New Roman"/>
                        <a:cs typeface="Times New Roman"/>
                      </a:rPr>
                      <m:t>𝑧</m:t>
                    </m:r>
                    <m:acc>
                      <m:accPr>
                        <m:chr m:val="̂"/>
                        <m:ctrlPr>
                          <a:rPr lang="en-US" sz="2600" i="1">
                            <a:solidFill>
                              <a:prstClr val="black"/>
                            </a:solidFill>
                            <a:latin typeface="Cambria Math"/>
                            <a:ea typeface="Times New Roman"/>
                            <a:cs typeface="Times New Roman"/>
                          </a:rPr>
                        </m:ctrlPr>
                      </m:accPr>
                      <m:e>
                        <m:r>
                          <a:rPr lang="en-US" sz="2600" i="1">
                            <a:solidFill>
                              <a:prstClr val="black"/>
                            </a:solidFill>
                            <a:latin typeface="Cambria Math"/>
                            <a:ea typeface="Times New Roman"/>
                          </a:rPr>
                          <m:t>→</m:t>
                        </m:r>
                      </m:e>
                    </m:acc>
                    <m:r>
                      <a:rPr lang="en-US" sz="2600" i="1">
                        <a:solidFill>
                          <a:prstClr val="black"/>
                        </a:solidFill>
                        <a:latin typeface="Cambria Math"/>
                        <a:ea typeface="Times New Roman"/>
                        <a:cs typeface="Times New Roman"/>
                      </a:rPr>
                      <m:t>𝛼</m:t>
                    </m:r>
                  </m:oMath>
                </a14:m>
                <a:r>
                  <a:rPr lang="en-US" sz="2600" dirty="0" smtClean="0">
                    <a:solidFill>
                      <a:prstClr val="black"/>
                    </a:solidFill>
                  </a:rPr>
                  <a:t>.</a:t>
                </a:r>
              </a:p>
              <a:p>
                <a:pPr lvl="0"/>
                <a:endParaRPr lang="en-US" sz="2600" dirty="0">
                  <a:solidFill>
                    <a:prstClr val="black"/>
                  </a:solidFill>
                </a:endParaRPr>
              </a:p>
              <a:p>
                <a:r>
                  <a:rPr lang="en-US" sz="2600" dirty="0" smtClean="0">
                    <a:solidFill>
                      <a:prstClr val="black"/>
                    </a:solidFill>
                  </a:rPr>
                  <a:t>(</a:t>
                </a:r>
                <a14:m>
                  <m:oMath xmlns:m="http://schemas.openxmlformats.org/officeDocument/2006/math">
                    <m:sSub>
                      <m:sSubPr>
                        <m:ctrlPr>
                          <a:rPr lang="en-US" sz="2600" i="1">
                            <a:solidFill>
                              <a:prstClr val="black"/>
                            </a:solidFill>
                            <a:latin typeface="Cambria Math"/>
                          </a:rPr>
                        </m:ctrlPr>
                      </m:sSubPr>
                      <m:e>
                        <m:r>
                          <a:rPr lang="en-US" sz="2600" b="0" i="1" smtClean="0">
                            <a:solidFill>
                              <a:prstClr val="black"/>
                            </a:solidFill>
                            <a:latin typeface="Cambria Math"/>
                          </a:rPr>
                          <m:t>2</m:t>
                        </m:r>
                      </m:e>
                      <m:sub>
                        <m:r>
                          <a:rPr lang="en-US" sz="2600" i="1">
                            <a:solidFill>
                              <a:prstClr val="black"/>
                            </a:solidFill>
                            <a:latin typeface="Cambria Math"/>
                          </a:rPr>
                          <m:t>𝑆</m:t>
                        </m:r>
                      </m:sub>
                    </m:sSub>
                  </m:oMath>
                </a14:m>
                <a:r>
                  <a:rPr lang="en-US" sz="2600" dirty="0" smtClean="0">
                    <a:solidFill>
                      <a:prstClr val="black"/>
                    </a:solidFill>
                  </a:rPr>
                  <a:t>) </a:t>
                </a:r>
                <a:r>
                  <a:rPr lang="en-US" sz="2600" dirty="0">
                    <a:solidFill>
                      <a:prstClr val="black"/>
                    </a:solidFill>
                  </a:rPr>
                  <a:t>If </a:t>
                </a:r>
                <a14:m>
                  <m:oMath xmlns:m="http://schemas.openxmlformats.org/officeDocument/2006/math">
                    <m:acc>
                      <m:accPr>
                        <m:chr m:val="⃗"/>
                        <m:ctrlPr>
                          <a:rPr lang="en-US" sz="2600" i="1">
                            <a:solidFill>
                              <a:prstClr val="black"/>
                            </a:solidFill>
                            <a:latin typeface="Cambria Math"/>
                          </a:rPr>
                        </m:ctrlPr>
                      </m:accPr>
                      <m:e>
                        <m:r>
                          <a:rPr lang="en-US" sz="2600" i="1">
                            <a:solidFill>
                              <a:prstClr val="black"/>
                            </a:solidFill>
                            <a:latin typeface="Cambria Math"/>
                          </a:rPr>
                          <m:t>𝜂</m:t>
                        </m:r>
                      </m:e>
                    </m:acc>
                  </m:oMath>
                </a14:m>
                <a:r>
                  <a:rPr lang="en-US" sz="2600" dirty="0">
                    <a:solidFill>
                      <a:prstClr val="black"/>
                    </a:solidFill>
                  </a:rPr>
                  <a:t> </a:t>
                </a:r>
                <a:r>
                  <a:rPr lang="en-US" sz="2600" dirty="0" smtClean="0">
                    <a:solidFill>
                      <a:prstClr val="black"/>
                    </a:solidFill>
                  </a:rPr>
                  <a:t>satisfies </a:t>
                </a:r>
                <a14:m>
                  <m:oMath xmlns:m="http://schemas.openxmlformats.org/officeDocument/2006/math">
                    <m:d>
                      <m:dPr>
                        <m:ctrlPr>
                          <a:rPr lang="en-US" sz="2600" i="1" dirty="0">
                            <a:solidFill>
                              <a:prstClr val="black"/>
                            </a:solidFill>
                            <a:latin typeface="Cambria Math"/>
                          </a:rPr>
                        </m:ctrlPr>
                      </m:dPr>
                      <m:e>
                        <m:r>
                          <a:rPr lang="en-US" sz="2600" b="0" i="1" dirty="0" smtClean="0">
                            <a:solidFill>
                              <a:prstClr val="black"/>
                            </a:solidFill>
                            <a:latin typeface="Cambria Math"/>
                          </a:rPr>
                          <m:t>𝐷</m:t>
                        </m:r>
                      </m:e>
                    </m:d>
                  </m:oMath>
                </a14:m>
                <a:r>
                  <a:rPr lang="en-US" sz="2600" dirty="0" smtClean="0">
                    <a:solidFill>
                      <a:prstClr val="black"/>
                    </a:solidFill>
                  </a:rPr>
                  <a:t>, </a:t>
                </a:r>
                <a14:m>
                  <m:oMath xmlns:m="http://schemas.openxmlformats.org/officeDocument/2006/math">
                    <m:r>
                      <a:rPr lang="en-US" sz="2600" i="1" dirty="0">
                        <a:solidFill>
                          <a:prstClr val="black"/>
                        </a:solidFill>
                        <a:latin typeface="Cambria Math"/>
                      </a:rPr>
                      <m:t>(</m:t>
                    </m:r>
                    <m:r>
                      <a:rPr lang="en-US" sz="2600" b="0" i="1" dirty="0" smtClean="0">
                        <a:solidFill>
                          <a:prstClr val="black"/>
                        </a:solidFill>
                        <a:latin typeface="Cambria Math"/>
                      </a:rPr>
                      <m:t>𝐸</m:t>
                    </m:r>
                    <m:r>
                      <a:rPr lang="en-US" sz="2600" i="1" dirty="0">
                        <a:solidFill>
                          <a:prstClr val="black"/>
                        </a:solidFill>
                        <a:latin typeface="Cambria Math"/>
                      </a:rPr>
                      <m:t>)</m:t>
                    </m:r>
                  </m:oMath>
                </a14:m>
                <a:r>
                  <a:rPr lang="en-US" sz="2600" dirty="0" smtClean="0">
                    <a:solidFill>
                      <a:prstClr val="black"/>
                    </a:solidFill>
                  </a:rPr>
                  <a:t> and </a:t>
                </a:r>
                <a14:m>
                  <m:oMath xmlns:m="http://schemas.openxmlformats.org/officeDocument/2006/math">
                    <m:d>
                      <m:dPr>
                        <m:ctrlPr>
                          <a:rPr lang="en-US" sz="2600" i="1" dirty="0">
                            <a:solidFill>
                              <a:prstClr val="black"/>
                            </a:solidFill>
                            <a:latin typeface="Cambria Math"/>
                          </a:rPr>
                        </m:ctrlPr>
                      </m:dPr>
                      <m:e>
                        <m:sSub>
                          <m:sSubPr>
                            <m:ctrlPr>
                              <a:rPr lang="en-US" sz="2600" i="1">
                                <a:solidFill>
                                  <a:prstClr val="black"/>
                                </a:solidFill>
                                <a:latin typeface="Cambria Math"/>
                              </a:rPr>
                            </m:ctrlPr>
                          </m:sSubPr>
                          <m:e>
                            <m:r>
                              <a:rPr lang="en-US" sz="2600" i="1">
                                <a:solidFill>
                                  <a:prstClr val="black"/>
                                </a:solidFill>
                                <a:latin typeface="Cambria Math"/>
                              </a:rPr>
                              <m:t>𝐹</m:t>
                            </m:r>
                          </m:e>
                          <m:sub>
                            <m:r>
                              <a:rPr lang="en-US" sz="2600" i="1">
                                <a:solidFill>
                                  <a:prstClr val="black"/>
                                </a:solidFill>
                                <a:latin typeface="Cambria Math"/>
                              </a:rPr>
                              <m:t>𝑆</m:t>
                            </m:r>
                          </m:sub>
                        </m:sSub>
                      </m:e>
                    </m:d>
                  </m:oMath>
                </a14:m>
                <a:r>
                  <a:rPr lang="en-US" sz="2600" dirty="0">
                    <a:solidFill>
                      <a:prstClr val="black"/>
                    </a:solidFill>
                  </a:rPr>
                  <a:t> then </a:t>
                </a:r>
                <a:r>
                  <a:rPr lang="en-US" sz="2600" dirty="0"/>
                  <a:t>for some </a:t>
                </a:r>
                <a14:m>
                  <m:oMath xmlns:m="http://schemas.openxmlformats.org/officeDocument/2006/math">
                    <m:r>
                      <a:rPr lang="en-US" sz="2600" b="0" i="1">
                        <a:latin typeface="Cambria Math"/>
                      </a:rPr>
                      <m:t>𝑙</m:t>
                    </m:r>
                    <m:r>
                      <a:rPr lang="en-US" sz="2600" b="0" i="1">
                        <a:latin typeface="Cambria Math"/>
                        <a:ea typeface="Cambria Math"/>
                      </a:rPr>
                      <m:t>𝜖</m:t>
                    </m:r>
                    <m:r>
                      <a:rPr lang="en-US" sz="2600" b="0" i="1">
                        <a:latin typeface="Cambria Math"/>
                        <a:ea typeface="Cambria Math"/>
                      </a:rPr>
                      <m:t>𝑁</m:t>
                    </m:r>
                  </m:oMath>
                </a14:m>
                <a:r>
                  <a:rPr lang="en-US" sz="2600" dirty="0"/>
                  <a:t> then for </a:t>
                </a:r>
                <a14:m>
                  <m:oMath xmlns:m="http://schemas.openxmlformats.org/officeDocument/2006/math">
                    <m:r>
                      <a:rPr lang="en-US" sz="2600" b="0" i="1">
                        <a:latin typeface="Cambria Math"/>
                      </a:rPr>
                      <m:t>0</m:t>
                    </m:r>
                    <m:r>
                      <a:rPr lang="en-US" sz="2600" b="0" i="1">
                        <a:latin typeface="Cambria Math"/>
                        <a:ea typeface="Cambria Math"/>
                      </a:rPr>
                      <m:t>≤</m:t>
                    </m:r>
                    <m:r>
                      <a:rPr lang="en-US" sz="2600" b="0" i="1">
                        <a:latin typeface="Cambria Math"/>
                        <a:ea typeface="Cambria Math"/>
                      </a:rPr>
                      <m:t>𝑗</m:t>
                    </m:r>
                    <m:r>
                      <a:rPr lang="en-US" sz="2600" b="0" i="1">
                        <a:latin typeface="Cambria Math"/>
                        <a:ea typeface="Cambria Math"/>
                      </a:rPr>
                      <m:t>&lt;</m:t>
                    </m:r>
                    <m:r>
                      <a:rPr lang="en-US" sz="2600" b="0" i="1">
                        <a:latin typeface="Cambria Math"/>
                        <a:ea typeface="Cambria Math"/>
                      </a:rPr>
                      <m:t>𝑙</m:t>
                    </m:r>
                  </m:oMath>
                </a14:m>
                <a:r>
                  <a:rPr lang="en-US" sz="2600" dirty="0"/>
                  <a:t> </a:t>
                </a:r>
                <a:endParaRPr lang="en-US" sz="2600" dirty="0" smtClean="0"/>
              </a:p>
              <a:p>
                <a14:m>
                  <m:oMath xmlns:m="http://schemas.openxmlformats.org/officeDocument/2006/math">
                    <m:f>
                      <m:fPr>
                        <m:ctrlPr>
                          <a:rPr lang="en-US" sz="2600" i="1">
                            <a:latin typeface="Cambria Math"/>
                            <a:ea typeface="Times New Roman"/>
                            <a:cs typeface="Times New Roman"/>
                          </a:rPr>
                        </m:ctrlPr>
                      </m:fPr>
                      <m:num>
                        <m:r>
                          <a:rPr lang="en-US" sz="2600" b="0" i="1">
                            <a:latin typeface="Cambria Math"/>
                            <a:ea typeface="Times New Roman"/>
                            <a:cs typeface="Times New Roman"/>
                          </a:rPr>
                          <m:t>1</m:t>
                        </m:r>
                      </m:num>
                      <m:den>
                        <m:r>
                          <a:rPr lang="en-US" sz="2600" b="0" i="1">
                            <a:latin typeface="Cambria Math"/>
                            <a:ea typeface="Times New Roman"/>
                            <a:cs typeface="Times New Roman"/>
                          </a:rPr>
                          <m:t>𝑗</m:t>
                        </m:r>
                        <m:r>
                          <a:rPr lang="en-US" sz="2600" b="0" i="1">
                            <a:latin typeface="Cambria Math"/>
                            <a:ea typeface="Times New Roman"/>
                            <a:cs typeface="Times New Roman"/>
                          </a:rPr>
                          <m:t>!</m:t>
                        </m:r>
                      </m:den>
                    </m:f>
                    <m:sSup>
                      <m:sSupPr>
                        <m:ctrlPr>
                          <a:rPr lang="en-US" sz="2600" i="1">
                            <a:latin typeface="Cambria Math"/>
                            <a:ea typeface="Times New Roman"/>
                            <a:cs typeface="Times New Roman"/>
                          </a:rPr>
                        </m:ctrlPr>
                      </m:sSupPr>
                      <m:e>
                        <m:d>
                          <m:dPr>
                            <m:ctrlPr>
                              <a:rPr lang="en-US" sz="2600" i="1">
                                <a:latin typeface="Cambria Math"/>
                                <a:ea typeface="Times New Roman"/>
                                <a:cs typeface="Times New Roman"/>
                              </a:rPr>
                            </m:ctrlPr>
                          </m:dPr>
                          <m:e>
                            <m:sSub>
                              <m:sSubPr>
                                <m:ctrlPr>
                                  <a:rPr lang="en-US" sz="2600" i="1">
                                    <a:latin typeface="Cambria Math"/>
                                    <a:ea typeface="Times New Roman"/>
                                    <a:cs typeface="Times New Roman"/>
                                  </a:rPr>
                                </m:ctrlPr>
                              </m:sSubPr>
                              <m:e>
                                <m:r>
                                  <a:rPr lang="en-US" sz="2600" b="0" i="1">
                                    <a:latin typeface="Cambria Math"/>
                                    <a:ea typeface="Times New Roman"/>
                                    <a:cs typeface="Times New Roman"/>
                                  </a:rPr>
                                  <m:t>𝛤</m:t>
                                </m:r>
                              </m:e>
                              <m:sub>
                                <m:r>
                                  <a:rPr lang="en-US" sz="2600" b="0" i="1">
                                    <a:latin typeface="Cambria Math"/>
                                    <a:ea typeface="Times New Roman"/>
                                    <a:cs typeface="Times New Roman"/>
                                  </a:rPr>
                                  <m:t>𝑧</m:t>
                                </m:r>
                              </m:sub>
                            </m:sSub>
                            <m:acc>
                              <m:accPr>
                                <m:chr m:val="⃗"/>
                                <m:ctrlPr>
                                  <a:rPr lang="en-US" sz="2600" i="1">
                                    <a:solidFill>
                                      <a:prstClr val="black"/>
                                    </a:solidFill>
                                    <a:latin typeface="Cambria Math"/>
                                  </a:rPr>
                                </m:ctrlPr>
                              </m:accPr>
                              <m:e>
                                <m:r>
                                  <a:rPr lang="en-US" sz="2600" b="0" i="1">
                                    <a:solidFill>
                                      <a:prstClr val="black"/>
                                    </a:solidFill>
                                    <a:latin typeface="Cambria Math"/>
                                  </a:rPr>
                                  <m:t>𝜂</m:t>
                                </m:r>
                              </m:e>
                            </m:acc>
                            <m:d>
                              <m:dPr>
                                <m:ctrlPr>
                                  <a:rPr lang="en-US" sz="2600" i="1">
                                    <a:latin typeface="Cambria Math"/>
                                    <a:ea typeface="Times New Roman"/>
                                    <a:cs typeface="Times New Roman"/>
                                  </a:rPr>
                                </m:ctrlPr>
                              </m:dPr>
                              <m:e>
                                <m:r>
                                  <a:rPr lang="en-US" sz="2600" b="0" i="1">
                                    <a:latin typeface="Cambria Math"/>
                                    <a:ea typeface="Times New Roman"/>
                                    <a:cs typeface="Times New Roman"/>
                                  </a:rPr>
                                  <m:t>𝑧</m:t>
                                </m:r>
                              </m:e>
                            </m:d>
                          </m:e>
                        </m:d>
                      </m:e>
                      <m:sup>
                        <m:d>
                          <m:dPr>
                            <m:ctrlPr>
                              <a:rPr lang="en-US" sz="2600" i="1">
                                <a:latin typeface="Cambria Math"/>
                                <a:ea typeface="Times New Roman"/>
                                <a:cs typeface="Times New Roman"/>
                              </a:rPr>
                            </m:ctrlPr>
                          </m:dPr>
                          <m:e>
                            <m:r>
                              <a:rPr lang="en-US" sz="2600" b="0" i="1">
                                <a:latin typeface="Cambria Math"/>
                                <a:ea typeface="Times New Roman"/>
                                <a:cs typeface="Times New Roman"/>
                              </a:rPr>
                              <m:t>𝑗</m:t>
                            </m:r>
                          </m:e>
                        </m:d>
                      </m:sup>
                    </m:sSup>
                    <m:groupChr>
                      <m:groupChrPr>
                        <m:chr m:val="→"/>
                        <m:vertJc m:val="bot"/>
                        <m:ctrlPr>
                          <a:rPr lang="en-US" sz="2600" i="1">
                            <a:solidFill>
                              <a:prstClr val="black"/>
                            </a:solidFill>
                            <a:latin typeface="Cambria Math"/>
                            <a:ea typeface="Times New Roman"/>
                            <a:cs typeface="Times New Roman"/>
                          </a:rPr>
                        </m:ctrlPr>
                      </m:groupChrPr>
                      <m:e>
                        <m:r>
                          <m:rPr>
                            <m:brk m:alnAt="2"/>
                          </m:rPr>
                          <a:rPr lang="en-US" sz="2600" b="0" i="1" smtClean="0">
                            <a:solidFill>
                              <a:prstClr val="black"/>
                            </a:solidFill>
                            <a:latin typeface="Cambria Math"/>
                            <a:ea typeface="Times New Roman"/>
                            <a:cs typeface="Times New Roman"/>
                          </a:rPr>
                          <m:t>𝑠</m:t>
                        </m:r>
                      </m:e>
                    </m:groupChr>
                    <m:sSub>
                      <m:sSubPr>
                        <m:ctrlPr>
                          <a:rPr lang="en-US" sz="2600" i="1">
                            <a:solidFill>
                              <a:prstClr val="black"/>
                            </a:solidFill>
                            <a:latin typeface="Cambria Math"/>
                            <a:ea typeface="Times New Roman"/>
                            <a:cs typeface="Times New Roman"/>
                          </a:rPr>
                        </m:ctrlPr>
                      </m:sSubPr>
                      <m:e>
                        <m:r>
                          <a:rPr lang="en-US" sz="2600" b="0" i="1">
                            <a:solidFill>
                              <a:prstClr val="black"/>
                            </a:solidFill>
                            <a:latin typeface="Cambria Math"/>
                            <a:ea typeface="Times New Roman"/>
                            <a:cs typeface="Times New Roman"/>
                          </a:rPr>
                          <m:t>𝑥</m:t>
                        </m:r>
                      </m:e>
                      <m:sub>
                        <m:r>
                          <a:rPr lang="en-US" sz="2600" b="0" i="1">
                            <a:solidFill>
                              <a:prstClr val="black"/>
                            </a:solidFill>
                            <a:latin typeface="Cambria Math"/>
                            <a:ea typeface="Times New Roman"/>
                            <a:cs typeface="Times New Roman"/>
                          </a:rPr>
                          <m:t>𝑗</m:t>
                        </m:r>
                      </m:sub>
                    </m:sSub>
                    <m:r>
                      <a:rPr lang="en-US" sz="2600" b="0" i="0" smtClean="0">
                        <a:solidFill>
                          <a:prstClr val="black"/>
                        </a:solidFill>
                        <a:latin typeface="Cambria Math"/>
                        <a:ea typeface="Times New Roman"/>
                        <a:cs typeface="Times New Roman"/>
                      </a:rPr>
                      <m:t>;</m:t>
                    </m:r>
                  </m:oMath>
                </a14:m>
                <a:r>
                  <a:rPr lang="en-US" sz="2600" dirty="0"/>
                  <a:t> </a:t>
                </a:r>
                <a14:m>
                  <m:oMath xmlns:m="http://schemas.openxmlformats.org/officeDocument/2006/math">
                    <m:sSub>
                      <m:sSubPr>
                        <m:ctrlPr>
                          <a:rPr lang="en-US" sz="2600" i="1">
                            <a:latin typeface="Cambria Math"/>
                          </a:rPr>
                        </m:ctrlPr>
                      </m:sSubPr>
                      <m:e>
                        <m:r>
                          <a:rPr lang="en-US" sz="2600" b="0" i="1">
                            <a:latin typeface="Cambria Math"/>
                          </a:rPr>
                          <m:t>𝑥</m:t>
                        </m:r>
                      </m:e>
                      <m:sub>
                        <m:r>
                          <a:rPr lang="en-US" sz="2600" b="0" i="1">
                            <a:latin typeface="Cambria Math"/>
                          </a:rPr>
                          <m:t>0</m:t>
                        </m:r>
                      </m:sub>
                    </m:sSub>
                  </m:oMath>
                </a14:m>
                <a:r>
                  <a:rPr lang="en-US" sz="2600" dirty="0">
                    <a:cs typeface="Times New Roman" pitchFamily="18" charset="0"/>
                  </a:rPr>
                  <a:t>, </a:t>
                </a:r>
                <a14:m>
                  <m:oMath xmlns:m="http://schemas.openxmlformats.org/officeDocument/2006/math">
                    <m:r>
                      <a:rPr lang="en-US" sz="2600" b="0" i="1">
                        <a:latin typeface="Cambria Math"/>
                      </a:rPr>
                      <m:t>…,</m:t>
                    </m:r>
                    <m:sSub>
                      <m:sSubPr>
                        <m:ctrlPr>
                          <a:rPr lang="en-US" sz="2600" i="1">
                            <a:latin typeface="Cambria Math"/>
                          </a:rPr>
                        </m:ctrlPr>
                      </m:sSubPr>
                      <m:e>
                        <m:r>
                          <a:rPr lang="en-US" sz="2600" b="0" i="1">
                            <a:latin typeface="Cambria Math"/>
                          </a:rPr>
                          <m:t>𝑥</m:t>
                        </m:r>
                      </m:e>
                      <m:sub>
                        <m:r>
                          <a:rPr lang="en-US" sz="2600" b="0" i="1">
                            <a:latin typeface="Cambria Math"/>
                          </a:rPr>
                          <m:t>𝑙</m:t>
                        </m:r>
                        <m:r>
                          <a:rPr lang="en-US" sz="2600" b="0" i="1">
                            <a:latin typeface="Cambria Math"/>
                          </a:rPr>
                          <m:t>−1</m:t>
                        </m:r>
                      </m:sub>
                    </m:sSub>
                  </m:oMath>
                </a14:m>
                <a:r>
                  <a:rPr lang="en-US" sz="2600" dirty="0">
                    <a:cs typeface="Times New Roman" pitchFamily="18" charset="0"/>
                  </a:rPr>
                  <a:t> form a Jordan chain of A in </a:t>
                </a:r>
                <a14:m>
                  <m:oMath xmlns:m="http://schemas.openxmlformats.org/officeDocument/2006/math">
                    <m:r>
                      <a:rPr lang="en-US" sz="2600" b="0" i="1">
                        <a:latin typeface="Cambria Math"/>
                        <a:ea typeface="Cambria Math"/>
                      </a:rPr>
                      <m:t>𝛼</m:t>
                    </m:r>
                  </m:oMath>
                </a14:m>
                <a:r>
                  <a:rPr lang="en-US" sz="2600" dirty="0" smtClean="0"/>
                  <a:t> and</a:t>
                </a:r>
                <a:endParaRPr lang="en-US" sz="2600" dirty="0"/>
              </a:p>
              <a:p>
                <a:pPr lvl="0"/>
                <a14:m>
                  <m:oMath xmlns:m="http://schemas.openxmlformats.org/officeDocument/2006/math">
                    <m:func>
                      <m:funcPr>
                        <m:ctrlPr>
                          <a:rPr lang="en-US" sz="2600" i="1">
                            <a:solidFill>
                              <a:prstClr val="black"/>
                            </a:solidFill>
                            <a:latin typeface="Cambria Math"/>
                            <a:ea typeface="Times New Roman"/>
                            <a:cs typeface="Times New Roman"/>
                          </a:rPr>
                        </m:ctrlPr>
                      </m:funcPr>
                      <m:fName>
                        <m:limLow>
                          <m:limLowPr>
                            <m:ctrlPr>
                              <a:rPr lang="en-US" sz="2600" i="1">
                                <a:solidFill>
                                  <a:prstClr val="black"/>
                                </a:solidFill>
                                <a:latin typeface="Cambria Math"/>
                                <a:ea typeface="Times New Roman"/>
                                <a:cs typeface="Times New Roman"/>
                              </a:rPr>
                            </m:ctrlPr>
                          </m:limLowPr>
                          <m:e>
                            <m:r>
                              <m:rPr>
                                <m:sty m:val="p"/>
                              </m:rPr>
                              <a:rPr lang="en-US" sz="2600">
                                <a:solidFill>
                                  <a:prstClr val="black"/>
                                </a:solidFill>
                                <a:latin typeface="Cambria Math"/>
                                <a:ea typeface="Times New Roman"/>
                                <a:cs typeface="Times New Roman"/>
                              </a:rPr>
                              <m:t>lim</m:t>
                            </m:r>
                          </m:e>
                          <m:lim>
                            <m:r>
                              <a:rPr lang="en-US" sz="2600" i="1">
                                <a:solidFill>
                                  <a:prstClr val="black"/>
                                </a:solidFill>
                                <a:latin typeface="Cambria Math"/>
                                <a:ea typeface="Times New Roman"/>
                                <a:cs typeface="Times New Roman"/>
                              </a:rPr>
                              <m:t>𝑧</m:t>
                            </m:r>
                            <m:r>
                              <a:rPr lang="en-US" sz="2600" i="1">
                                <a:solidFill>
                                  <a:prstClr val="black"/>
                                </a:solidFill>
                                <a:latin typeface="Cambria Math"/>
                                <a:ea typeface="Times New Roman"/>
                                <a:cs typeface="Times New Roman"/>
                              </a:rPr>
                              <m:t>,</m:t>
                            </m:r>
                            <m:r>
                              <a:rPr lang="en-US" sz="2600" i="1">
                                <a:solidFill>
                                  <a:prstClr val="black"/>
                                </a:solidFill>
                                <a:latin typeface="Cambria Math"/>
                                <a:ea typeface="Times New Roman"/>
                                <a:cs typeface="Times New Roman"/>
                              </a:rPr>
                              <m:t>𝑤</m:t>
                            </m:r>
                            <m:acc>
                              <m:accPr>
                                <m:chr m:val="̂"/>
                                <m:ctrlPr>
                                  <a:rPr lang="en-US" sz="2600" i="1">
                                    <a:solidFill>
                                      <a:prstClr val="black"/>
                                    </a:solidFill>
                                    <a:latin typeface="Cambria Math"/>
                                    <a:ea typeface="Times New Roman"/>
                                    <a:cs typeface="Times New Roman"/>
                                  </a:rPr>
                                </m:ctrlPr>
                              </m:accPr>
                              <m:e>
                                <m:r>
                                  <a:rPr lang="en-US" sz="2600" i="1">
                                    <a:solidFill>
                                      <a:prstClr val="black"/>
                                    </a:solidFill>
                                    <a:latin typeface="Cambria Math"/>
                                    <a:ea typeface="Times New Roman"/>
                                    <a:cs typeface="Times New Roman"/>
                                  </a:rPr>
                                  <m:t>→</m:t>
                                </m:r>
                              </m:e>
                            </m:acc>
                            <m:r>
                              <a:rPr lang="en-US" sz="2600" i="1">
                                <a:solidFill>
                                  <a:prstClr val="black"/>
                                </a:solidFill>
                                <a:latin typeface="Cambria Math"/>
                                <a:ea typeface="Times New Roman"/>
                                <a:cs typeface="Times New Roman"/>
                              </a:rPr>
                              <m:t>𝛼</m:t>
                            </m:r>
                          </m:lim>
                        </m:limLow>
                        <m:f>
                          <m:fPr>
                            <m:ctrlPr>
                              <a:rPr lang="en-US" sz="2600" i="1">
                                <a:solidFill>
                                  <a:prstClr val="black"/>
                                </a:solidFill>
                                <a:latin typeface="Cambria Math"/>
                                <a:cs typeface="Times New Roman"/>
                              </a:rPr>
                            </m:ctrlPr>
                          </m:fPr>
                          <m:num>
                            <m:r>
                              <a:rPr lang="en-US" sz="2600" i="1">
                                <a:solidFill>
                                  <a:prstClr val="black"/>
                                </a:solidFill>
                                <a:latin typeface="Cambria Math"/>
                                <a:cs typeface="Times New Roman"/>
                              </a:rPr>
                              <m:t>1</m:t>
                            </m:r>
                          </m:num>
                          <m:den>
                            <m:r>
                              <a:rPr lang="en-US" sz="2600" i="1">
                                <a:solidFill>
                                  <a:prstClr val="black"/>
                                </a:solidFill>
                                <a:latin typeface="Cambria Math"/>
                                <a:ea typeface="Times New Roman"/>
                                <a:cs typeface="Times New Roman"/>
                              </a:rPr>
                              <m:t>𝑗</m:t>
                            </m:r>
                            <m:r>
                              <a:rPr lang="en-US" sz="2600" i="1">
                                <a:solidFill>
                                  <a:prstClr val="black"/>
                                </a:solidFill>
                                <a:latin typeface="Cambria Math"/>
                                <a:ea typeface="Times New Roman"/>
                                <a:cs typeface="Times New Roman"/>
                              </a:rPr>
                              <m:t>!</m:t>
                            </m:r>
                            <m:r>
                              <a:rPr lang="en-US" sz="2600" i="1">
                                <a:solidFill>
                                  <a:prstClr val="black"/>
                                </a:solidFill>
                                <a:latin typeface="Cambria Math"/>
                                <a:ea typeface="Times New Roman"/>
                                <a:cs typeface="Times New Roman"/>
                              </a:rPr>
                              <m:t>𝑘</m:t>
                            </m:r>
                            <m:r>
                              <a:rPr lang="en-US" sz="2600" i="1">
                                <a:solidFill>
                                  <a:prstClr val="black"/>
                                </a:solidFill>
                                <a:latin typeface="Cambria Math"/>
                                <a:ea typeface="Times New Roman"/>
                                <a:cs typeface="Times New Roman"/>
                              </a:rPr>
                              <m:t>!</m:t>
                            </m:r>
                          </m:den>
                        </m:f>
                      </m:fName>
                      <m:e>
                        <m:f>
                          <m:fPr>
                            <m:ctrlPr>
                              <a:rPr lang="en-US" sz="2600" i="1">
                                <a:solidFill>
                                  <a:prstClr val="black"/>
                                </a:solidFill>
                                <a:latin typeface="Cambria Math"/>
                                <a:ea typeface="Times New Roman"/>
                                <a:cs typeface="Times New Roman"/>
                              </a:rPr>
                            </m:ctrlPr>
                          </m:fPr>
                          <m:num>
                            <m:sSup>
                              <m:sSupPr>
                                <m:ctrlPr>
                                  <a:rPr lang="en-US" sz="2600" i="1">
                                    <a:solidFill>
                                      <a:prstClr val="black"/>
                                    </a:solidFill>
                                    <a:latin typeface="Cambria Math"/>
                                    <a:ea typeface="Times New Roman"/>
                                    <a:cs typeface="Times New Roman"/>
                                  </a:rPr>
                                </m:ctrlPr>
                              </m:sSupPr>
                              <m:e>
                                <m:r>
                                  <a:rPr lang="en-US" sz="2600" i="1">
                                    <a:solidFill>
                                      <a:prstClr val="black"/>
                                    </a:solidFill>
                                    <a:latin typeface="Cambria Math"/>
                                    <a:ea typeface="Times New Roman"/>
                                    <a:cs typeface="Times New Roman"/>
                                  </a:rPr>
                                  <m:t>𝑑</m:t>
                                </m:r>
                              </m:e>
                              <m:sup>
                                <m:r>
                                  <a:rPr lang="en-US" sz="2600" i="1">
                                    <a:solidFill>
                                      <a:prstClr val="black"/>
                                    </a:solidFill>
                                    <a:latin typeface="Cambria Math"/>
                                    <a:ea typeface="Times New Roman"/>
                                    <a:cs typeface="Times New Roman"/>
                                  </a:rPr>
                                  <m:t>𝑗</m:t>
                                </m:r>
                                <m:r>
                                  <a:rPr lang="en-US" sz="2600" i="1">
                                    <a:solidFill>
                                      <a:prstClr val="black"/>
                                    </a:solidFill>
                                    <a:latin typeface="Cambria Math"/>
                                    <a:ea typeface="Times New Roman"/>
                                    <a:cs typeface="Times New Roman"/>
                                  </a:rPr>
                                  <m:t>+</m:t>
                                </m:r>
                                <m:r>
                                  <a:rPr lang="en-US" sz="2600" i="1">
                                    <a:solidFill>
                                      <a:prstClr val="black"/>
                                    </a:solidFill>
                                    <a:latin typeface="Cambria Math"/>
                                    <a:ea typeface="Times New Roman"/>
                                    <a:cs typeface="Times New Roman"/>
                                  </a:rPr>
                                  <m:t>𝑘</m:t>
                                </m:r>
                              </m:sup>
                            </m:sSup>
                          </m:num>
                          <m:den>
                            <m:sSup>
                              <m:sSupPr>
                                <m:ctrlPr>
                                  <a:rPr lang="en-US" sz="2600" i="1">
                                    <a:solidFill>
                                      <a:prstClr val="black"/>
                                    </a:solidFill>
                                    <a:latin typeface="Cambria Math"/>
                                    <a:ea typeface="Times New Roman"/>
                                    <a:cs typeface="Times New Roman"/>
                                  </a:rPr>
                                </m:ctrlPr>
                              </m:sSupPr>
                              <m:e>
                                <m:r>
                                  <a:rPr lang="en-US" sz="2600" i="1">
                                    <a:solidFill>
                                      <a:prstClr val="black"/>
                                    </a:solidFill>
                                    <a:latin typeface="Cambria Math"/>
                                    <a:ea typeface="Times New Roman"/>
                                    <a:cs typeface="Times New Roman"/>
                                  </a:rPr>
                                  <m:t>𝑑𝑧</m:t>
                                </m:r>
                              </m:e>
                              <m:sup>
                                <m:r>
                                  <a:rPr lang="en-US" sz="2600" i="1">
                                    <a:solidFill>
                                      <a:prstClr val="black"/>
                                    </a:solidFill>
                                    <a:latin typeface="Cambria Math"/>
                                    <a:ea typeface="Times New Roman"/>
                                    <a:cs typeface="Times New Roman"/>
                                  </a:rPr>
                                  <m:t>𝑗</m:t>
                                </m:r>
                              </m:sup>
                            </m:sSup>
                            <m:r>
                              <a:rPr lang="en-US" sz="2600" i="1">
                                <a:solidFill>
                                  <a:prstClr val="black"/>
                                </a:solidFill>
                                <a:latin typeface="Cambria Math"/>
                                <a:ea typeface="Times New Roman"/>
                                <a:cs typeface="Times New Roman"/>
                              </a:rPr>
                              <m:t> </m:t>
                            </m:r>
                            <m:sSup>
                              <m:sSupPr>
                                <m:ctrlPr>
                                  <a:rPr lang="en-US" sz="2600" i="1">
                                    <a:solidFill>
                                      <a:prstClr val="black"/>
                                    </a:solidFill>
                                    <a:latin typeface="Cambria Math"/>
                                    <a:ea typeface="Times New Roman"/>
                                    <a:cs typeface="Times New Roman"/>
                                  </a:rPr>
                                </m:ctrlPr>
                              </m:sSupPr>
                              <m:e>
                                <m:r>
                                  <a:rPr lang="en-US" sz="2600" i="1">
                                    <a:solidFill>
                                      <a:prstClr val="black"/>
                                    </a:solidFill>
                                    <a:latin typeface="Cambria Math"/>
                                    <a:ea typeface="Times New Roman"/>
                                    <a:cs typeface="Times New Roman"/>
                                  </a:rPr>
                                  <m:t>𝑑</m:t>
                                </m:r>
                                <m:acc>
                                  <m:accPr>
                                    <m:chr m:val="̅"/>
                                    <m:ctrlPr>
                                      <a:rPr lang="en-US" sz="2600" i="1">
                                        <a:solidFill>
                                          <a:prstClr val="black"/>
                                        </a:solidFill>
                                        <a:latin typeface="Cambria Math"/>
                                        <a:ea typeface="Times New Roman"/>
                                        <a:cs typeface="Times New Roman"/>
                                      </a:rPr>
                                    </m:ctrlPr>
                                  </m:accPr>
                                  <m:e>
                                    <m:r>
                                      <a:rPr lang="en-US" sz="2600" i="1">
                                        <a:solidFill>
                                          <a:prstClr val="black"/>
                                        </a:solidFill>
                                        <a:latin typeface="Cambria Math"/>
                                        <a:ea typeface="Times New Roman"/>
                                        <a:cs typeface="Times New Roman"/>
                                      </a:rPr>
                                      <m:t>𝑤</m:t>
                                    </m:r>
                                  </m:e>
                                </m:acc>
                              </m:e>
                              <m:sup>
                                <m:r>
                                  <a:rPr lang="en-US" sz="2600" i="1">
                                    <a:solidFill>
                                      <a:prstClr val="black"/>
                                    </a:solidFill>
                                    <a:latin typeface="Cambria Math"/>
                                    <a:ea typeface="Times New Roman"/>
                                    <a:cs typeface="Times New Roman"/>
                                  </a:rPr>
                                  <m:t>𝑘</m:t>
                                </m:r>
                              </m:sup>
                            </m:sSup>
                            <m:r>
                              <a:rPr lang="en-US" sz="2600" i="1">
                                <a:solidFill>
                                  <a:prstClr val="black"/>
                                </a:solidFill>
                                <a:latin typeface="Cambria Math"/>
                                <a:ea typeface="Times New Roman"/>
                                <a:cs typeface="Times New Roman"/>
                              </a:rPr>
                              <m:t>   </m:t>
                            </m:r>
                          </m:den>
                        </m:f>
                        <m:d>
                          <m:dPr>
                            <m:ctrlPr>
                              <a:rPr lang="en-US" sz="2600" i="1">
                                <a:solidFill>
                                  <a:prstClr val="black"/>
                                </a:solidFill>
                                <a:latin typeface="Cambria Math"/>
                                <a:ea typeface="Times New Roman"/>
                                <a:cs typeface="Times New Roman"/>
                              </a:rPr>
                            </m:ctrlPr>
                          </m:dPr>
                          <m:e>
                            <m:f>
                              <m:fPr>
                                <m:ctrlPr>
                                  <a:rPr lang="en-US" sz="2600" i="1">
                                    <a:solidFill>
                                      <a:prstClr val="black"/>
                                    </a:solidFill>
                                    <a:latin typeface="Cambria Math"/>
                                    <a:ea typeface="Times New Roman"/>
                                    <a:cs typeface="Times New Roman"/>
                                  </a:rPr>
                                </m:ctrlPr>
                              </m:fPr>
                              <m:num>
                                <m:r>
                                  <a:rPr lang="en-US" sz="2600" i="1">
                                    <a:solidFill>
                                      <a:prstClr val="black"/>
                                    </a:solidFill>
                                    <a:latin typeface="Cambria Math"/>
                                    <a:ea typeface="Times New Roman"/>
                                    <a:cs typeface="Times New Roman"/>
                                  </a:rPr>
                                  <m:t>𝑄</m:t>
                                </m:r>
                                <m:d>
                                  <m:dPr>
                                    <m:ctrlPr>
                                      <a:rPr lang="en-US" sz="2600" i="1">
                                        <a:solidFill>
                                          <a:prstClr val="black"/>
                                        </a:solidFill>
                                        <a:latin typeface="Cambria Math"/>
                                        <a:ea typeface="Times New Roman"/>
                                        <a:cs typeface="Times New Roman"/>
                                      </a:rPr>
                                    </m:ctrlPr>
                                  </m:dPr>
                                  <m:e>
                                    <m:r>
                                      <a:rPr lang="en-US" sz="2600" i="1">
                                        <a:solidFill>
                                          <a:prstClr val="black"/>
                                        </a:solidFill>
                                        <a:latin typeface="Cambria Math"/>
                                        <a:ea typeface="Times New Roman"/>
                                        <a:cs typeface="Times New Roman"/>
                                      </a:rPr>
                                      <m:t>𝑧</m:t>
                                    </m:r>
                                  </m:e>
                                </m:d>
                                <m:r>
                                  <a:rPr lang="en-US" sz="2600" i="1">
                                    <a:solidFill>
                                      <a:prstClr val="black"/>
                                    </a:solidFill>
                                    <a:latin typeface="Cambria Math"/>
                                    <a:ea typeface="Times New Roman"/>
                                    <a:cs typeface="Times New Roman"/>
                                  </a:rPr>
                                  <m:t>−</m:t>
                                </m:r>
                                <m:sSup>
                                  <m:sSupPr>
                                    <m:ctrlPr>
                                      <a:rPr lang="en-US" sz="2600" i="1">
                                        <a:solidFill>
                                          <a:prstClr val="black"/>
                                        </a:solidFill>
                                        <a:latin typeface="Cambria Math"/>
                                        <a:ea typeface="Times New Roman"/>
                                        <a:cs typeface="Times New Roman"/>
                                      </a:rPr>
                                    </m:ctrlPr>
                                  </m:sSupPr>
                                  <m:e>
                                    <m:r>
                                      <a:rPr lang="en-US" sz="2600" i="1">
                                        <a:solidFill>
                                          <a:prstClr val="black"/>
                                        </a:solidFill>
                                        <a:latin typeface="Cambria Math"/>
                                        <a:ea typeface="Times New Roman"/>
                                        <a:cs typeface="Times New Roman"/>
                                      </a:rPr>
                                      <m:t>𝑄</m:t>
                                    </m:r>
                                    <m:d>
                                      <m:dPr>
                                        <m:ctrlPr>
                                          <a:rPr lang="en-US" sz="2600" i="1">
                                            <a:solidFill>
                                              <a:prstClr val="black"/>
                                            </a:solidFill>
                                            <a:latin typeface="Cambria Math"/>
                                            <a:ea typeface="Times New Roman"/>
                                            <a:cs typeface="Times New Roman"/>
                                          </a:rPr>
                                        </m:ctrlPr>
                                      </m:dPr>
                                      <m:e>
                                        <m:r>
                                          <a:rPr lang="en-US" sz="2600" i="1">
                                            <a:solidFill>
                                              <a:prstClr val="black"/>
                                            </a:solidFill>
                                            <a:latin typeface="Cambria Math"/>
                                            <a:ea typeface="Times New Roman"/>
                                            <a:cs typeface="Times New Roman"/>
                                          </a:rPr>
                                          <m:t>𝑤</m:t>
                                        </m:r>
                                      </m:e>
                                    </m:d>
                                  </m:e>
                                  <m:sup>
                                    <m:r>
                                      <a:rPr lang="en-US" sz="2600" i="1">
                                        <a:solidFill>
                                          <a:prstClr val="black"/>
                                        </a:solidFill>
                                        <a:latin typeface="Cambria Math"/>
                                        <a:ea typeface="Times New Roman"/>
                                        <a:cs typeface="Times New Roman"/>
                                      </a:rPr>
                                      <m:t>∗</m:t>
                                    </m:r>
                                  </m:sup>
                                </m:sSup>
                              </m:num>
                              <m:den>
                                <m:r>
                                  <a:rPr lang="en-US" sz="2600" i="1">
                                    <a:solidFill>
                                      <a:prstClr val="black"/>
                                    </a:solidFill>
                                    <a:latin typeface="Cambria Math"/>
                                    <a:ea typeface="Times New Roman"/>
                                    <a:cs typeface="Times New Roman"/>
                                  </a:rPr>
                                  <m:t>𝑧</m:t>
                                </m:r>
                                <m:r>
                                  <a:rPr lang="en-US" sz="2600" i="1">
                                    <a:solidFill>
                                      <a:prstClr val="black"/>
                                    </a:solidFill>
                                    <a:latin typeface="Cambria Math"/>
                                    <a:ea typeface="Times New Roman"/>
                                    <a:cs typeface="Times New Roman"/>
                                  </a:rPr>
                                  <m:t>−</m:t>
                                </m:r>
                                <m:acc>
                                  <m:accPr>
                                    <m:chr m:val="̅"/>
                                    <m:ctrlPr>
                                      <a:rPr lang="en-US" sz="2600" i="1">
                                        <a:solidFill>
                                          <a:prstClr val="black"/>
                                        </a:solidFill>
                                        <a:latin typeface="Cambria Math"/>
                                        <a:ea typeface="Times New Roman"/>
                                        <a:cs typeface="Times New Roman"/>
                                      </a:rPr>
                                    </m:ctrlPr>
                                  </m:accPr>
                                  <m:e>
                                    <m:r>
                                      <a:rPr lang="en-US" sz="2600" i="1">
                                        <a:solidFill>
                                          <a:prstClr val="black"/>
                                        </a:solidFill>
                                        <a:latin typeface="Cambria Math"/>
                                        <a:ea typeface="Times New Roman"/>
                                        <a:cs typeface="Times New Roman"/>
                                      </a:rPr>
                                      <m:t>𝑤</m:t>
                                    </m:r>
                                  </m:e>
                                </m:acc>
                              </m:den>
                            </m:f>
                            <m:acc>
                              <m:accPr>
                                <m:chr m:val="⃗"/>
                                <m:ctrlPr>
                                  <a:rPr lang="en-US" sz="2600" i="1">
                                    <a:solidFill>
                                      <a:prstClr val="black"/>
                                    </a:solidFill>
                                    <a:latin typeface="Cambria Math"/>
                                  </a:rPr>
                                </m:ctrlPr>
                              </m:accPr>
                              <m:e>
                                <m:r>
                                  <a:rPr lang="en-US" sz="2600" i="1">
                                    <a:solidFill>
                                      <a:prstClr val="black"/>
                                    </a:solidFill>
                                    <a:latin typeface="Cambria Math"/>
                                  </a:rPr>
                                  <m:t>𝜂</m:t>
                                </m:r>
                              </m:e>
                            </m:acc>
                            <m:d>
                              <m:dPr>
                                <m:ctrlPr>
                                  <a:rPr lang="en-US" sz="2600" i="1">
                                    <a:solidFill>
                                      <a:prstClr val="black"/>
                                    </a:solidFill>
                                    <a:latin typeface="Cambria Math"/>
                                    <a:ea typeface="Times New Roman"/>
                                    <a:cs typeface="Times New Roman"/>
                                  </a:rPr>
                                </m:ctrlPr>
                              </m:dPr>
                              <m:e>
                                <m:r>
                                  <a:rPr lang="en-US" sz="2600" i="1">
                                    <a:solidFill>
                                      <a:prstClr val="black"/>
                                    </a:solidFill>
                                    <a:latin typeface="Cambria Math"/>
                                    <a:ea typeface="Times New Roman"/>
                                    <a:cs typeface="Times New Roman"/>
                                  </a:rPr>
                                  <m:t>𝑧</m:t>
                                </m:r>
                              </m:e>
                            </m:d>
                            <m:r>
                              <a:rPr lang="en-US" sz="2600" i="1">
                                <a:solidFill>
                                  <a:prstClr val="black"/>
                                </a:solidFill>
                                <a:latin typeface="Cambria Math"/>
                                <a:ea typeface="Times New Roman"/>
                                <a:cs typeface="Times New Roman"/>
                              </a:rPr>
                              <m:t>,</m:t>
                            </m:r>
                            <m:acc>
                              <m:accPr>
                                <m:chr m:val="⃗"/>
                                <m:ctrlPr>
                                  <a:rPr lang="en-US" sz="2600" i="1">
                                    <a:solidFill>
                                      <a:prstClr val="black"/>
                                    </a:solidFill>
                                    <a:latin typeface="Cambria Math"/>
                                  </a:rPr>
                                </m:ctrlPr>
                              </m:accPr>
                              <m:e>
                                <m:r>
                                  <a:rPr lang="en-US" sz="2600" i="1">
                                    <a:solidFill>
                                      <a:prstClr val="black"/>
                                    </a:solidFill>
                                    <a:latin typeface="Cambria Math"/>
                                  </a:rPr>
                                  <m:t>𝜂</m:t>
                                </m:r>
                              </m:e>
                            </m:acc>
                            <m:d>
                              <m:dPr>
                                <m:ctrlPr>
                                  <a:rPr lang="en-US" sz="2600" i="1">
                                    <a:solidFill>
                                      <a:prstClr val="black"/>
                                    </a:solidFill>
                                    <a:latin typeface="Cambria Math"/>
                                    <a:ea typeface="Times New Roman"/>
                                    <a:cs typeface="Times New Roman"/>
                                  </a:rPr>
                                </m:ctrlPr>
                              </m:dPr>
                              <m:e>
                                <m:r>
                                  <a:rPr lang="en-US" sz="2600" i="1">
                                    <a:solidFill>
                                      <a:prstClr val="black"/>
                                    </a:solidFill>
                                    <a:latin typeface="Cambria Math"/>
                                    <a:ea typeface="Times New Roman"/>
                                    <a:cs typeface="Times New Roman"/>
                                  </a:rPr>
                                  <m:t>𝑤</m:t>
                                </m:r>
                              </m:e>
                            </m:d>
                          </m:e>
                        </m:d>
                      </m:e>
                    </m:func>
                    <m:r>
                      <a:rPr lang="en-US" sz="2600" i="1">
                        <a:solidFill>
                          <a:prstClr val="black"/>
                        </a:solidFill>
                        <a:latin typeface="Cambria Math"/>
                        <a:ea typeface="Times New Roman"/>
                        <a:cs typeface="Times New Roman"/>
                      </a:rPr>
                      <m:t>=</m:t>
                    </m:r>
                    <m:d>
                      <m:dPr>
                        <m:begChr m:val="["/>
                        <m:endChr m:val="]"/>
                        <m:ctrlPr>
                          <a:rPr lang="en-US" sz="2600" i="1">
                            <a:solidFill>
                              <a:prstClr val="black"/>
                            </a:solidFill>
                            <a:latin typeface="Cambria Math"/>
                            <a:ea typeface="Times New Roman"/>
                            <a:cs typeface="Times New Roman"/>
                          </a:rPr>
                        </m:ctrlPr>
                      </m:dPr>
                      <m:e>
                        <m:sSub>
                          <m:sSubPr>
                            <m:ctrlPr>
                              <a:rPr lang="en-US" sz="2600" i="1">
                                <a:solidFill>
                                  <a:prstClr val="black"/>
                                </a:solidFill>
                                <a:latin typeface="Cambria Math"/>
                                <a:ea typeface="Times New Roman"/>
                                <a:cs typeface="Times New Roman"/>
                              </a:rPr>
                            </m:ctrlPr>
                          </m:sSubPr>
                          <m:e>
                            <m:r>
                              <a:rPr lang="en-US" sz="2600" i="1">
                                <a:solidFill>
                                  <a:prstClr val="black"/>
                                </a:solidFill>
                                <a:latin typeface="Cambria Math"/>
                                <a:ea typeface="Times New Roman"/>
                                <a:cs typeface="Times New Roman"/>
                              </a:rPr>
                              <m:t>𝑥</m:t>
                            </m:r>
                          </m:e>
                          <m:sub>
                            <m:r>
                              <a:rPr lang="en-US" sz="2600" i="1">
                                <a:solidFill>
                                  <a:prstClr val="black"/>
                                </a:solidFill>
                                <a:latin typeface="Cambria Math"/>
                                <a:ea typeface="Times New Roman"/>
                                <a:cs typeface="Times New Roman"/>
                              </a:rPr>
                              <m:t>𝑗</m:t>
                            </m:r>
                          </m:sub>
                        </m:sSub>
                        <m:r>
                          <a:rPr lang="en-US" sz="2600" i="1">
                            <a:solidFill>
                              <a:prstClr val="black"/>
                            </a:solidFill>
                            <a:latin typeface="Cambria Math"/>
                            <a:ea typeface="Times New Roman"/>
                            <a:cs typeface="Times New Roman"/>
                          </a:rPr>
                          <m:t>,</m:t>
                        </m:r>
                        <m:sSub>
                          <m:sSubPr>
                            <m:ctrlPr>
                              <a:rPr lang="en-US" sz="2600" i="1">
                                <a:solidFill>
                                  <a:prstClr val="black"/>
                                </a:solidFill>
                                <a:latin typeface="Cambria Math"/>
                                <a:ea typeface="Times New Roman"/>
                                <a:cs typeface="Times New Roman"/>
                              </a:rPr>
                            </m:ctrlPr>
                          </m:sSubPr>
                          <m:e>
                            <m:r>
                              <a:rPr lang="en-US" sz="2600" i="1">
                                <a:solidFill>
                                  <a:prstClr val="black"/>
                                </a:solidFill>
                                <a:latin typeface="Cambria Math"/>
                                <a:ea typeface="Times New Roman"/>
                                <a:cs typeface="Times New Roman"/>
                              </a:rPr>
                              <m:t>𝑥</m:t>
                            </m:r>
                          </m:e>
                          <m:sub>
                            <m:r>
                              <a:rPr lang="en-US" sz="2600" i="1">
                                <a:solidFill>
                                  <a:prstClr val="black"/>
                                </a:solidFill>
                                <a:latin typeface="Cambria Math"/>
                                <a:ea typeface="Times New Roman"/>
                                <a:cs typeface="Times New Roman"/>
                              </a:rPr>
                              <m:t>𝑘</m:t>
                            </m:r>
                          </m:sub>
                        </m:sSub>
                        <m:r>
                          <a:rPr lang="en-US" sz="2600" i="1">
                            <a:solidFill>
                              <a:prstClr val="black"/>
                            </a:solidFill>
                            <a:latin typeface="Cambria Math"/>
                            <a:ea typeface="Times New Roman"/>
                            <a:cs typeface="Times New Roman"/>
                          </a:rPr>
                          <m:t> </m:t>
                        </m:r>
                      </m:e>
                    </m:d>
                  </m:oMath>
                </a14:m>
                <a:r>
                  <a:rPr lang="en-US" sz="2600" dirty="0">
                    <a:solidFill>
                      <a:prstClr val="black"/>
                    </a:solidFill>
                  </a:rPr>
                  <a:t>.</a:t>
                </a:r>
                <a:endParaRPr lang="en-US" sz="2600" dirty="0" smtClean="0">
                  <a:solidFill>
                    <a:prstClr val="black"/>
                  </a:solidFill>
                </a:endParaRPr>
              </a:p>
              <a:p>
                <a:pPr lvl="0"/>
                <a:endParaRPr lang="en-US" sz="2600" dirty="0" smtClean="0">
                  <a:solidFill>
                    <a:prstClr val="black"/>
                  </a:solidFill>
                </a:endParaRPr>
              </a:p>
              <a:p>
                <a:pPr lvl="0"/>
                <a:r>
                  <a:rPr lang="en-US" sz="2600" dirty="0" smtClean="0">
                    <a:solidFill>
                      <a:prstClr val="black"/>
                    </a:solidFill>
                  </a:rPr>
                  <a:t>The proof of the above statements (</a:t>
                </a:r>
                <a14:m>
                  <m:oMath xmlns:m="http://schemas.openxmlformats.org/officeDocument/2006/math">
                    <m:sSub>
                      <m:sSubPr>
                        <m:ctrlPr>
                          <a:rPr lang="en-US" sz="2600" i="1">
                            <a:solidFill>
                              <a:prstClr val="black"/>
                            </a:solidFill>
                            <a:latin typeface="Cambria Math"/>
                          </a:rPr>
                        </m:ctrlPr>
                      </m:sSubPr>
                      <m:e>
                        <m:r>
                          <a:rPr lang="en-US" sz="2600" i="1">
                            <a:solidFill>
                              <a:prstClr val="black"/>
                            </a:solidFill>
                            <a:latin typeface="Cambria Math"/>
                          </a:rPr>
                          <m:t>1</m:t>
                        </m:r>
                      </m:e>
                      <m:sub>
                        <m:r>
                          <a:rPr lang="en-US" sz="2600" i="1">
                            <a:solidFill>
                              <a:prstClr val="black"/>
                            </a:solidFill>
                            <a:latin typeface="Cambria Math"/>
                          </a:rPr>
                          <m:t>𝑆</m:t>
                        </m:r>
                      </m:sub>
                    </m:sSub>
                  </m:oMath>
                </a14:m>
                <a:r>
                  <a:rPr lang="en-US" sz="2600" dirty="0" smtClean="0">
                    <a:solidFill>
                      <a:prstClr val="black"/>
                    </a:solidFill>
                  </a:rPr>
                  <a:t>) and (</a:t>
                </a:r>
                <a14:m>
                  <m:oMath xmlns:m="http://schemas.openxmlformats.org/officeDocument/2006/math">
                    <m:sSub>
                      <m:sSubPr>
                        <m:ctrlPr>
                          <a:rPr lang="en-US" sz="2600" i="1">
                            <a:solidFill>
                              <a:prstClr val="black"/>
                            </a:solidFill>
                            <a:latin typeface="Cambria Math"/>
                          </a:rPr>
                        </m:ctrlPr>
                      </m:sSubPr>
                      <m:e>
                        <m:r>
                          <a:rPr lang="en-US" sz="2600" b="0" i="1" smtClean="0">
                            <a:solidFill>
                              <a:prstClr val="black"/>
                            </a:solidFill>
                            <a:latin typeface="Cambria Math"/>
                          </a:rPr>
                          <m:t>2</m:t>
                        </m:r>
                      </m:e>
                      <m:sub>
                        <m:r>
                          <a:rPr lang="en-US" sz="2600" i="1">
                            <a:solidFill>
                              <a:prstClr val="black"/>
                            </a:solidFill>
                            <a:latin typeface="Cambria Math"/>
                          </a:rPr>
                          <m:t>𝑆</m:t>
                        </m:r>
                      </m:sub>
                    </m:sSub>
                  </m:oMath>
                </a14:m>
                <a:r>
                  <a:rPr lang="en-US" sz="2600" dirty="0" smtClean="0">
                    <a:solidFill>
                      <a:prstClr val="black"/>
                    </a:solidFill>
                  </a:rPr>
                  <a:t>) is based on the characterization of strong convergence in a </a:t>
                </a:r>
                <a:r>
                  <a:rPr lang="en-US" sz="2600" dirty="0" err="1" smtClean="0">
                    <a:solidFill>
                      <a:prstClr val="black"/>
                    </a:solidFill>
                  </a:rPr>
                  <a:t>Pontryagin</a:t>
                </a:r>
                <a:r>
                  <a:rPr lang="en-US" sz="2600" dirty="0" smtClean="0">
                    <a:solidFill>
                      <a:prstClr val="black"/>
                    </a:solidFill>
                  </a:rPr>
                  <a:t> space similar to above quoted Lemma 1 [</a:t>
                </a:r>
                <a:r>
                  <a:rPr lang="en-US" sz="2600" dirty="0" err="1" smtClean="0">
                    <a:solidFill>
                      <a:prstClr val="black"/>
                    </a:solidFill>
                  </a:rPr>
                  <a:t>BLa</a:t>
                </a:r>
                <a:r>
                  <a:rPr lang="en-US" sz="2600" dirty="0" smtClean="0">
                    <a:solidFill>
                      <a:prstClr val="black"/>
                    </a:solidFill>
                  </a:rPr>
                  <a:t>] but the condition    </a:t>
                </a:r>
                <a:r>
                  <a:rPr lang="en-US" sz="2600" dirty="0" smtClean="0">
                    <a:ea typeface="Times New Roman"/>
                    <a:cs typeface="Times New Roman"/>
                  </a:rPr>
                  <a:t>“</a:t>
                </a:r>
                <a14:m>
                  <m:oMath xmlns:m="http://schemas.openxmlformats.org/officeDocument/2006/math">
                    <m:r>
                      <a:rPr lang="en-US" sz="2600" i="1">
                        <a:latin typeface="Cambria Math"/>
                        <a:ea typeface="Times New Roman"/>
                        <a:cs typeface="Times New Roman"/>
                      </a:rPr>
                      <m:t>{</m:t>
                    </m:r>
                    <m:d>
                      <m:dPr>
                        <m:begChr m:val="["/>
                        <m:endChr m:val="]"/>
                        <m:ctrlPr>
                          <a:rPr lang="en-US" sz="2600" i="1">
                            <a:latin typeface="Cambria Math"/>
                            <a:ea typeface="Times New Roman"/>
                            <a:cs typeface="Times New Roman"/>
                          </a:rPr>
                        </m:ctrlPr>
                      </m:dPr>
                      <m:e>
                        <m:sSub>
                          <m:sSubPr>
                            <m:ctrlPr>
                              <a:rPr lang="en-US" sz="2600" i="1">
                                <a:latin typeface="Cambria Math"/>
                                <a:ea typeface="Times New Roman"/>
                                <a:cs typeface="Times New Roman"/>
                              </a:rPr>
                            </m:ctrlPr>
                          </m:sSubPr>
                          <m:e>
                            <m:r>
                              <a:rPr lang="en-US" sz="2600" i="1">
                                <a:latin typeface="Cambria Math"/>
                                <a:ea typeface="Times New Roman"/>
                                <a:cs typeface="Times New Roman"/>
                              </a:rPr>
                              <m:t>𝑓</m:t>
                            </m:r>
                          </m:e>
                          <m:sub>
                            <m:r>
                              <a:rPr lang="en-US" sz="2600" i="1">
                                <a:latin typeface="Cambria Math"/>
                                <a:ea typeface="Times New Roman"/>
                                <a:cs typeface="Times New Roman"/>
                              </a:rPr>
                              <m:t>𝑘</m:t>
                            </m:r>
                          </m:sub>
                        </m:sSub>
                        <m:r>
                          <a:rPr lang="en-US" sz="2600" i="1">
                            <a:latin typeface="Cambria Math"/>
                            <a:ea typeface="Times New Roman"/>
                            <a:cs typeface="Times New Roman"/>
                          </a:rPr>
                          <m:t>,</m:t>
                        </m:r>
                        <m:sSub>
                          <m:sSubPr>
                            <m:ctrlPr>
                              <a:rPr lang="en-US" sz="2600" i="1">
                                <a:latin typeface="Cambria Math"/>
                                <a:ea typeface="Times New Roman"/>
                                <a:cs typeface="Times New Roman"/>
                              </a:rPr>
                            </m:ctrlPr>
                          </m:sSubPr>
                          <m:e>
                            <m:r>
                              <a:rPr lang="en-US" sz="2600" i="1">
                                <a:latin typeface="Cambria Math"/>
                                <a:ea typeface="Times New Roman"/>
                                <a:cs typeface="Times New Roman"/>
                              </a:rPr>
                              <m:t>𝑓</m:t>
                            </m:r>
                          </m:e>
                          <m:sub>
                            <m:r>
                              <a:rPr lang="en-US" sz="2600" i="1">
                                <a:latin typeface="Cambria Math"/>
                                <a:ea typeface="Times New Roman"/>
                                <a:cs typeface="Times New Roman"/>
                              </a:rPr>
                              <m:t>𝑘</m:t>
                            </m:r>
                          </m:sub>
                        </m:sSub>
                      </m:e>
                    </m:d>
                    <m:r>
                      <a:rPr lang="en-US" sz="2600" i="1">
                        <a:latin typeface="Cambria Math"/>
                        <a:ea typeface="Times New Roman"/>
                        <a:cs typeface="Times New Roman"/>
                      </a:rPr>
                      <m:t>: </m:t>
                    </m:r>
                    <m:r>
                      <a:rPr lang="en-US" sz="2600" i="1">
                        <a:latin typeface="Cambria Math"/>
                        <a:ea typeface="Times New Roman"/>
                        <a:cs typeface="Times New Roman"/>
                      </a:rPr>
                      <m:t>𝑘</m:t>
                    </m:r>
                    <m:r>
                      <a:rPr lang="en-US" sz="2600" i="1">
                        <a:latin typeface="Cambria Math"/>
                        <a:ea typeface="Times New Roman"/>
                        <a:cs typeface="Times New Roman"/>
                      </a:rPr>
                      <m:t>𝜖</m:t>
                    </m:r>
                    <m:r>
                      <a:rPr lang="en-US" sz="2600" i="1">
                        <a:latin typeface="Cambria Math"/>
                        <a:ea typeface="Times New Roman"/>
                        <a:cs typeface="Times New Roman"/>
                      </a:rPr>
                      <m:t>𝑁</m:t>
                    </m:r>
                    <m:r>
                      <a:rPr lang="en-US" sz="2600" i="1">
                        <a:latin typeface="Cambria Math"/>
                        <a:ea typeface="Times New Roman"/>
                        <a:cs typeface="Times New Roman"/>
                      </a:rPr>
                      <m:t>}</m:t>
                    </m:r>
                  </m:oMath>
                </a14:m>
                <a:r>
                  <a:rPr lang="en-US" sz="2600" i="1" dirty="0">
                    <a:ea typeface="Times New Roman"/>
                    <a:cs typeface="Times New Roman" pitchFamily="18" charset="0"/>
                  </a:rPr>
                  <a:t> </a:t>
                </a:r>
                <a:r>
                  <a:rPr lang="en-US" sz="2600" dirty="0">
                    <a:ea typeface="Times New Roman"/>
                    <a:cs typeface="Times New Roman" pitchFamily="18" charset="0"/>
                  </a:rPr>
                  <a:t>is </a:t>
                </a:r>
                <a:r>
                  <a:rPr lang="en-US" sz="2600" dirty="0" smtClean="0">
                    <a:ea typeface="Times New Roman"/>
                    <a:cs typeface="Times New Roman" pitchFamily="18" charset="0"/>
                  </a:rPr>
                  <a:t>bounded” is replaced by the requirement </a:t>
                </a:r>
                <a14:m>
                  <m:oMath xmlns:m="http://schemas.openxmlformats.org/officeDocument/2006/math">
                    <m:r>
                      <a:rPr lang="en-US" sz="2600" i="1">
                        <a:latin typeface="Cambria Math"/>
                        <a:ea typeface="Times New Roman"/>
                        <a:cs typeface="Times New Roman"/>
                      </a:rPr>
                      <m:t>{</m:t>
                    </m:r>
                    <m:d>
                      <m:dPr>
                        <m:begChr m:val="["/>
                        <m:endChr m:val="]"/>
                        <m:ctrlPr>
                          <a:rPr lang="en-US" sz="2600" i="1">
                            <a:latin typeface="Cambria Math"/>
                            <a:ea typeface="Times New Roman"/>
                            <a:cs typeface="Times New Roman"/>
                          </a:rPr>
                        </m:ctrlPr>
                      </m:dPr>
                      <m:e>
                        <m:sSub>
                          <m:sSubPr>
                            <m:ctrlPr>
                              <a:rPr lang="en-US" sz="2600" i="1">
                                <a:latin typeface="Cambria Math"/>
                                <a:ea typeface="Times New Roman"/>
                                <a:cs typeface="Times New Roman"/>
                              </a:rPr>
                            </m:ctrlPr>
                          </m:sSubPr>
                          <m:e>
                            <m:r>
                              <a:rPr lang="en-US" sz="2600" i="1">
                                <a:latin typeface="Cambria Math"/>
                                <a:ea typeface="Times New Roman"/>
                                <a:cs typeface="Times New Roman"/>
                              </a:rPr>
                              <m:t>𝑓</m:t>
                            </m:r>
                          </m:e>
                          <m:sub>
                            <m:r>
                              <a:rPr lang="en-US" sz="2600" i="1">
                                <a:latin typeface="Cambria Math"/>
                                <a:ea typeface="Times New Roman"/>
                                <a:cs typeface="Times New Roman"/>
                              </a:rPr>
                              <m:t>𝑘</m:t>
                            </m:r>
                          </m:sub>
                        </m:sSub>
                        <m:r>
                          <a:rPr lang="en-US" sz="2600" i="1">
                            <a:latin typeface="Cambria Math"/>
                            <a:ea typeface="Times New Roman"/>
                            <a:cs typeface="Times New Roman"/>
                          </a:rPr>
                          <m:t>,</m:t>
                        </m:r>
                        <m:sSub>
                          <m:sSubPr>
                            <m:ctrlPr>
                              <a:rPr lang="en-US" sz="2600" i="1">
                                <a:latin typeface="Cambria Math"/>
                                <a:ea typeface="Times New Roman"/>
                                <a:cs typeface="Times New Roman"/>
                              </a:rPr>
                            </m:ctrlPr>
                          </m:sSubPr>
                          <m:e>
                            <m:r>
                              <a:rPr lang="en-US" sz="2600" i="1">
                                <a:latin typeface="Cambria Math"/>
                                <a:ea typeface="Times New Roman"/>
                                <a:cs typeface="Times New Roman"/>
                              </a:rPr>
                              <m:t>𝑓</m:t>
                            </m:r>
                          </m:e>
                          <m:sub>
                            <m:r>
                              <a:rPr lang="en-US" sz="2600" b="0" i="1" smtClean="0">
                                <a:latin typeface="Cambria Math"/>
                                <a:ea typeface="Times New Roman"/>
                                <a:cs typeface="Times New Roman"/>
                              </a:rPr>
                              <m:t>𝑛</m:t>
                            </m:r>
                          </m:sub>
                        </m:sSub>
                      </m:e>
                    </m:d>
                    <m:r>
                      <a:rPr lang="en-US" sz="2600" i="1">
                        <a:latin typeface="Cambria Math"/>
                        <a:ea typeface="Times New Roman"/>
                        <a:cs typeface="Times New Roman"/>
                      </a:rPr>
                      <m:t>: </m:t>
                    </m:r>
                    <m:r>
                      <a:rPr lang="en-US" sz="2600" i="1">
                        <a:latin typeface="Cambria Math"/>
                        <a:ea typeface="Times New Roman"/>
                        <a:cs typeface="Times New Roman"/>
                      </a:rPr>
                      <m:t>𝑘</m:t>
                    </m:r>
                    <m:r>
                      <a:rPr lang="en-US" sz="2600" b="0" i="1" smtClean="0">
                        <a:latin typeface="Cambria Math"/>
                        <a:ea typeface="Times New Roman"/>
                        <a:cs typeface="Times New Roman"/>
                      </a:rPr>
                      <m:t>,</m:t>
                    </m:r>
                    <m:r>
                      <a:rPr lang="en-US" sz="2600" b="0" i="1" smtClean="0">
                        <a:latin typeface="Cambria Math"/>
                        <a:ea typeface="Times New Roman"/>
                        <a:cs typeface="Times New Roman"/>
                      </a:rPr>
                      <m:t>𝑛</m:t>
                    </m:r>
                    <m:r>
                      <a:rPr lang="en-US" sz="2600" i="1">
                        <a:latin typeface="Cambria Math"/>
                        <a:ea typeface="Times New Roman"/>
                        <a:cs typeface="Times New Roman"/>
                      </a:rPr>
                      <m:t>𝜖</m:t>
                    </m:r>
                    <m:r>
                      <a:rPr lang="en-US" sz="2600" i="1">
                        <a:latin typeface="Cambria Math"/>
                        <a:ea typeface="Times New Roman"/>
                        <a:cs typeface="Times New Roman"/>
                      </a:rPr>
                      <m:t>𝑁</m:t>
                    </m:r>
                    <m:r>
                      <a:rPr lang="en-US" sz="2600" i="1">
                        <a:latin typeface="Cambria Math"/>
                        <a:ea typeface="Times New Roman"/>
                        <a:cs typeface="Times New Roman"/>
                      </a:rPr>
                      <m:t>}</m:t>
                    </m:r>
                  </m:oMath>
                </a14:m>
                <a:r>
                  <a:rPr lang="en-US" sz="2600" dirty="0" smtClean="0">
                    <a:solidFill>
                      <a:prstClr val="black"/>
                    </a:solidFill>
                  </a:rPr>
                  <a:t> is Cauchy sequence. </a:t>
                </a:r>
              </a:p>
              <a:p>
                <a:pPr lvl="0"/>
                <a:endParaRPr lang="en-US" sz="2600" dirty="0">
                  <a:solidFill>
                    <a:prstClr val="black"/>
                  </a:solidFill>
                </a:endParaRPr>
              </a:p>
              <a:p>
                <a:pPr lvl="0"/>
                <a:r>
                  <a:rPr lang="en-US" sz="2600" dirty="0">
                    <a:solidFill>
                      <a:prstClr val="black"/>
                    </a:solidFill>
                  </a:rPr>
                  <a:t>Statement </a:t>
                </a:r>
                <a:r>
                  <a:rPr lang="en-US" sz="2600" dirty="0" smtClean="0">
                    <a:solidFill>
                      <a:prstClr val="black"/>
                    </a:solidFill>
                  </a:rPr>
                  <a:t>(</a:t>
                </a:r>
                <a14:m>
                  <m:oMath xmlns:m="http://schemas.openxmlformats.org/officeDocument/2006/math">
                    <m:sSub>
                      <m:sSubPr>
                        <m:ctrlPr>
                          <a:rPr lang="en-US" sz="2600" i="1">
                            <a:solidFill>
                              <a:prstClr val="black"/>
                            </a:solidFill>
                            <a:latin typeface="Cambria Math"/>
                          </a:rPr>
                        </m:ctrlPr>
                      </m:sSubPr>
                      <m:e>
                        <m:r>
                          <a:rPr lang="en-US" sz="2600" i="1">
                            <a:solidFill>
                              <a:prstClr val="black"/>
                            </a:solidFill>
                            <a:latin typeface="Cambria Math"/>
                          </a:rPr>
                          <m:t>1</m:t>
                        </m:r>
                      </m:e>
                      <m:sub>
                        <m:r>
                          <a:rPr lang="en-US" sz="2600" i="1">
                            <a:solidFill>
                              <a:prstClr val="black"/>
                            </a:solidFill>
                            <a:latin typeface="Cambria Math"/>
                          </a:rPr>
                          <m:t>𝑆</m:t>
                        </m:r>
                      </m:sub>
                    </m:sSub>
                  </m:oMath>
                </a14:m>
                <a:r>
                  <a:rPr lang="en-US" sz="2600" dirty="0" smtClean="0">
                    <a:solidFill>
                      <a:prstClr val="black"/>
                    </a:solidFill>
                  </a:rPr>
                  <a:t>) </a:t>
                </a:r>
                <a:r>
                  <a:rPr lang="en-US" sz="2600" dirty="0">
                    <a:solidFill>
                      <a:prstClr val="black"/>
                    </a:solidFill>
                  </a:rPr>
                  <a:t>is a special </a:t>
                </a:r>
                <a:r>
                  <a:rPr lang="en-US" sz="2600" dirty="0" smtClean="0">
                    <a:solidFill>
                      <a:prstClr val="black"/>
                    </a:solidFill>
                  </a:rPr>
                  <a:t>case of (</a:t>
                </a:r>
                <a14:m>
                  <m:oMath xmlns:m="http://schemas.openxmlformats.org/officeDocument/2006/math">
                    <m:sSub>
                      <m:sSubPr>
                        <m:ctrlPr>
                          <a:rPr lang="en-US" sz="2600" i="1">
                            <a:solidFill>
                              <a:prstClr val="black"/>
                            </a:solidFill>
                            <a:latin typeface="Cambria Math"/>
                          </a:rPr>
                        </m:ctrlPr>
                      </m:sSubPr>
                      <m:e>
                        <m:r>
                          <a:rPr lang="en-US" sz="2600" b="0" i="1" smtClean="0">
                            <a:solidFill>
                              <a:prstClr val="black"/>
                            </a:solidFill>
                            <a:latin typeface="Cambria Math"/>
                          </a:rPr>
                          <m:t>2</m:t>
                        </m:r>
                      </m:e>
                      <m:sub>
                        <m:r>
                          <a:rPr lang="en-US" sz="2600" i="1">
                            <a:solidFill>
                              <a:prstClr val="black"/>
                            </a:solidFill>
                            <a:latin typeface="Cambria Math"/>
                          </a:rPr>
                          <m:t>𝑆</m:t>
                        </m:r>
                      </m:sub>
                    </m:sSub>
                  </m:oMath>
                </a14:m>
                <a:r>
                  <a:rPr lang="en-US" sz="2600" dirty="0" smtClean="0">
                    <a:solidFill>
                      <a:prstClr val="black"/>
                    </a:solidFill>
                  </a:rPr>
                  <a:t>) </a:t>
                </a:r>
                <a:r>
                  <a:rPr lang="en-US" sz="2600" dirty="0">
                    <a:solidFill>
                      <a:prstClr val="black"/>
                    </a:solidFill>
                  </a:rPr>
                  <a:t>and it was </a:t>
                </a:r>
                <a:r>
                  <a:rPr lang="en-US" sz="2600" dirty="0" smtClean="0">
                    <a:solidFill>
                      <a:prstClr val="black"/>
                    </a:solidFill>
                  </a:rPr>
                  <a:t>proven </a:t>
                </a:r>
                <a:r>
                  <a:rPr lang="en-US" sz="2600" dirty="0">
                    <a:solidFill>
                      <a:prstClr val="black"/>
                    </a:solidFill>
                  </a:rPr>
                  <a:t>earlier, in [</a:t>
                </a:r>
                <a:r>
                  <a:rPr lang="en-US" sz="2600" dirty="0" err="1">
                    <a:solidFill>
                      <a:prstClr val="black"/>
                    </a:solidFill>
                  </a:rPr>
                  <a:t>DLaS</a:t>
                </a:r>
                <a:r>
                  <a:rPr lang="en-US" sz="2600" dirty="0">
                    <a:solidFill>
                      <a:prstClr val="black"/>
                    </a:solidFill>
                  </a:rPr>
                  <a:t>]. </a:t>
                </a:r>
                <a:r>
                  <a:rPr lang="en-US" sz="2600" dirty="0" smtClean="0">
                    <a:solidFill>
                      <a:prstClr val="black"/>
                    </a:solidFill>
                  </a:rPr>
                  <a:t> A construction </a:t>
                </a:r>
                <a:r>
                  <a:rPr lang="en-US" sz="2600" dirty="0">
                    <a:solidFill>
                      <a:prstClr val="black"/>
                    </a:solidFill>
                  </a:rPr>
                  <a:t>of a Jordan chain </a:t>
                </a:r>
                <a:r>
                  <a:rPr lang="en-US" sz="2600" dirty="0" smtClean="0">
                    <a:solidFill>
                      <a:prstClr val="black"/>
                    </a:solidFill>
                  </a:rPr>
                  <a:t>by means of  </a:t>
                </a:r>
                <a14:m>
                  <m:oMath xmlns:m="http://schemas.openxmlformats.org/officeDocument/2006/math">
                    <m:f>
                      <m:fPr>
                        <m:ctrlPr>
                          <a:rPr lang="en-US" sz="2600" i="1">
                            <a:latin typeface="Cambria Math"/>
                            <a:ea typeface="Times New Roman"/>
                            <a:cs typeface="Times New Roman"/>
                          </a:rPr>
                        </m:ctrlPr>
                      </m:fPr>
                      <m:num>
                        <m:r>
                          <a:rPr lang="en-US" sz="2600" i="1">
                            <a:latin typeface="Cambria Math"/>
                            <a:ea typeface="Times New Roman"/>
                            <a:cs typeface="Times New Roman"/>
                          </a:rPr>
                          <m:t>1</m:t>
                        </m:r>
                      </m:num>
                      <m:den>
                        <m:r>
                          <a:rPr lang="en-US" sz="2600" i="1">
                            <a:latin typeface="Cambria Math"/>
                            <a:ea typeface="Times New Roman"/>
                            <a:cs typeface="Times New Roman"/>
                          </a:rPr>
                          <m:t>𝑗</m:t>
                        </m:r>
                        <m:r>
                          <a:rPr lang="en-US" sz="2600" i="1">
                            <a:latin typeface="Cambria Math"/>
                            <a:ea typeface="Times New Roman"/>
                            <a:cs typeface="Times New Roman"/>
                          </a:rPr>
                          <m:t>!</m:t>
                        </m:r>
                      </m:den>
                    </m:f>
                    <m:sSup>
                      <m:sSupPr>
                        <m:ctrlPr>
                          <a:rPr lang="en-US" sz="2600" i="1">
                            <a:latin typeface="Cambria Math"/>
                            <a:ea typeface="Times New Roman"/>
                            <a:cs typeface="Times New Roman"/>
                          </a:rPr>
                        </m:ctrlPr>
                      </m:sSupPr>
                      <m:e>
                        <m:d>
                          <m:dPr>
                            <m:ctrlPr>
                              <a:rPr lang="en-US" sz="2600" i="1">
                                <a:latin typeface="Cambria Math"/>
                                <a:ea typeface="Times New Roman"/>
                                <a:cs typeface="Times New Roman"/>
                              </a:rPr>
                            </m:ctrlPr>
                          </m:dPr>
                          <m:e>
                            <m:sSub>
                              <m:sSubPr>
                                <m:ctrlPr>
                                  <a:rPr lang="en-US" sz="2600" i="1">
                                    <a:latin typeface="Cambria Math"/>
                                    <a:ea typeface="Times New Roman"/>
                                    <a:cs typeface="Times New Roman"/>
                                  </a:rPr>
                                </m:ctrlPr>
                              </m:sSubPr>
                              <m:e>
                                <m:r>
                                  <a:rPr lang="en-US" sz="2600" i="1">
                                    <a:latin typeface="Cambria Math"/>
                                    <a:ea typeface="Times New Roman"/>
                                    <a:cs typeface="Times New Roman"/>
                                  </a:rPr>
                                  <m:t>𝛤</m:t>
                                </m:r>
                              </m:e>
                              <m:sub>
                                <m:r>
                                  <a:rPr lang="en-US" sz="2600" i="1">
                                    <a:latin typeface="Cambria Math"/>
                                    <a:ea typeface="Times New Roman"/>
                                    <a:cs typeface="Times New Roman"/>
                                  </a:rPr>
                                  <m:t>𝑧</m:t>
                                </m:r>
                              </m:sub>
                            </m:sSub>
                            <m:acc>
                              <m:accPr>
                                <m:chr m:val="⃗"/>
                                <m:ctrlPr>
                                  <a:rPr lang="en-US" sz="2600" i="1">
                                    <a:solidFill>
                                      <a:prstClr val="black"/>
                                    </a:solidFill>
                                    <a:latin typeface="Cambria Math"/>
                                  </a:rPr>
                                </m:ctrlPr>
                              </m:accPr>
                              <m:e>
                                <m:r>
                                  <a:rPr lang="en-US" sz="2600" i="1">
                                    <a:solidFill>
                                      <a:prstClr val="black"/>
                                    </a:solidFill>
                                    <a:latin typeface="Cambria Math"/>
                                  </a:rPr>
                                  <m:t>𝜂</m:t>
                                </m:r>
                              </m:e>
                            </m:acc>
                            <m:d>
                              <m:dPr>
                                <m:ctrlPr>
                                  <a:rPr lang="en-US" sz="2600" i="1">
                                    <a:latin typeface="Cambria Math"/>
                                    <a:ea typeface="Times New Roman"/>
                                    <a:cs typeface="Times New Roman"/>
                                  </a:rPr>
                                </m:ctrlPr>
                              </m:dPr>
                              <m:e>
                                <m:r>
                                  <a:rPr lang="en-US" sz="2600" i="1">
                                    <a:latin typeface="Cambria Math"/>
                                    <a:ea typeface="Times New Roman"/>
                                    <a:cs typeface="Times New Roman"/>
                                  </a:rPr>
                                  <m:t>𝑧</m:t>
                                </m:r>
                              </m:e>
                            </m:d>
                          </m:e>
                        </m:d>
                      </m:e>
                      <m:sup>
                        <m:d>
                          <m:dPr>
                            <m:ctrlPr>
                              <a:rPr lang="en-US" sz="2600" i="1">
                                <a:latin typeface="Cambria Math"/>
                                <a:ea typeface="Times New Roman"/>
                                <a:cs typeface="Times New Roman"/>
                              </a:rPr>
                            </m:ctrlPr>
                          </m:dPr>
                          <m:e>
                            <m:r>
                              <a:rPr lang="en-US" sz="2600" i="1">
                                <a:latin typeface="Cambria Math"/>
                                <a:ea typeface="Times New Roman"/>
                                <a:cs typeface="Times New Roman"/>
                              </a:rPr>
                              <m:t>𝑗</m:t>
                            </m:r>
                          </m:e>
                        </m:d>
                      </m:sup>
                    </m:sSup>
                    <m:groupChr>
                      <m:groupChrPr>
                        <m:chr m:val="→"/>
                        <m:vertJc m:val="bot"/>
                        <m:ctrlPr>
                          <a:rPr lang="en-US" sz="2600" i="1" smtClean="0">
                            <a:solidFill>
                              <a:prstClr val="black"/>
                            </a:solidFill>
                            <a:latin typeface="Cambria Math"/>
                            <a:ea typeface="Times New Roman"/>
                            <a:cs typeface="Times New Roman"/>
                          </a:rPr>
                        </m:ctrlPr>
                      </m:groupChrPr>
                      <m:e>
                        <m:r>
                          <m:rPr>
                            <m:brk m:alnAt="2"/>
                          </m:rPr>
                          <a:rPr lang="en-US" sz="2600" i="1">
                            <a:solidFill>
                              <a:prstClr val="black"/>
                            </a:solidFill>
                            <a:latin typeface="Cambria Math"/>
                            <a:ea typeface="Times New Roman"/>
                            <a:cs typeface="Times New Roman"/>
                          </a:rPr>
                          <m:t>𝑠</m:t>
                        </m:r>
                      </m:e>
                    </m:groupChr>
                    <m:sSub>
                      <m:sSubPr>
                        <m:ctrlPr>
                          <a:rPr lang="en-US" sz="2600" i="1">
                            <a:solidFill>
                              <a:prstClr val="black"/>
                            </a:solidFill>
                            <a:latin typeface="Cambria Math"/>
                            <a:ea typeface="Times New Roman"/>
                            <a:cs typeface="Times New Roman"/>
                          </a:rPr>
                        </m:ctrlPr>
                      </m:sSubPr>
                      <m:e>
                        <m:r>
                          <a:rPr lang="en-US" sz="2600" i="1">
                            <a:solidFill>
                              <a:prstClr val="black"/>
                            </a:solidFill>
                            <a:latin typeface="Cambria Math"/>
                            <a:ea typeface="Times New Roman"/>
                            <a:cs typeface="Times New Roman"/>
                          </a:rPr>
                          <m:t>𝑥</m:t>
                        </m:r>
                      </m:e>
                      <m:sub>
                        <m:r>
                          <a:rPr lang="en-US" sz="2600" i="1">
                            <a:solidFill>
                              <a:prstClr val="black"/>
                            </a:solidFill>
                            <a:latin typeface="Cambria Math"/>
                            <a:ea typeface="Times New Roman"/>
                            <a:cs typeface="Times New Roman"/>
                          </a:rPr>
                          <m:t>𝑗</m:t>
                        </m:r>
                      </m:sub>
                    </m:sSub>
                  </m:oMath>
                </a14:m>
                <a:r>
                  <a:rPr lang="en-US" sz="2600" dirty="0">
                    <a:solidFill>
                      <a:prstClr val="black"/>
                    </a:solidFill>
                  </a:rPr>
                  <a:t> </a:t>
                </a:r>
                <a:r>
                  <a:rPr lang="en-US" sz="2600" dirty="0" smtClean="0">
                    <a:solidFill>
                      <a:prstClr val="black"/>
                    </a:solidFill>
                  </a:rPr>
                  <a:t> was </a:t>
                </a:r>
                <a:r>
                  <a:rPr lang="en-US" sz="2600" dirty="0">
                    <a:solidFill>
                      <a:prstClr val="black"/>
                    </a:solidFill>
                  </a:rPr>
                  <a:t>done by A. Luger in 2006 </a:t>
                </a:r>
                <a:r>
                  <a:rPr lang="en-US" sz="2600" dirty="0" smtClean="0">
                    <a:solidFill>
                      <a:prstClr val="black"/>
                    </a:solidFill>
                  </a:rPr>
                  <a:t> under  some stronger assumptions.</a:t>
                </a:r>
                <a:endParaRPr lang="en-US" sz="2600" dirty="0">
                  <a:solidFill>
                    <a:prstClr val="black"/>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 t="-2022" r="-1037"/>
                </a:stretch>
              </a:blipFill>
            </p:spPr>
            <p:txBody>
              <a:bodyPr/>
              <a:lstStyle/>
              <a:p>
                <a:r>
                  <a:rPr lang="en-US">
                    <a:noFill/>
                  </a:rPr>
                  <a:t> </a:t>
                </a:r>
              </a:p>
            </p:txBody>
          </p:sp>
        </mc:Fallback>
      </mc:AlternateContent>
    </p:spTree>
    <p:extLst>
      <p:ext uri="{BB962C8B-B14F-4D97-AF65-F5344CB8AC3E}">
        <p14:creationId xmlns:p14="http://schemas.microsoft.com/office/powerpoint/2010/main" val="226680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Pole cancellation functions by means of Jordan chains.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b="1" i="1" dirty="0" smtClean="0"/>
                  <a:t>Theorem. 3.5</a:t>
                </a:r>
                <a:r>
                  <a:rPr lang="en-US" sz="2000" i="1" dirty="0" smtClean="0"/>
                  <a:t> Let the regular generalized </a:t>
                </a:r>
                <a:r>
                  <a:rPr lang="en-US" sz="2000" i="1" dirty="0" err="1"/>
                  <a:t>Nevanlinna</a:t>
                </a:r>
                <a:r>
                  <a:rPr lang="en-US" sz="2000" i="1" dirty="0"/>
                  <a:t> function Q be </a:t>
                </a:r>
                <a:r>
                  <a:rPr lang="en-US" sz="2000" i="1" dirty="0" smtClean="0"/>
                  <a:t>given  with a minimal </a:t>
                </a:r>
                <a:r>
                  <a:rPr lang="en-US" sz="2000" i="1" dirty="0"/>
                  <a:t>realization </a:t>
                </a:r>
                <a:endParaRPr lang="en-US" sz="2000" i="1" dirty="0" smtClean="0"/>
              </a:p>
              <a:p>
                <a14:m>
                  <m:oMath xmlns:m="http://schemas.openxmlformats.org/officeDocument/2006/math">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e>
                    </m:d>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𝑄</m:t>
                    </m:r>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r>
                      <a:rPr lang="en-US" sz="2000" i="1">
                        <a:solidFill>
                          <a:prstClr val="black"/>
                        </a:solidFill>
                        <a:latin typeface="Cambria Math"/>
                        <a:ea typeface="Times New Roman"/>
                        <a:cs typeface="Times New Roman"/>
                      </a:rPr>
                      <m:t>)</m:t>
                    </m:r>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𝛤</m:t>
                        </m:r>
                      </m:e>
                      <m:sup>
                        <m:r>
                          <a:rPr lang="en-US" sz="2000" i="1">
                            <a:solidFill>
                              <a:prstClr val="black"/>
                            </a:solidFill>
                            <a:latin typeface="Cambria Math"/>
                            <a:ea typeface="Times New Roman"/>
                            <a:cs typeface="Times New Roman"/>
                          </a:rPr>
                          <m:t>+</m:t>
                        </m:r>
                      </m:sup>
                    </m:sSup>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𝐼</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d>
                    <m:sSup>
                      <m:sSupPr>
                        <m:ctrlPr>
                          <a:rPr lang="en-US" sz="2000" i="1">
                            <a:solidFill>
                              <a:prstClr val="black"/>
                            </a:solidFill>
                            <a:latin typeface="Cambria Math"/>
                            <a:ea typeface="Times New Roman"/>
                            <a:cs typeface="Times New Roman"/>
                          </a:rPr>
                        </m:ctrlPr>
                      </m:sSupPr>
                      <m:e>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𝐴</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𝑧</m:t>
                            </m:r>
                          </m:e>
                        </m:d>
                      </m:e>
                      <m:sup>
                        <m:r>
                          <a:rPr lang="en-US" sz="2000" i="1">
                            <a:solidFill>
                              <a:prstClr val="black"/>
                            </a:solidFill>
                            <a:latin typeface="Cambria Math"/>
                            <a:ea typeface="Times New Roman"/>
                            <a:cs typeface="Times New Roman"/>
                          </a:rPr>
                          <m:t>−1</m:t>
                        </m:r>
                      </m:sup>
                    </m:sSup>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𝛤</m:t>
                    </m:r>
                    <m:r>
                      <a:rPr lang="en-US" sz="2000" b="0" i="1" smtClean="0">
                        <a:solidFill>
                          <a:prstClr val="black"/>
                        </a:solidFill>
                        <a:latin typeface="Cambria Math"/>
                        <a:ea typeface="Times New Roman"/>
                        <a:cs typeface="Times New Roman"/>
                      </a:rPr>
                      <m:t>, </m:t>
                    </m:r>
                  </m:oMath>
                </a14:m>
                <a:endParaRPr lang="en-US" sz="2000" b="0" i="1" dirty="0" smtClean="0">
                  <a:solidFill>
                    <a:prstClr val="black"/>
                  </a:solidFill>
                  <a:ea typeface="Times New Roman"/>
                  <a:cs typeface="Times New Roman"/>
                </a:endParaRPr>
              </a:p>
              <a:p>
                <a:pPr marL="0" indent="0">
                  <a:buNone/>
                </a:pPr>
                <a:r>
                  <a:rPr lang="en-US" sz="2000" i="1" dirty="0" smtClean="0"/>
                  <a:t>and </a:t>
                </a:r>
                <a:r>
                  <a:rPr lang="en-US" sz="2000" i="1" dirty="0"/>
                  <a:t>assume that </a:t>
                </a:r>
                <a14:m>
                  <m:oMath xmlns:m="http://schemas.openxmlformats.org/officeDocument/2006/math">
                    <m:r>
                      <a:rPr lang="en-US" sz="2000" i="1">
                        <a:latin typeface="Cambria Math"/>
                        <a:ea typeface="Times New Roman"/>
                        <a:cs typeface="Times New Roman"/>
                      </a:rPr>
                      <m:t>𝛼</m:t>
                    </m:r>
                    <m:r>
                      <a:rPr lang="en-US" sz="2000" i="1">
                        <a:latin typeface="Cambria Math"/>
                        <a:ea typeface="Cambria Math"/>
                        <a:cs typeface="Times New Roman"/>
                      </a:rPr>
                      <m:t>𝜖</m:t>
                    </m:r>
                    <m:r>
                      <a:rPr lang="en-US" sz="2000" i="1">
                        <a:latin typeface="Cambria Math"/>
                        <a:ea typeface="Cambria Math"/>
                        <a:cs typeface="Times New Roman"/>
                      </a:rPr>
                      <m:t>𝑅</m:t>
                    </m:r>
                  </m:oMath>
                </a14:m>
                <a:r>
                  <a:rPr lang="en-US" sz="2000" i="1" dirty="0"/>
                  <a:t> is not a generalized zero of Q</a:t>
                </a:r>
                <a:r>
                  <a:rPr lang="en-US" sz="2000" i="1" dirty="0" smtClean="0"/>
                  <a:t>. If </a:t>
                </a:r>
                <a14:m>
                  <m:oMath xmlns:m="http://schemas.openxmlformats.org/officeDocument/2006/math">
                    <m:r>
                      <a:rPr lang="en-US" sz="2000" i="1">
                        <a:latin typeface="Cambria Math"/>
                        <a:ea typeface="Times New Roman"/>
                        <a:cs typeface="Times New Roman"/>
                      </a:rPr>
                      <m:t>𝛼</m:t>
                    </m:r>
                    <m:r>
                      <a:rPr lang="en-US" sz="2000" i="1" smtClean="0">
                        <a:latin typeface="Cambria Math"/>
                        <a:ea typeface="Cambria Math"/>
                        <a:cs typeface="Times New Roman"/>
                      </a:rPr>
                      <m:t>𝜖</m:t>
                    </m:r>
                    <m:r>
                      <a:rPr lang="en-US" sz="2000" b="0" i="1" smtClean="0">
                        <a:latin typeface="Cambria Math"/>
                        <a:ea typeface="Cambria Math"/>
                        <a:cs typeface="Times New Roman"/>
                      </a:rPr>
                      <m:t>𝑅</m:t>
                    </m:r>
                  </m:oMath>
                </a14:m>
                <a:r>
                  <a:rPr lang="en-US" sz="2000" i="1" dirty="0" smtClean="0"/>
                  <a:t> </a:t>
                </a:r>
                <a:r>
                  <a:rPr lang="en-US" sz="2000" i="1" dirty="0"/>
                  <a:t>is a generalized pole of Q, that is </a:t>
                </a:r>
                <a14:m>
                  <m:oMath xmlns:m="http://schemas.openxmlformats.org/officeDocument/2006/math">
                    <m:r>
                      <a:rPr lang="en-US" sz="2000" i="1">
                        <a:latin typeface="Cambria Math"/>
                        <a:ea typeface="Times New Roman"/>
                        <a:cs typeface="Times New Roman"/>
                      </a:rPr>
                      <m:t>𝛼</m:t>
                    </m:r>
                    <m:r>
                      <a:rPr lang="en-US" sz="2000" i="1">
                        <a:latin typeface="Cambria Math"/>
                        <a:ea typeface="Cambria Math"/>
                        <a:cs typeface="Times New Roman"/>
                      </a:rPr>
                      <m:t>𝜖</m:t>
                    </m:r>
                    <m:sSub>
                      <m:sSubPr>
                        <m:ctrlPr>
                          <a:rPr lang="en-US" sz="2000" i="1" smtClean="0">
                            <a:latin typeface="Cambria Math"/>
                            <a:ea typeface="Cambria Math"/>
                            <a:cs typeface="Times New Roman"/>
                          </a:rPr>
                        </m:ctrlPr>
                      </m:sSubPr>
                      <m:e>
                        <m:r>
                          <a:rPr lang="en-US" sz="2000" i="1" smtClean="0">
                            <a:latin typeface="Cambria Math"/>
                            <a:ea typeface="Cambria Math"/>
                            <a:cs typeface="Times New Roman"/>
                          </a:rPr>
                          <m:t>𝜎</m:t>
                        </m:r>
                      </m:e>
                      <m:sub>
                        <m:r>
                          <a:rPr lang="en-US" sz="2000" b="0" i="1" smtClean="0">
                            <a:latin typeface="Cambria Math"/>
                            <a:ea typeface="Cambria Math"/>
                            <a:cs typeface="Times New Roman"/>
                          </a:rPr>
                          <m:t>𝑝</m:t>
                        </m:r>
                      </m:sub>
                    </m:sSub>
                    <m:r>
                      <a:rPr lang="en-US" sz="2000" b="0" i="1" smtClean="0">
                        <a:latin typeface="Cambria Math"/>
                        <a:ea typeface="Cambria Math"/>
                        <a:cs typeface="Times New Roman"/>
                      </a:rPr>
                      <m:t>(</m:t>
                    </m:r>
                    <m:r>
                      <a:rPr lang="en-US" sz="2000" b="0" i="1" smtClean="0">
                        <a:latin typeface="Cambria Math"/>
                        <a:ea typeface="Cambria Math"/>
                        <a:cs typeface="Times New Roman"/>
                      </a:rPr>
                      <m:t>𝐴</m:t>
                    </m:r>
                    <m:r>
                      <a:rPr lang="en-US" sz="2000" b="0" i="1" smtClean="0">
                        <a:latin typeface="Cambria Math"/>
                        <a:ea typeface="Cambria Math"/>
                        <a:cs typeface="Times New Roman"/>
                      </a:rPr>
                      <m:t>)</m:t>
                    </m:r>
                  </m:oMath>
                </a14:m>
                <a:r>
                  <a:rPr lang="en-US" sz="2000" i="1" dirty="0"/>
                  <a:t>, and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0</m:t>
                        </m:r>
                      </m:sub>
                    </m:sSub>
                  </m:oMath>
                </a14:m>
                <a:r>
                  <a:rPr lang="en-US" sz="2000" i="1" dirty="0">
                    <a:latin typeface="Times New Roman" pitchFamily="18" charset="0"/>
                    <a:cs typeface="Times New Roman" pitchFamily="18" charset="0"/>
                  </a:rPr>
                  <a:t>, </a:t>
                </a:r>
                <a14:m>
                  <m:oMath xmlns:m="http://schemas.openxmlformats.org/officeDocument/2006/math">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𝑙</m:t>
                        </m:r>
                        <m:r>
                          <a:rPr lang="en-US" sz="2000" i="1">
                            <a:latin typeface="Cambria Math"/>
                          </a:rPr>
                          <m:t>−1</m:t>
                        </m:r>
                      </m:sub>
                    </m:sSub>
                  </m:oMath>
                </a14:m>
                <a:r>
                  <a:rPr lang="en-US" sz="2000" i="1" dirty="0">
                    <a:latin typeface="Times New Roman" pitchFamily="18" charset="0"/>
                    <a:cs typeface="Times New Roman" pitchFamily="18" charset="0"/>
                  </a:rPr>
                  <a:t> is a Jordan chain of A </a:t>
                </a:r>
                <a:r>
                  <a:rPr lang="en-US" sz="2000" i="1" dirty="0" smtClean="0"/>
                  <a:t>at </a:t>
                </a:r>
                <a14:m>
                  <m:oMath xmlns:m="http://schemas.openxmlformats.org/officeDocument/2006/math">
                    <m:r>
                      <a:rPr lang="en-US" sz="2000" i="1">
                        <a:latin typeface="Cambria Math"/>
                        <a:ea typeface="Times New Roman"/>
                        <a:cs typeface="Times New Roman"/>
                      </a:rPr>
                      <m:t>𝛼</m:t>
                    </m:r>
                  </m:oMath>
                </a14:m>
                <a:r>
                  <a:rPr lang="en-US" sz="2000" i="1" dirty="0"/>
                  <a:t>, </a:t>
                </a:r>
                <a:r>
                  <a:rPr lang="en-US" sz="2000" i="1" dirty="0" smtClean="0"/>
                  <a:t>then </a:t>
                </a:r>
              </a:p>
              <a:p>
                <a14:m>
                  <m:oMath xmlns:m="http://schemas.openxmlformats.org/officeDocument/2006/math">
                    <m:acc>
                      <m:accPr>
                        <m:chr m:val="⃗"/>
                        <m:ctrlPr>
                          <a:rPr lang="en-US" sz="2000" i="1">
                            <a:latin typeface="Cambria Math"/>
                          </a:rPr>
                        </m:ctrlPr>
                      </m:accPr>
                      <m:e>
                        <m:r>
                          <a:rPr lang="en-US" sz="2000" i="1">
                            <a:latin typeface="Cambria Math"/>
                          </a:rPr>
                          <m:t>𝜂</m:t>
                        </m:r>
                      </m:e>
                    </m:acc>
                    <m:d>
                      <m:dPr>
                        <m:ctrlPr>
                          <a:rPr lang="en-US" sz="2000" i="1">
                            <a:latin typeface="Cambria Math"/>
                          </a:rPr>
                        </m:ctrlPr>
                      </m:dPr>
                      <m:e>
                        <m:r>
                          <a:rPr lang="en-US" sz="2000" i="1">
                            <a:latin typeface="Cambria Math"/>
                          </a:rPr>
                          <m:t>𝑧</m:t>
                        </m:r>
                      </m:e>
                    </m:d>
                    <m:r>
                      <a:rPr lang="en-US" sz="2000" i="1">
                        <a:latin typeface="Cambria Math"/>
                      </a:rPr>
                      <m:t>:=</m:t>
                    </m:r>
                    <m:d>
                      <m:dPr>
                        <m:ctrlPr>
                          <a:rPr lang="en-US" sz="2000" i="1">
                            <a:latin typeface="Cambria Math"/>
                          </a:rPr>
                        </m:ctrlPr>
                      </m:dPr>
                      <m:e>
                        <m:r>
                          <a:rPr lang="en-US" sz="2000" i="1">
                            <a:latin typeface="Cambria Math"/>
                          </a:rPr>
                          <m:t>𝑧</m:t>
                        </m:r>
                        <m:r>
                          <a:rPr lang="en-US" sz="2000" i="1">
                            <a:latin typeface="Cambria Math"/>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sSup>
                      <m:sSupPr>
                        <m:ctrlPr>
                          <a:rPr lang="en-US" sz="2000" i="1">
                            <a:latin typeface="Cambria Math"/>
                          </a:rPr>
                        </m:ctrlPr>
                      </m:sSupPr>
                      <m:e>
                        <m:r>
                          <a:rPr lang="en-US" sz="2000" i="1">
                            <a:latin typeface="Cambria Math"/>
                          </a:rPr>
                          <m:t>𝑄</m:t>
                        </m:r>
                        <m:d>
                          <m:dPr>
                            <m:ctrlPr>
                              <a:rPr lang="en-US" sz="2000" i="1">
                                <a:latin typeface="Cambria Math"/>
                              </a:rPr>
                            </m:ctrlPr>
                          </m:dPr>
                          <m:e>
                            <m:r>
                              <a:rPr lang="en-US" sz="2000" i="1">
                                <a:latin typeface="Cambria Math"/>
                              </a:rPr>
                              <m:t>𝑧</m:t>
                            </m:r>
                          </m:e>
                        </m:d>
                      </m:e>
                      <m:sup>
                        <m:r>
                          <a:rPr lang="en-US" sz="2000" i="1">
                            <a:latin typeface="Cambria Math"/>
                          </a:rPr>
                          <m:t>−1</m:t>
                        </m:r>
                      </m:sup>
                    </m:sSup>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𝛤</m:t>
                        </m:r>
                      </m:e>
                      <m:sup>
                        <m:r>
                          <a:rPr lang="en-US" sz="2000" i="1">
                            <a:solidFill>
                              <a:prstClr val="black"/>
                            </a:solidFill>
                            <a:latin typeface="Cambria Math"/>
                            <a:ea typeface="Times New Roman"/>
                            <a:cs typeface="Times New Roman"/>
                          </a:rPr>
                          <m:t>+</m:t>
                        </m:r>
                      </m:sup>
                    </m:sSup>
                    <m:d>
                      <m:dPr>
                        <m:begChr m:val="{"/>
                        <m:endChr m:val="}"/>
                        <m:ctrlPr>
                          <a:rPr lang="en-US" sz="2000" i="1">
                            <a:latin typeface="Cambria Math"/>
                          </a:rPr>
                        </m:ctrlPr>
                      </m:dPr>
                      <m:e>
                        <m:sSub>
                          <m:sSubPr>
                            <m:ctrlPr>
                              <a:rPr lang="en-US" sz="2000" i="1">
                                <a:latin typeface="Cambria Math"/>
                              </a:rPr>
                            </m:ctrlPr>
                          </m:sSubPr>
                          <m:e>
                            <m:r>
                              <a:rPr lang="en-US" sz="2000" i="1">
                                <a:latin typeface="Cambria Math"/>
                              </a:rPr>
                              <m:t>𝑥</m:t>
                            </m:r>
                          </m:e>
                          <m:sub>
                            <m:r>
                              <a:rPr lang="en-US" sz="2000" i="1">
                                <a:latin typeface="Cambria Math"/>
                              </a:rPr>
                              <m:t>0</m:t>
                            </m:r>
                          </m:sub>
                        </m:sSub>
                        <m:r>
                          <a:rPr lang="en-US" sz="2000" i="1">
                            <a:latin typeface="Cambria Math"/>
                          </a:rPr>
                          <m:t>+…+</m:t>
                        </m:r>
                        <m:sSup>
                          <m:sSupPr>
                            <m:ctrlPr>
                              <a:rPr lang="en-US" sz="2000" i="1">
                                <a:latin typeface="Cambria Math"/>
                              </a:rPr>
                            </m:ctrlPr>
                          </m:sSupPr>
                          <m:e>
                            <m:r>
                              <a:rPr lang="en-US" sz="2000" i="1">
                                <a:latin typeface="Cambria Math"/>
                              </a:rPr>
                              <m:t>(</m:t>
                            </m:r>
                            <m:r>
                              <a:rPr lang="en-US" sz="2000" i="1">
                                <a:latin typeface="Cambria Math"/>
                              </a:rPr>
                              <m:t>𝑧</m:t>
                            </m:r>
                            <m:r>
                              <a:rPr lang="en-US" sz="2000" i="1">
                                <a:latin typeface="Cambria Math"/>
                              </a:rPr>
                              <m:t>−</m:t>
                            </m:r>
                            <m:r>
                              <a:rPr lang="en-US" sz="2000" i="1">
                                <a:latin typeface="Cambria Math"/>
                              </a:rPr>
                              <m:t>𝛼</m:t>
                            </m:r>
                            <m:r>
                              <a:rPr lang="en-US" sz="2000" i="1">
                                <a:latin typeface="Cambria Math"/>
                              </a:rPr>
                              <m:t>)</m:t>
                            </m:r>
                          </m:e>
                          <m:sup>
                            <m:r>
                              <a:rPr lang="en-US" sz="2000" i="1">
                                <a:latin typeface="Cambria Math"/>
                              </a:rPr>
                              <m:t>𝑙</m:t>
                            </m:r>
                            <m:r>
                              <a:rPr lang="en-US" sz="2000" i="1">
                                <a:latin typeface="Cambria Math"/>
                              </a:rPr>
                              <m:t>−1</m:t>
                            </m:r>
                          </m:sup>
                        </m:sSup>
                        <m:sSub>
                          <m:sSubPr>
                            <m:ctrlPr>
                              <a:rPr lang="en-US" sz="2000" i="1">
                                <a:latin typeface="Cambria Math"/>
                              </a:rPr>
                            </m:ctrlPr>
                          </m:sSubPr>
                          <m:e>
                            <m:r>
                              <a:rPr lang="en-US" sz="2000" i="1">
                                <a:latin typeface="Cambria Math"/>
                              </a:rPr>
                              <m:t>𝑥</m:t>
                            </m:r>
                          </m:e>
                          <m:sub>
                            <m:r>
                              <a:rPr lang="en-US" sz="2000" i="1">
                                <a:latin typeface="Cambria Math"/>
                              </a:rPr>
                              <m:t>𝑙</m:t>
                            </m:r>
                            <m:r>
                              <a:rPr lang="en-US" sz="2000" i="1">
                                <a:latin typeface="Cambria Math"/>
                              </a:rPr>
                              <m:t>−1</m:t>
                            </m:r>
                          </m:sub>
                        </m:sSub>
                      </m:e>
                    </m:d>
                  </m:oMath>
                </a14:m>
                <a:r>
                  <a:rPr lang="en-US" sz="2000" b="0" i="1" dirty="0" smtClean="0"/>
                  <a:t>		(3.4) </a:t>
                </a:r>
              </a:p>
              <a:p>
                <a:pPr marL="0" indent="0">
                  <a:buNone/>
                </a:pPr>
                <a:r>
                  <a:rPr lang="en-US" sz="2000" i="1" dirty="0" smtClean="0"/>
                  <a:t>is </a:t>
                </a:r>
                <a:r>
                  <a:rPr lang="en-US" sz="2000" i="1" dirty="0"/>
                  <a:t>a </a:t>
                </a:r>
                <a:r>
                  <a:rPr lang="en-US" sz="2000" i="1" dirty="0" smtClean="0"/>
                  <a:t>strong pole </a:t>
                </a:r>
                <a:r>
                  <a:rPr lang="en-US" sz="2000" i="1" dirty="0"/>
                  <a:t>cancelation function of </a:t>
                </a:r>
                <a14:m>
                  <m:oMath xmlns:m="http://schemas.openxmlformats.org/officeDocument/2006/math">
                    <m:r>
                      <a:rPr lang="en-US" sz="2000" i="1">
                        <a:latin typeface="Cambria Math"/>
                      </a:rPr>
                      <m:t>𝑄</m:t>
                    </m:r>
                  </m:oMath>
                </a14:m>
                <a:r>
                  <a:rPr lang="en-US" sz="2000" i="1" dirty="0"/>
                  <a:t> at </a:t>
                </a:r>
                <a14:m>
                  <m:oMath xmlns:m="http://schemas.openxmlformats.org/officeDocument/2006/math">
                    <m:r>
                      <a:rPr lang="en-US" sz="2000" i="1">
                        <a:latin typeface="Cambria Math"/>
                      </a:rPr>
                      <m:t>𝛼</m:t>
                    </m:r>
                  </m:oMath>
                </a14:m>
                <a:r>
                  <a:rPr lang="en-US" sz="2000" i="1" dirty="0" smtClean="0"/>
                  <a:t> of order </a:t>
                </a:r>
                <a14:m>
                  <m:oMath xmlns:m="http://schemas.openxmlformats.org/officeDocument/2006/math">
                    <m:r>
                      <a:rPr lang="en-US" sz="2000" i="1" smtClean="0">
                        <a:latin typeface="Cambria Math"/>
                        <a:ea typeface="Cambria Math"/>
                      </a:rPr>
                      <m:t>≥</m:t>
                    </m:r>
                    <m:r>
                      <a:rPr lang="en-US" sz="2000" b="0" i="1" smtClean="0">
                        <a:latin typeface="Cambria Math"/>
                        <a:ea typeface="Cambria Math"/>
                      </a:rPr>
                      <m:t>𝑙</m:t>
                    </m:r>
                  </m:oMath>
                </a14:m>
                <a:r>
                  <a:rPr lang="en-US" sz="2000" i="1" dirty="0" smtClean="0"/>
                  <a:t>.</a:t>
                </a:r>
              </a:p>
              <a:p>
                <a:pPr marL="0" indent="0">
                  <a:buNone/>
                </a:pPr>
                <a:endParaRPr lang="en-US" sz="2000" b="1" i="1" dirty="0" smtClean="0"/>
              </a:p>
              <a:p>
                <a:pPr marL="0" indent="0">
                  <a:buNone/>
                </a:pPr>
                <a:r>
                  <a:rPr lang="en-US" sz="2000" b="1" i="1" dirty="0" smtClean="0"/>
                  <a:t>Corollary 3.6</a:t>
                </a:r>
                <a:r>
                  <a:rPr lang="en-US" sz="2000" i="1" dirty="0" smtClean="0"/>
                  <a:t>  Under assmption of Th. 3.5 </a:t>
                </a:r>
              </a:p>
              <a:p>
                <a:pPr lvl="0"/>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𝑗</m:t>
                        </m:r>
                      </m:sub>
                    </m:sSub>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𝑗</m:t>
                        </m:r>
                        <m:r>
                          <a:rPr lang="en-US" sz="2000" i="1">
                            <a:latin typeface="Cambria Math"/>
                          </a:rPr>
                          <m:t>!</m:t>
                        </m:r>
                      </m:den>
                    </m:f>
                    <m:func>
                      <m:funcPr>
                        <m:ctrlPr>
                          <a:rPr lang="en-US" sz="2000" i="1">
                            <a:latin typeface="Cambria Math"/>
                          </a:rPr>
                        </m:ctrlPr>
                      </m:funcPr>
                      <m:fName>
                        <m:limLow>
                          <m:limLowPr>
                            <m:ctrlPr>
                              <a:rPr lang="en-US" sz="2000" i="1">
                                <a:latin typeface="Cambria Math"/>
                              </a:rPr>
                            </m:ctrlPr>
                          </m:limLowPr>
                          <m:e>
                            <m:r>
                              <a:rPr lang="en-US" sz="2000" i="1">
                                <a:latin typeface="Cambria Math"/>
                              </a:rPr>
                              <m:t>𝑙𝑖𝑚</m:t>
                            </m:r>
                          </m:e>
                          <m:lim>
                            <m:r>
                              <a:rPr lang="en-US" sz="2000" i="1">
                                <a:latin typeface="Cambria Math"/>
                              </a:rPr>
                              <m:t>𝑧</m:t>
                            </m:r>
                            <m:acc>
                              <m:accPr>
                                <m:chr m:val="̂"/>
                                <m:ctrlPr>
                                  <a:rPr lang="en-US" sz="2000" i="1">
                                    <a:latin typeface="Cambria Math"/>
                                  </a:rPr>
                                </m:ctrlPr>
                              </m:accPr>
                              <m:e>
                                <m:r>
                                  <a:rPr lang="en-US" sz="2000" i="1">
                                    <a:latin typeface="Cambria Math"/>
                                  </a:rPr>
                                  <m:t>→</m:t>
                                </m:r>
                              </m:e>
                            </m:acc>
                            <m:r>
                              <a:rPr lang="en-US" sz="2000" i="1">
                                <a:latin typeface="Cambria Math"/>
                              </a:rPr>
                              <m:t>𝛼</m:t>
                            </m:r>
                          </m:lim>
                        </m:limLow>
                      </m:fName>
                      <m:e>
                        <m:sSup>
                          <m:sSupPr>
                            <m:ctrlPr>
                              <a:rPr lang="en-US" sz="2000" i="1">
                                <a:latin typeface="Cambria Math"/>
                              </a:rPr>
                            </m:ctrlPr>
                          </m:sSupPr>
                          <m:e>
                            <m:d>
                              <m:dPr>
                                <m:ctrlPr>
                                  <a:rPr lang="en-US" sz="2000" i="1">
                                    <a:latin typeface="Cambria Math"/>
                                  </a:rPr>
                                </m:ctrlPr>
                              </m:dPr>
                              <m:e>
                                <m:sSub>
                                  <m:sSubPr>
                                    <m:ctrlPr>
                                      <a:rPr lang="en-US" sz="2000" i="1">
                                        <a:latin typeface="Cambria Math"/>
                                      </a:rPr>
                                    </m:ctrlPr>
                                  </m:sSubPr>
                                  <m:e>
                                    <m:r>
                                      <a:rPr lang="en-US" sz="2000" i="1">
                                        <a:latin typeface="Cambria Math"/>
                                      </a:rPr>
                                      <m:t>𝛤</m:t>
                                    </m:r>
                                  </m:e>
                                  <m:sub>
                                    <m:r>
                                      <a:rPr lang="en-US" sz="2000" i="1">
                                        <a:latin typeface="Cambria Math"/>
                                      </a:rPr>
                                      <m:t>𝑧</m:t>
                                    </m:r>
                                  </m:sub>
                                </m:sSub>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e>
                            </m:d>
                          </m:e>
                          <m:sup>
                            <m:d>
                              <m:dPr>
                                <m:ctrlPr>
                                  <a:rPr lang="en-US" sz="2000" i="1">
                                    <a:latin typeface="Cambria Math"/>
                                  </a:rPr>
                                </m:ctrlPr>
                              </m:dPr>
                              <m:e>
                                <m:r>
                                  <a:rPr lang="en-US" sz="2000" i="1">
                                    <a:latin typeface="Cambria Math"/>
                                  </a:rPr>
                                  <m:t>𝑗</m:t>
                                </m:r>
                              </m:e>
                            </m:d>
                          </m:sup>
                        </m:sSup>
                        <m:r>
                          <a:rPr lang="en-US" sz="2000" i="1">
                            <a:latin typeface="Cambria Math"/>
                          </a:rPr>
                          <m:t>,</m:t>
                        </m:r>
                      </m:e>
                    </m:func>
                    <m:r>
                      <a:rPr lang="en-US" sz="2000" i="1">
                        <a:latin typeface="Cambria Math"/>
                      </a:rPr>
                      <m:t> </m:t>
                    </m:r>
                    <m:r>
                      <a:rPr lang="en-US" sz="2000" i="1">
                        <a:latin typeface="Cambria Math"/>
                      </a:rPr>
                      <m:t>𝑗</m:t>
                    </m:r>
                    <m:r>
                      <a:rPr lang="en-US" sz="2000" i="1">
                        <a:latin typeface="Cambria Math"/>
                      </a:rPr>
                      <m:t>=0, …, </m:t>
                    </m:r>
                    <m:r>
                      <a:rPr lang="en-US" sz="2000" i="1">
                        <a:latin typeface="Cambria Math"/>
                      </a:rPr>
                      <m:t>𝑙</m:t>
                    </m:r>
                    <m:r>
                      <a:rPr lang="en-US" sz="2000" i="1">
                        <a:latin typeface="Cambria Math"/>
                      </a:rPr>
                      <m:t>−1</m:t>
                    </m:r>
                  </m:oMath>
                </a14:m>
                <a:r>
                  <a:rPr lang="en-US" sz="2000" i="1" dirty="0" smtClean="0"/>
                  <a:t> (strong convergence)</a:t>
                </a:r>
                <a:endParaRPr lang="en-US" sz="2000" i="1" dirty="0">
                  <a:solidFill>
                    <a:prstClr val="black"/>
                  </a:solidFill>
                </a:endParaRPr>
              </a:p>
              <a:p>
                <a:pPr lvl="0"/>
                <a14:m>
                  <m:oMath xmlns:m="http://schemas.openxmlformats.org/officeDocument/2006/math">
                    <m:func>
                      <m:funcPr>
                        <m:ctrlPr>
                          <a:rPr lang="en-US" sz="2000" i="1">
                            <a:solidFill>
                              <a:prstClr val="black"/>
                            </a:solidFill>
                            <a:latin typeface="Cambria Math"/>
                            <a:ea typeface="Times New Roman"/>
                            <a:cs typeface="Times New Roman"/>
                          </a:rPr>
                        </m:ctrlPr>
                      </m:funcPr>
                      <m:fName>
                        <m:limLow>
                          <m:limLowPr>
                            <m:ctrlPr>
                              <a:rPr lang="en-US" sz="2000" i="1">
                                <a:solidFill>
                                  <a:prstClr val="black"/>
                                </a:solidFill>
                                <a:latin typeface="Cambria Math"/>
                                <a:ea typeface="Times New Roman"/>
                                <a:cs typeface="Times New Roman"/>
                              </a:rPr>
                            </m:ctrlPr>
                          </m:limLowPr>
                          <m:e>
                            <m:r>
                              <a:rPr lang="en-US" sz="2000" i="1">
                                <a:solidFill>
                                  <a:prstClr val="black"/>
                                </a:solidFill>
                                <a:latin typeface="Cambria Math"/>
                                <a:ea typeface="Times New Roman"/>
                                <a:cs typeface="Times New Roman"/>
                              </a:rPr>
                              <m:t>𝑙𝑖𝑚</m:t>
                            </m:r>
                          </m:e>
                          <m:lim>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𝑤</m:t>
                            </m:r>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m:t>
                                </m:r>
                              </m:e>
                            </m:acc>
                            <m:r>
                              <a:rPr lang="en-US" sz="2000" i="1">
                                <a:solidFill>
                                  <a:prstClr val="black"/>
                                </a:solidFill>
                                <a:latin typeface="Cambria Math"/>
                                <a:ea typeface="Times New Roman"/>
                                <a:cs typeface="Times New Roman"/>
                              </a:rPr>
                              <m:t>𝛼</m:t>
                            </m:r>
                          </m:lim>
                        </m:limLow>
                        <m:f>
                          <m:fPr>
                            <m:ctrlPr>
                              <a:rPr lang="en-US" sz="2000" i="1">
                                <a:solidFill>
                                  <a:prstClr val="black"/>
                                </a:solidFill>
                                <a:latin typeface="Cambria Math"/>
                                <a:cs typeface="Times New Roman"/>
                              </a:rPr>
                            </m:ctrlPr>
                          </m:fPr>
                          <m:num>
                            <m:r>
                              <a:rPr lang="en-US" sz="2000" i="1">
                                <a:solidFill>
                                  <a:prstClr val="black"/>
                                </a:solidFill>
                                <a:latin typeface="Cambria Math"/>
                                <a:cs typeface="Times New Roman"/>
                              </a:rPr>
                              <m:t>1</m:t>
                            </m:r>
                          </m:num>
                          <m:den>
                            <m:r>
                              <a:rPr lang="en-US" sz="2000" i="1">
                                <a:solidFill>
                                  <a:prstClr val="black"/>
                                </a:solidFill>
                                <a:latin typeface="Cambria Math"/>
                                <a:ea typeface="Times New Roman"/>
                                <a:cs typeface="Times New Roman"/>
                              </a:rPr>
                              <m:t>𝑗</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𝑘</m:t>
                            </m:r>
                            <m:r>
                              <a:rPr lang="en-US" sz="2000" i="1">
                                <a:solidFill>
                                  <a:prstClr val="black"/>
                                </a:solidFill>
                                <a:latin typeface="Cambria Math"/>
                                <a:ea typeface="Times New Roman"/>
                                <a:cs typeface="Times New Roman"/>
                              </a:rPr>
                              <m:t>!</m:t>
                            </m:r>
                          </m:den>
                        </m:f>
                      </m:fName>
                      <m:e>
                        <m:f>
                          <m:fPr>
                            <m:ctrlPr>
                              <a:rPr lang="en-US" sz="2000" i="1">
                                <a:solidFill>
                                  <a:prstClr val="black"/>
                                </a:solidFill>
                                <a:latin typeface="Cambria Math"/>
                                <a:ea typeface="Times New Roman"/>
                                <a:cs typeface="Times New Roman"/>
                              </a:rPr>
                            </m:ctrlPr>
                          </m:fPr>
                          <m:num>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𝑑</m:t>
                                </m:r>
                              </m:e>
                              <m:sup>
                                <m:r>
                                  <a:rPr lang="en-US" sz="2000" i="1">
                                    <a:solidFill>
                                      <a:prstClr val="black"/>
                                    </a:solidFill>
                                    <a:latin typeface="Cambria Math"/>
                                    <a:ea typeface="Times New Roman"/>
                                    <a:cs typeface="Times New Roman"/>
                                  </a:rPr>
                                  <m:t>𝑗</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𝑘</m:t>
                                </m:r>
                              </m:sup>
                            </m:sSup>
                          </m:num>
                          <m:den>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𝑑𝑧</m:t>
                                </m:r>
                              </m:e>
                              <m:sup>
                                <m:r>
                                  <a:rPr lang="en-US" sz="2000" i="1">
                                    <a:solidFill>
                                      <a:prstClr val="black"/>
                                    </a:solidFill>
                                    <a:latin typeface="Cambria Math"/>
                                    <a:ea typeface="Times New Roman"/>
                                    <a:cs typeface="Times New Roman"/>
                                  </a:rPr>
                                  <m:t>𝑗</m:t>
                                </m:r>
                              </m:sup>
                            </m:sSup>
                            <m:r>
                              <a:rPr lang="en-US" sz="2000" i="1">
                                <a:solidFill>
                                  <a:prstClr val="black"/>
                                </a:solidFill>
                                <a:latin typeface="Cambria Math"/>
                                <a:ea typeface="Times New Roman"/>
                                <a:cs typeface="Times New Roman"/>
                              </a:rPr>
                              <m:t> </m:t>
                            </m:r>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𝑑</m:t>
                                </m:r>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𝑤</m:t>
                                    </m:r>
                                  </m:e>
                                </m:acc>
                              </m:e>
                              <m:sup>
                                <m:r>
                                  <a:rPr lang="en-US" sz="2000" i="1">
                                    <a:solidFill>
                                      <a:prstClr val="black"/>
                                    </a:solidFill>
                                    <a:latin typeface="Cambria Math"/>
                                    <a:ea typeface="Times New Roman"/>
                                    <a:cs typeface="Times New Roman"/>
                                  </a:rPr>
                                  <m:t>𝑘</m:t>
                                </m:r>
                              </m:sup>
                            </m:sSup>
                            <m:r>
                              <a:rPr lang="en-US" sz="2000" i="1">
                                <a:solidFill>
                                  <a:prstClr val="black"/>
                                </a:solidFill>
                                <a:latin typeface="Cambria Math"/>
                                <a:ea typeface="Times New Roman"/>
                                <a:cs typeface="Times New Roman"/>
                              </a:rPr>
                              <m:t>   </m:t>
                            </m:r>
                          </m:den>
                        </m:f>
                        <m:d>
                          <m:dPr>
                            <m:ctrlPr>
                              <a:rPr lang="en-US" sz="2000" i="1">
                                <a:solidFill>
                                  <a:prstClr val="black"/>
                                </a:solidFill>
                                <a:latin typeface="Cambria Math"/>
                                <a:ea typeface="Times New Roman"/>
                                <a:cs typeface="Times New Roman"/>
                              </a:rPr>
                            </m:ctrlPr>
                          </m:dPr>
                          <m:e>
                            <m:f>
                              <m:fPr>
                                <m:ctrlPr>
                                  <a:rPr lang="en-US" sz="2000" i="1">
                                    <a:solidFill>
                                      <a:prstClr val="black"/>
                                    </a:solidFill>
                                    <a:latin typeface="Cambria Math"/>
                                    <a:ea typeface="Times New Roman"/>
                                    <a:cs typeface="Times New Roman"/>
                                  </a:rPr>
                                </m:ctrlPr>
                              </m:fPr>
                              <m:num>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e>
                                </m:d>
                                <m:r>
                                  <a:rPr lang="en-US" sz="2000" i="1">
                                    <a:solidFill>
                                      <a:prstClr val="black"/>
                                    </a:solidFill>
                                    <a:latin typeface="Cambria Math"/>
                                    <a:ea typeface="Times New Roman"/>
                                    <a:cs typeface="Times New Roman"/>
                                  </a:rPr>
                                  <m:t>−</m:t>
                                </m:r>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𝑤</m:t>
                                        </m:r>
                                      </m:e>
                                    </m:d>
                                  </m:e>
                                  <m:sup>
                                    <m:r>
                                      <a:rPr lang="en-US" sz="2000" i="1">
                                        <a:solidFill>
                                          <a:prstClr val="black"/>
                                        </a:solidFill>
                                        <a:latin typeface="Cambria Math"/>
                                        <a:ea typeface="Times New Roman"/>
                                        <a:cs typeface="Times New Roman"/>
                                      </a:rPr>
                                      <m:t>∗</m:t>
                                    </m:r>
                                  </m:sup>
                                </m:sSup>
                              </m:num>
                              <m:den>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𝑤</m:t>
                                    </m:r>
                                  </m:e>
                                </m:acc>
                              </m:den>
                            </m:f>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e>
                            </m:d>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𝑤</m:t>
                                </m:r>
                              </m:e>
                            </m:d>
                          </m:e>
                        </m:d>
                      </m:e>
                    </m:func>
                    <m:r>
                      <a:rPr lang="en-US" sz="2000" i="1">
                        <a:solidFill>
                          <a:prstClr val="black"/>
                        </a:solidFill>
                        <a:latin typeface="Cambria Math"/>
                        <a:ea typeface="Times New Roman"/>
                        <a:cs typeface="Times New Roman"/>
                      </a:rPr>
                      <m:t>=</m:t>
                    </m:r>
                    <m:d>
                      <m:dPr>
                        <m:begChr m:val="["/>
                        <m:endChr m:val="]"/>
                        <m:ctrlPr>
                          <a:rPr lang="en-US" sz="2000" i="1">
                            <a:solidFill>
                              <a:prstClr val="black"/>
                            </a:solidFill>
                            <a:latin typeface="Cambria Math"/>
                            <a:ea typeface="Times New Roman"/>
                            <a:cs typeface="Times New Roman"/>
                          </a:rPr>
                        </m:ctrlPr>
                      </m:d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𝑥</m:t>
                            </m:r>
                          </m:e>
                          <m:sub>
                            <m:r>
                              <a:rPr lang="en-US" sz="2000" i="1">
                                <a:solidFill>
                                  <a:prstClr val="black"/>
                                </a:solidFill>
                                <a:latin typeface="Cambria Math"/>
                                <a:ea typeface="Times New Roman"/>
                                <a:cs typeface="Times New Roman"/>
                              </a:rPr>
                              <m:t>𝑗</m:t>
                            </m:r>
                          </m:sub>
                        </m:sSub>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𝑥</m:t>
                            </m:r>
                          </m:e>
                          <m:sub>
                            <m:r>
                              <a:rPr lang="en-US" sz="2000" i="1">
                                <a:solidFill>
                                  <a:prstClr val="black"/>
                                </a:solidFill>
                                <a:latin typeface="Cambria Math"/>
                                <a:ea typeface="Times New Roman"/>
                                <a:cs typeface="Times New Roman"/>
                              </a:rPr>
                              <m:t>𝑘</m:t>
                            </m:r>
                          </m:sub>
                        </m:sSub>
                        <m:r>
                          <a:rPr lang="en-US" sz="2000" i="1">
                            <a:solidFill>
                              <a:prstClr val="black"/>
                            </a:solidFill>
                            <a:latin typeface="Cambria Math"/>
                            <a:ea typeface="Times New Roman"/>
                            <a:cs typeface="Times New Roman"/>
                          </a:rPr>
                          <m:t> </m:t>
                        </m:r>
                      </m:e>
                    </m:d>
                  </m:oMath>
                </a14:m>
                <a:r>
                  <a:rPr lang="en-US" sz="2000" i="1" dirty="0">
                    <a:solidFill>
                      <a:prstClr val="black"/>
                    </a:solidFill>
                  </a:rPr>
                  <a:t>.</a:t>
                </a:r>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US">
                    <a:noFill/>
                  </a:rPr>
                  <a:t> </a:t>
                </a:r>
              </a:p>
            </p:txBody>
          </p:sp>
        </mc:Fallback>
      </mc:AlternateContent>
    </p:spTree>
    <p:extLst>
      <p:ext uri="{BB962C8B-B14F-4D97-AF65-F5344CB8AC3E}">
        <p14:creationId xmlns:p14="http://schemas.microsoft.com/office/powerpoint/2010/main" val="81649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prstClr val="black"/>
                </a:solidFill>
              </a:rPr>
              <a:t>Hint of the proof </a:t>
            </a:r>
            <a:r>
              <a:rPr lang="en-US" sz="2800" dirty="0">
                <a:solidFill>
                  <a:prstClr val="black"/>
                </a:solidFill>
              </a:rPr>
              <a:t>of </a:t>
            </a:r>
            <a:r>
              <a:rPr lang="en-US" sz="2800" dirty="0" smtClean="0">
                <a:solidFill>
                  <a:prstClr val="black"/>
                </a:solidFill>
              </a:rPr>
              <a:t>Theorem 3.5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sz="2000" dirty="0" smtClean="0"/>
                  <a:t>For the proof of Th. 3.5 we will need the two </a:t>
                </a:r>
                <a:r>
                  <a:rPr lang="en-US" sz="2000" dirty="0"/>
                  <a:t>technical </a:t>
                </a:r>
                <a:r>
                  <a:rPr lang="en-US" sz="2000" dirty="0" smtClean="0"/>
                  <a:t>lemmas below.  However, for the proofs of the lemmas, we need the following representation of </a:t>
                </a:r>
                <a14:m>
                  <m:oMath xmlns:m="http://schemas.openxmlformats.org/officeDocument/2006/math">
                    <m:acc>
                      <m:accPr>
                        <m:chr m:val="̂"/>
                        <m:ctrlPr>
                          <a:rPr lang="en-US" sz="2000" i="1">
                            <a:latin typeface="Cambria Math"/>
                            <a:ea typeface="Times New Roman"/>
                            <a:cs typeface="Times New Roman"/>
                          </a:rPr>
                        </m:ctrlPr>
                      </m:accPr>
                      <m:e>
                        <m:r>
                          <a:rPr lang="en-US" sz="2000" i="1">
                            <a:effectLst/>
                            <a:latin typeface="Cambria Math"/>
                            <a:ea typeface="Times New Roman"/>
                            <a:cs typeface="Times New Roman"/>
                          </a:rPr>
                          <m:t>𝑄</m:t>
                        </m:r>
                      </m:e>
                    </m:acc>
                    <m:d>
                      <m:dPr>
                        <m:ctrlPr>
                          <a:rPr lang="en-US" sz="2000" i="1">
                            <a:effectLst/>
                            <a:latin typeface="Cambria Math"/>
                            <a:ea typeface="Times New Roman"/>
                            <a:cs typeface="Times New Roman"/>
                          </a:rPr>
                        </m:ctrlPr>
                      </m:dPr>
                      <m:e>
                        <m:r>
                          <a:rPr lang="en-US" sz="2000" i="1">
                            <a:effectLst/>
                            <a:latin typeface="Cambria Math"/>
                            <a:ea typeface="Times New Roman"/>
                            <a:cs typeface="Times New Roman"/>
                          </a:rPr>
                          <m:t>𝑧</m:t>
                        </m:r>
                      </m:e>
                    </m:d>
                    <m:r>
                      <a:rPr lang="en-US" sz="2000" i="1">
                        <a:effectLst/>
                        <a:latin typeface="Cambria Math"/>
                        <a:ea typeface="Times New Roman"/>
                        <a:cs typeface="Times New Roman"/>
                      </a:rPr>
                      <m:t>≔−</m:t>
                    </m:r>
                    <m:sSup>
                      <m:sSupPr>
                        <m:ctrlPr>
                          <a:rPr lang="en-US" sz="2000" i="1">
                            <a:effectLst/>
                            <a:latin typeface="Cambria Math"/>
                            <a:ea typeface="Times New Roman"/>
                            <a:cs typeface="Times New Roman"/>
                          </a:rPr>
                        </m:ctrlPr>
                      </m:sSupPr>
                      <m:e>
                        <m:r>
                          <a:rPr lang="en-US" sz="2000" i="1">
                            <a:effectLst/>
                            <a:latin typeface="Cambria Math"/>
                            <a:ea typeface="Times New Roman"/>
                            <a:cs typeface="Times New Roman"/>
                          </a:rPr>
                          <m:t>𝑄</m:t>
                        </m:r>
                        <m:r>
                          <a:rPr lang="en-US" sz="2000" i="1">
                            <a:effectLst/>
                            <a:latin typeface="Cambria Math"/>
                            <a:ea typeface="Times New Roman"/>
                            <a:cs typeface="Times New Roman"/>
                          </a:rPr>
                          <m:t>(</m:t>
                        </m:r>
                        <m:r>
                          <a:rPr lang="en-US" sz="2000" i="1">
                            <a:effectLst/>
                            <a:latin typeface="Cambria Math"/>
                            <a:ea typeface="Times New Roman"/>
                            <a:cs typeface="Times New Roman"/>
                          </a:rPr>
                          <m:t>𝑧</m:t>
                        </m:r>
                        <m:r>
                          <a:rPr lang="en-US" sz="2000" i="1">
                            <a:effectLst/>
                            <a:latin typeface="Cambria Math"/>
                            <a:ea typeface="Times New Roman"/>
                            <a:cs typeface="Times New Roman"/>
                          </a:rPr>
                          <m:t>)</m:t>
                        </m:r>
                      </m:e>
                      <m:sup>
                        <m:r>
                          <a:rPr lang="en-US" sz="2000" i="1">
                            <a:effectLst/>
                            <a:latin typeface="Cambria Math"/>
                            <a:ea typeface="Times New Roman"/>
                            <a:cs typeface="Times New Roman"/>
                          </a:rPr>
                          <m:t>−1</m:t>
                        </m:r>
                      </m:sup>
                    </m:sSup>
                  </m:oMath>
                </a14:m>
                <a:r>
                  <a:rPr lang="en-US" sz="2000" dirty="0" smtClean="0"/>
                  <a:t>.  </a:t>
                </a:r>
              </a:p>
              <a:p>
                <a:pPr marL="0" marR="0">
                  <a:lnSpc>
                    <a:spcPct val="115000"/>
                  </a:lnSpc>
                  <a:spcBef>
                    <a:spcPts val="0"/>
                  </a:spcBef>
                  <a:spcAft>
                    <a:spcPts val="1000"/>
                  </a:spcAft>
                </a:pPr>
                <a14:m>
                  <m:oMath xmlns:m="http://schemas.openxmlformats.org/officeDocument/2006/math">
                    <m:acc>
                      <m:accPr>
                        <m:chr m:val="̂"/>
                        <m:ctrlPr>
                          <a:rPr lang="en-US" sz="2000" i="1">
                            <a:latin typeface="Cambria Math"/>
                            <a:ea typeface="Times New Roman"/>
                            <a:cs typeface="Times New Roman"/>
                          </a:rPr>
                        </m:ctrlPr>
                      </m:accPr>
                      <m:e>
                        <m:r>
                          <a:rPr lang="en-US" sz="2000" i="1">
                            <a:effectLst/>
                            <a:latin typeface="Cambria Math"/>
                            <a:ea typeface="Times New Roman"/>
                            <a:cs typeface="Times New Roman"/>
                          </a:rPr>
                          <m:t>𝑄</m:t>
                        </m:r>
                      </m:e>
                    </m:acc>
                    <m:d>
                      <m:dPr>
                        <m:ctrlPr>
                          <a:rPr lang="en-US" sz="2000" i="1">
                            <a:effectLst/>
                            <a:latin typeface="Cambria Math"/>
                            <a:ea typeface="Times New Roman"/>
                            <a:cs typeface="Times New Roman"/>
                          </a:rPr>
                        </m:ctrlPr>
                      </m:dPr>
                      <m:e>
                        <m:r>
                          <a:rPr lang="en-US" sz="2000" i="1">
                            <a:effectLst/>
                            <a:latin typeface="Cambria Math"/>
                            <a:ea typeface="Times New Roman"/>
                            <a:cs typeface="Times New Roman"/>
                          </a:rPr>
                          <m:t>𝑧</m:t>
                        </m:r>
                      </m:e>
                    </m:d>
                    <m:r>
                      <a:rPr lang="en-US" sz="2000" i="1">
                        <a:effectLst/>
                        <a:latin typeface="Cambria Math"/>
                        <a:ea typeface="Times New Roman"/>
                        <a:cs typeface="Times New Roman"/>
                      </a:rPr>
                      <m:t>=</m:t>
                    </m:r>
                    <m:acc>
                      <m:accPr>
                        <m:chr m:val="̂"/>
                        <m:ctrlPr>
                          <a:rPr lang="en-US" sz="2000" i="1">
                            <a:effectLst/>
                            <a:latin typeface="Cambria Math"/>
                            <a:ea typeface="Times New Roman"/>
                            <a:cs typeface="Times New Roman"/>
                          </a:rPr>
                        </m:ctrlPr>
                      </m:accPr>
                      <m:e>
                        <m:r>
                          <a:rPr lang="en-US" sz="2000" i="1">
                            <a:effectLst/>
                            <a:latin typeface="Cambria Math"/>
                            <a:ea typeface="Times New Roman"/>
                            <a:cs typeface="Times New Roman"/>
                          </a:rPr>
                          <m:t>𝑄</m:t>
                        </m:r>
                      </m:e>
                    </m:acc>
                    <m:d>
                      <m:dPr>
                        <m:ctrlPr>
                          <a:rPr lang="en-US" sz="2000" i="1">
                            <a:effectLst/>
                            <a:latin typeface="Cambria Math"/>
                            <a:ea typeface="Times New Roman"/>
                            <a:cs typeface="Times New Roman"/>
                          </a:rPr>
                        </m:ctrlPr>
                      </m:dPr>
                      <m:e>
                        <m:acc>
                          <m:accPr>
                            <m:chr m:val="̅"/>
                            <m:ctrlPr>
                              <a:rPr lang="en-US" sz="2000" i="1">
                                <a:effectLst/>
                                <a:latin typeface="Cambria Math"/>
                                <a:ea typeface="Times New Roman"/>
                                <a:cs typeface="Times New Roman"/>
                              </a:rPr>
                            </m:ctrlPr>
                          </m:accPr>
                          <m:e>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𝑧</m:t>
                                </m:r>
                              </m:e>
                              <m:sub>
                                <m:r>
                                  <a:rPr lang="en-US" sz="2000" i="1">
                                    <a:effectLst/>
                                    <a:latin typeface="Cambria Math"/>
                                    <a:ea typeface="Times New Roman"/>
                                    <a:cs typeface="Times New Roman"/>
                                  </a:rPr>
                                  <m:t>0</m:t>
                                </m:r>
                              </m:sub>
                            </m:sSub>
                          </m:e>
                        </m:acc>
                      </m:e>
                    </m:d>
                    <m:r>
                      <a:rPr lang="en-US" sz="2000" i="1">
                        <a:effectLst/>
                        <a:latin typeface="Cambria Math"/>
                        <a:ea typeface="Times New Roman"/>
                        <a:cs typeface="Times New Roman"/>
                      </a:rPr>
                      <m:t>+</m:t>
                    </m:r>
                    <m:d>
                      <m:dPr>
                        <m:ctrlPr>
                          <a:rPr lang="en-US" sz="2000" i="1">
                            <a:effectLst/>
                            <a:latin typeface="Cambria Math"/>
                            <a:ea typeface="Times New Roman"/>
                            <a:cs typeface="Times New Roman"/>
                          </a:rPr>
                        </m:ctrlPr>
                      </m:dPr>
                      <m:e>
                        <m:r>
                          <a:rPr lang="en-US" sz="2000" i="1">
                            <a:effectLst/>
                            <a:latin typeface="Cambria Math"/>
                            <a:ea typeface="Times New Roman"/>
                            <a:cs typeface="Times New Roman"/>
                          </a:rPr>
                          <m:t>𝑧</m:t>
                        </m:r>
                        <m:r>
                          <a:rPr lang="en-US" sz="2000" i="1">
                            <a:effectLst/>
                            <a:latin typeface="Cambria Math"/>
                            <a:ea typeface="Times New Roman"/>
                            <a:cs typeface="Times New Roman"/>
                          </a:rPr>
                          <m:t>−</m:t>
                        </m:r>
                        <m:acc>
                          <m:accPr>
                            <m:chr m:val="̅"/>
                            <m:ctrlPr>
                              <a:rPr lang="en-US" sz="2000" i="1">
                                <a:effectLst/>
                                <a:latin typeface="Cambria Math"/>
                                <a:ea typeface="Times New Roman"/>
                                <a:cs typeface="Times New Roman"/>
                              </a:rPr>
                            </m:ctrlPr>
                          </m:accPr>
                          <m:e>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𝑧</m:t>
                                </m:r>
                              </m:e>
                              <m:sub>
                                <m:r>
                                  <a:rPr lang="en-US" sz="2000" i="1">
                                    <a:effectLst/>
                                    <a:latin typeface="Cambria Math"/>
                                    <a:ea typeface="Times New Roman"/>
                                    <a:cs typeface="Times New Roman"/>
                                  </a:rPr>
                                  <m:t>0</m:t>
                                </m:r>
                              </m:sub>
                            </m:sSub>
                          </m:e>
                        </m:acc>
                      </m:e>
                    </m:d>
                    <m:sSup>
                      <m:sSupPr>
                        <m:ctrlPr>
                          <a:rPr lang="en-US" sz="2000" i="1" smtClean="0">
                            <a:effectLst/>
                            <a:latin typeface="Cambria Math"/>
                            <a:cs typeface="Times New Roman"/>
                          </a:rPr>
                        </m:ctrlPr>
                      </m:sSup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p>
                        <m:r>
                          <a:rPr lang="en-US" sz="2000" b="0" i="1" smtClean="0">
                            <a:effectLst/>
                            <a:latin typeface="Cambria Math"/>
                            <a:cs typeface="Times New Roman"/>
                          </a:rPr>
                          <m:t>+</m:t>
                        </m:r>
                      </m:sup>
                    </m:sSup>
                    <m:d>
                      <m:dPr>
                        <m:ctrlPr>
                          <a:rPr lang="en-US" sz="2000" i="1">
                            <a:effectLst/>
                            <a:latin typeface="Cambria Math"/>
                            <a:ea typeface="Times New Roman"/>
                            <a:cs typeface="Times New Roman"/>
                          </a:rPr>
                        </m:ctrlPr>
                      </m:dPr>
                      <m:e>
                        <m:r>
                          <a:rPr lang="en-US" sz="2000" b="0" i="1" smtClean="0">
                            <a:effectLst/>
                            <a:latin typeface="Cambria Math"/>
                            <a:ea typeface="Times New Roman"/>
                            <a:cs typeface="Times New Roman"/>
                          </a:rPr>
                          <m:t>𝐼</m:t>
                        </m:r>
                        <m:r>
                          <a:rPr lang="en-US" sz="2000" b="0" i="1" smtClean="0">
                            <a:effectLst/>
                            <a:latin typeface="Cambria Math"/>
                            <a:ea typeface="Times New Roman"/>
                            <a:cs typeface="Times New Roman"/>
                          </a:rPr>
                          <m:t>−(</m:t>
                        </m:r>
                        <m:r>
                          <a:rPr lang="en-US" sz="2000" b="0" i="1" smtClean="0">
                            <a:effectLst/>
                            <a:latin typeface="Cambria Math"/>
                            <a:ea typeface="Times New Roman"/>
                            <a:cs typeface="Times New Roman"/>
                          </a:rPr>
                          <m:t>𝑧</m:t>
                        </m:r>
                        <m:r>
                          <a:rPr lang="en-US" sz="2000" i="1">
                            <a:effectLst/>
                            <a:latin typeface="Cambria Math"/>
                            <a:ea typeface="Times New Roman"/>
                            <a:cs typeface="Times New Roman"/>
                          </a:rPr>
                          <m:t>−</m:t>
                        </m:r>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𝑧</m:t>
                            </m:r>
                          </m:e>
                          <m:sub>
                            <m:r>
                              <a:rPr lang="en-US" sz="2000" i="1">
                                <a:effectLst/>
                                <a:latin typeface="Cambria Math"/>
                                <a:ea typeface="Times New Roman"/>
                                <a:cs typeface="Times New Roman"/>
                              </a:rPr>
                              <m:t>0</m:t>
                            </m:r>
                          </m:sub>
                        </m:sSub>
                      </m:e>
                    </m:d>
                    <m:sSup>
                      <m:sSupPr>
                        <m:ctrlPr>
                          <a:rPr lang="en-US" sz="2000" i="1">
                            <a:effectLst/>
                            <a:latin typeface="Cambria Math"/>
                            <a:ea typeface="Times New Roman"/>
                            <a:cs typeface="Times New Roman"/>
                          </a:rPr>
                        </m:ctrlPr>
                      </m:sSupPr>
                      <m:e>
                        <m:d>
                          <m:dPr>
                            <m:ctrlPr>
                              <a:rPr lang="en-US" sz="2000" i="1">
                                <a:effectLst/>
                                <a:latin typeface="Cambria Math"/>
                                <a:ea typeface="Times New Roman"/>
                                <a:cs typeface="Times New Roman"/>
                              </a:rPr>
                            </m:ctrlPr>
                          </m:dPr>
                          <m:e>
                            <m:acc>
                              <m:accPr>
                                <m:chr m:val="̂"/>
                                <m:ctrlPr>
                                  <a:rPr lang="en-US" sz="2000" i="1">
                                    <a:effectLst/>
                                    <a:latin typeface="Cambria Math"/>
                                    <a:ea typeface="Times New Roman"/>
                                    <a:cs typeface="Times New Roman"/>
                                  </a:rPr>
                                </m:ctrlPr>
                              </m:accPr>
                              <m:e>
                                <m:r>
                                  <a:rPr lang="en-US" sz="2000" i="1">
                                    <a:effectLst/>
                                    <a:latin typeface="Cambria Math"/>
                                    <a:ea typeface="Times New Roman"/>
                                    <a:cs typeface="Times New Roman"/>
                                  </a:rPr>
                                  <m:t>𝐴</m:t>
                                </m:r>
                              </m:e>
                            </m:acc>
                            <m:r>
                              <a:rPr lang="en-US" sz="2000" i="1">
                                <a:effectLst/>
                                <a:latin typeface="Cambria Math"/>
                                <a:ea typeface="Times New Roman"/>
                                <a:cs typeface="Times New Roman"/>
                              </a:rPr>
                              <m:t>−</m:t>
                            </m:r>
                            <m:r>
                              <a:rPr lang="en-US" sz="2000" i="1">
                                <a:effectLst/>
                                <a:latin typeface="Cambria Math"/>
                                <a:ea typeface="Times New Roman"/>
                                <a:cs typeface="Times New Roman"/>
                              </a:rPr>
                              <m:t>𝑧</m:t>
                            </m:r>
                          </m:e>
                        </m:d>
                      </m:e>
                      <m:sup>
                        <m:r>
                          <a:rPr lang="en-US" sz="2000" i="1">
                            <a:effectLst/>
                            <a:latin typeface="Cambria Math"/>
                            <a:ea typeface="Times New Roman"/>
                            <a:cs typeface="Times New Roman"/>
                          </a:rPr>
                          <m:t>−1</m:t>
                        </m:r>
                      </m:sup>
                    </m:sSup>
                    <m:r>
                      <a:rPr lang="en-US" sz="2000" b="0" i="1" smtClean="0">
                        <a:effectLst/>
                        <a:latin typeface="Cambria Math"/>
                        <a:ea typeface="Times New Roman"/>
                        <a:cs typeface="Times New Roman"/>
                      </a:rPr>
                      <m:t>)</m:t>
                    </m:r>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oMath>
                </a14:m>
                <a:r>
                  <a:rPr lang="en-US" sz="2000" dirty="0">
                    <a:effectLst/>
                    <a:latin typeface="Times New Roman"/>
                    <a:ea typeface="Times New Roman"/>
                    <a:cs typeface="Times New Roman"/>
                  </a:rPr>
                  <a:t>, </a:t>
                </a:r>
                <a:endParaRPr lang="en-US" sz="2000" dirty="0" smtClean="0">
                  <a:effectLst/>
                  <a:latin typeface="Times New Roman"/>
                  <a:ea typeface="Times New Roman"/>
                  <a:cs typeface="Times New Roman"/>
                </a:endParaRPr>
              </a:p>
              <a:p>
                <a:pPr marL="0" marR="0" indent="0">
                  <a:lnSpc>
                    <a:spcPct val="115000"/>
                  </a:lnSpc>
                  <a:spcBef>
                    <a:spcPts val="0"/>
                  </a:spcBef>
                  <a:spcAft>
                    <a:spcPts val="1000"/>
                  </a:spcAft>
                  <a:buNone/>
                </a:pPr>
                <a:r>
                  <a:rPr lang="en-US" sz="2000" dirty="0" smtClean="0"/>
                  <a:t>where </a:t>
                </a:r>
                <a14:m>
                  <m:oMath xmlns:m="http://schemas.openxmlformats.org/officeDocument/2006/math">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r>
                      <a:rPr lang="en-US" sz="2000" i="1">
                        <a:effectLst/>
                        <a:latin typeface="Cambria Math"/>
                        <a:ea typeface="Times New Roman"/>
                        <a:cs typeface="Times New Roman"/>
                      </a:rPr>
                      <m:t>:=</m:t>
                    </m:r>
                    <m:r>
                      <a:rPr lang="en-US" sz="2000" i="1">
                        <a:effectLst/>
                        <a:latin typeface="Cambria Math"/>
                        <a:ea typeface="Times New Roman"/>
                      </a:rPr>
                      <m:t>−</m:t>
                    </m:r>
                    <m:r>
                      <a:rPr lang="en-US" sz="2000" i="1">
                        <a:effectLst/>
                        <a:latin typeface="Cambria Math"/>
                        <a:ea typeface="Times New Roman"/>
                        <a:cs typeface="Times New Roman"/>
                      </a:rPr>
                      <m:t>𝛤</m:t>
                    </m:r>
                    <m:sSup>
                      <m:sSupPr>
                        <m:ctrlPr>
                          <a:rPr lang="en-US" sz="2000" i="1">
                            <a:effectLst/>
                            <a:latin typeface="Cambria Math"/>
                            <a:ea typeface="Times New Roman"/>
                            <a:cs typeface="Times New Roman"/>
                          </a:rPr>
                        </m:ctrlPr>
                      </m:sSupPr>
                      <m:e>
                        <m:r>
                          <a:rPr lang="en-US" sz="2000" i="1">
                            <a:effectLst/>
                            <a:latin typeface="Cambria Math"/>
                            <a:ea typeface="Times New Roman"/>
                            <a:cs typeface="Times New Roman"/>
                          </a:rPr>
                          <m:t>𝑄</m:t>
                        </m:r>
                        <m:r>
                          <a:rPr lang="en-US" sz="2000" i="1">
                            <a:effectLst/>
                            <a:latin typeface="Cambria Math"/>
                            <a:ea typeface="Times New Roman"/>
                            <a:cs typeface="Times New Roman"/>
                          </a:rPr>
                          <m:t>(</m:t>
                        </m:r>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𝑧</m:t>
                            </m:r>
                          </m:e>
                          <m:sub>
                            <m:r>
                              <a:rPr lang="en-US" sz="2000" i="1">
                                <a:effectLst/>
                                <a:latin typeface="Cambria Math"/>
                                <a:ea typeface="Times New Roman"/>
                                <a:cs typeface="Times New Roman"/>
                              </a:rPr>
                              <m:t>0</m:t>
                            </m:r>
                          </m:sub>
                        </m:sSub>
                        <m:r>
                          <a:rPr lang="en-US" sz="2000" i="1">
                            <a:effectLst/>
                            <a:latin typeface="Cambria Math"/>
                            <a:ea typeface="Times New Roman"/>
                            <a:cs typeface="Times New Roman"/>
                          </a:rPr>
                          <m:t>)</m:t>
                        </m:r>
                      </m:e>
                      <m:sup>
                        <m:r>
                          <a:rPr lang="en-US" sz="2000" i="1">
                            <a:effectLst/>
                            <a:latin typeface="Cambria Math"/>
                            <a:ea typeface="Times New Roman"/>
                            <a:cs typeface="Times New Roman"/>
                          </a:rPr>
                          <m:t>−1</m:t>
                        </m:r>
                      </m:sup>
                    </m:sSup>
                  </m:oMath>
                </a14:m>
                <a:r>
                  <a:rPr lang="en-US" sz="2000" dirty="0" smtClean="0"/>
                  <a:t> and </a:t>
                </a:r>
                <a14:m>
                  <m:oMath xmlns:m="http://schemas.openxmlformats.org/officeDocument/2006/math">
                    <m:sSup>
                      <m:sSupPr>
                        <m:ctrlPr>
                          <a:rPr lang="en-US" sz="2000" i="1">
                            <a:latin typeface="Cambria Math"/>
                          </a:rPr>
                        </m:ctrlPr>
                      </m:sSupPr>
                      <m:e>
                        <m:d>
                          <m:dPr>
                            <m:ctrlPr>
                              <a:rPr lang="en-US" sz="2000" i="1">
                                <a:latin typeface="Cambria Math"/>
                              </a:rPr>
                            </m:ctrlPr>
                          </m:dPr>
                          <m:e>
                            <m:acc>
                              <m:accPr>
                                <m:chr m:val="̂"/>
                                <m:ctrlPr>
                                  <a:rPr lang="en-US" sz="2000" i="1">
                                    <a:latin typeface="Cambria Math"/>
                                  </a:rPr>
                                </m:ctrlPr>
                              </m:accPr>
                              <m:e>
                                <m:r>
                                  <a:rPr lang="en-US" sz="2000" i="1">
                                    <a:latin typeface="Cambria Math"/>
                                  </a:rPr>
                                  <m:t>𝐴</m:t>
                                </m:r>
                              </m:e>
                            </m:acc>
                            <m:r>
                              <a:rPr lang="en-US" sz="2000" i="1">
                                <a:latin typeface="Cambria Math"/>
                              </a:rPr>
                              <m:t>−</m:t>
                            </m:r>
                            <m:r>
                              <a:rPr lang="en-US" sz="2000" i="1">
                                <a:latin typeface="Cambria Math"/>
                              </a:rPr>
                              <m:t>𝑧</m:t>
                            </m:r>
                          </m:e>
                        </m:d>
                      </m:e>
                      <m:sup>
                        <m:r>
                          <a:rPr lang="en-US" sz="2000" i="1">
                            <a:latin typeface="Cambria Math"/>
                          </a:rPr>
                          <m:t>−1</m:t>
                        </m:r>
                      </m:sup>
                    </m:sSup>
                  </m:oMath>
                </a14:m>
                <a:r>
                  <a:rPr lang="en-US" sz="2000" dirty="0"/>
                  <a:t>=</a:t>
                </a:r>
                <a14:m>
                  <m:oMath xmlns:m="http://schemas.openxmlformats.org/officeDocument/2006/math">
                    <m:sSup>
                      <m:sSupPr>
                        <m:ctrlPr>
                          <a:rPr lang="en-US" sz="2000" i="1">
                            <a:latin typeface="Cambria Math"/>
                          </a:rPr>
                        </m:ctrlPr>
                      </m:sSupPr>
                      <m:e>
                        <m:d>
                          <m:dPr>
                            <m:ctrlPr>
                              <a:rPr lang="en-US" sz="2000" i="1">
                                <a:latin typeface="Cambria Math"/>
                              </a:rPr>
                            </m:ctrlPr>
                          </m:dPr>
                          <m:e>
                            <m:r>
                              <a:rPr lang="en-US" sz="2000" i="1">
                                <a:latin typeface="Cambria Math"/>
                              </a:rPr>
                              <m:t>𝐴</m:t>
                            </m:r>
                            <m:r>
                              <a:rPr lang="en-US" sz="2000" i="1">
                                <a:latin typeface="Cambria Math"/>
                              </a:rPr>
                              <m:t>−</m:t>
                            </m:r>
                            <m:r>
                              <a:rPr lang="en-US" sz="2000" i="1">
                                <a:latin typeface="Cambria Math"/>
                              </a:rPr>
                              <m:t>𝑧</m:t>
                            </m:r>
                          </m:e>
                        </m:d>
                      </m:e>
                      <m:sup>
                        <m:r>
                          <a:rPr lang="en-US" sz="2000" i="1">
                            <a:latin typeface="Cambria Math"/>
                          </a:rPr>
                          <m:t>−1</m:t>
                        </m:r>
                      </m:sup>
                    </m:sSup>
                    <m:r>
                      <a:rPr lang="en-US" sz="2000" b="0" i="1" smtClean="0">
                        <a:latin typeface="Cambria Math"/>
                      </a:rPr>
                      <m:t>+</m:t>
                    </m:r>
                    <m:sSub>
                      <m:sSubPr>
                        <m:ctrlPr>
                          <a:rPr lang="en-US" sz="2000" i="1">
                            <a:latin typeface="Cambria Math"/>
                          </a:rPr>
                        </m:ctrlPr>
                      </m:sSubPr>
                      <m:e>
                        <m:r>
                          <a:rPr lang="en-US" sz="2000" i="1">
                            <a:latin typeface="Cambria Math"/>
                          </a:rPr>
                          <m:t>𝛤</m:t>
                        </m:r>
                      </m:e>
                      <m:sub>
                        <m:r>
                          <a:rPr lang="en-US" sz="2000" i="1">
                            <a:latin typeface="Cambria Math"/>
                          </a:rPr>
                          <m:t>𝑧</m:t>
                        </m:r>
                      </m:sub>
                    </m:sSub>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𝑄</m:t>
                        </m:r>
                      </m:e>
                    </m:acc>
                    <m:d>
                      <m:dPr>
                        <m:ctrlPr>
                          <a:rPr lang="en-US" sz="2000" i="1">
                            <a:latin typeface="Cambria Math"/>
                            <a:ea typeface="Times New Roman"/>
                            <a:cs typeface="Times New Roman"/>
                          </a:rPr>
                        </m:ctrlPr>
                      </m:dPr>
                      <m:e>
                        <m:r>
                          <a:rPr lang="en-US" sz="2000" i="1">
                            <a:latin typeface="Cambria Math"/>
                            <a:ea typeface="Times New Roman"/>
                            <a:cs typeface="Times New Roman"/>
                          </a:rPr>
                          <m:t>𝑧</m:t>
                        </m:r>
                      </m:e>
                    </m:d>
                    <m:sSubSup>
                      <m:sSubSupPr>
                        <m:ctrlPr>
                          <a:rPr lang="en-US" sz="2000" i="1">
                            <a:latin typeface="Cambria Math"/>
                          </a:rPr>
                        </m:ctrlPr>
                      </m:sSubSupPr>
                      <m:e>
                        <m:r>
                          <a:rPr lang="en-US" sz="2000" i="1">
                            <a:latin typeface="Cambria Math"/>
                          </a:rPr>
                          <m:t>𝛤</m:t>
                        </m:r>
                      </m:e>
                      <m:sub>
                        <m:acc>
                          <m:accPr>
                            <m:chr m:val="̅"/>
                            <m:ctrlPr>
                              <a:rPr lang="en-US" sz="2000" i="1">
                                <a:latin typeface="Cambria Math"/>
                              </a:rPr>
                            </m:ctrlPr>
                          </m:accPr>
                          <m:e>
                            <m:r>
                              <a:rPr lang="en-US" sz="2000" i="1">
                                <a:latin typeface="Cambria Math"/>
                              </a:rPr>
                              <m:t>𝑧</m:t>
                            </m:r>
                          </m:e>
                        </m:acc>
                      </m:sub>
                      <m:sup>
                        <m:r>
                          <a:rPr lang="en-US" sz="2000" i="1">
                            <a:latin typeface="Cambria Math"/>
                          </a:rPr>
                          <m:t>+</m:t>
                        </m:r>
                      </m:sup>
                    </m:sSubSup>
                  </m:oMath>
                </a14:m>
                <a:r>
                  <a:rPr lang="en-US" sz="2000" dirty="0" smtClean="0"/>
                  <a:t>, see [</a:t>
                </a:r>
                <a:r>
                  <a:rPr lang="en-US" sz="2000" dirty="0" err="1" smtClean="0"/>
                  <a:t>LaLu</a:t>
                </a:r>
                <a:r>
                  <a:rPr lang="en-US" sz="2000" dirty="0" smtClean="0"/>
                  <a:t>].</a:t>
                </a:r>
              </a:p>
              <a:p>
                <a:r>
                  <a:rPr lang="en-US" sz="2000" dirty="0"/>
                  <a:t>For a given Jordan chain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0</m:t>
                        </m:r>
                      </m:sub>
                    </m:sSub>
                  </m:oMath>
                </a14:m>
                <a:r>
                  <a:rPr lang="en-US" sz="2000" dirty="0">
                    <a:cs typeface="Times New Roman" pitchFamily="18" charset="0"/>
                  </a:rPr>
                  <a:t>,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𝑙</m:t>
                        </m:r>
                        <m:r>
                          <a:rPr lang="en-US" sz="2000" i="1">
                            <a:latin typeface="Cambria Math"/>
                          </a:rPr>
                          <m:t>−1</m:t>
                        </m:r>
                      </m:sub>
                    </m:sSub>
                  </m:oMath>
                </a14:m>
                <a:r>
                  <a:rPr lang="en-US" sz="2000" dirty="0"/>
                  <a:t> </a:t>
                </a:r>
                <a:r>
                  <a:rPr lang="en-US" sz="2000" dirty="0" smtClean="0"/>
                  <a:t>we frequently use the following formulae</a:t>
                </a:r>
                <a:endParaRPr lang="en-US" sz="2000" dirty="0"/>
              </a:p>
              <a:p>
                <a14:m>
                  <m:oMath xmlns:m="http://schemas.openxmlformats.org/officeDocument/2006/math">
                    <m:r>
                      <a:rPr lang="en-US" sz="2000" i="1">
                        <a:latin typeface="Cambria Math"/>
                      </a:rPr>
                      <m:t>𝑥</m:t>
                    </m:r>
                    <m:d>
                      <m:dPr>
                        <m:ctrlPr>
                          <a:rPr lang="en-US" sz="2000" i="1">
                            <a:latin typeface="Cambria Math"/>
                          </a:rPr>
                        </m:ctrlPr>
                      </m:dPr>
                      <m:e>
                        <m:r>
                          <a:rPr lang="en-US" sz="2000" i="1">
                            <a:latin typeface="Cambria Math"/>
                          </a:rPr>
                          <m:t>𝑧</m:t>
                        </m:r>
                      </m:e>
                    </m:d>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0</m:t>
                        </m:r>
                      </m:sub>
                    </m:sSub>
                    <m:r>
                      <a:rPr lang="en-US" sz="2000" i="1">
                        <a:latin typeface="Cambria Math"/>
                      </a:rPr>
                      <m:t>+</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r>
                      <a:rPr lang="en-US" sz="2000" i="1">
                        <a:latin typeface="Cambria Math"/>
                        <a:ea typeface="Cambria Math"/>
                        <a:cs typeface="Times New Roman" pitchFamily="18" charset="0"/>
                      </a:rPr>
                      <m:t>𝛼</m:t>
                    </m:r>
                    <m:r>
                      <a:rPr lang="en-US" sz="2000" i="1">
                        <a:solidFill>
                          <a:prstClr val="black"/>
                        </a:solidFill>
                        <a:latin typeface="Cambria Math"/>
                        <a:ea typeface="Times New Roman"/>
                        <a:cs typeface="Times New Roman"/>
                      </a:rPr>
                      <m:t>)</m:t>
                    </m:r>
                  </m:oMath>
                </a14:m>
                <a:r>
                  <a:rPr lang="en-US" sz="2000" dirty="0"/>
                  <a:t>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sSup>
                      <m:sSupPr>
                        <m:ctrlPr>
                          <a:rPr lang="en-US" sz="2000" i="1">
                            <a:latin typeface="Cambria Math"/>
                          </a:rPr>
                        </m:ctrlPr>
                      </m:sSupPr>
                      <m:e>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r>
                              <a:rPr lang="en-US" sz="2000" i="1">
                                <a:latin typeface="Cambria Math"/>
                                <a:ea typeface="Cambria Math"/>
                                <a:cs typeface="Times New Roman" pitchFamily="18" charset="0"/>
                              </a:rPr>
                              <m:t>𝛼</m:t>
                            </m:r>
                          </m:e>
                        </m:d>
                      </m:e>
                      <m:sup>
                        <m:r>
                          <a:rPr lang="en-US" sz="2000" i="1">
                            <a:latin typeface="Cambria Math"/>
                          </a:rPr>
                          <m:t>𝑙</m:t>
                        </m:r>
                        <m:r>
                          <a:rPr lang="en-US" sz="2000" i="1">
                            <a:latin typeface="Cambria Math"/>
                          </a:rPr>
                          <m:t>−1</m:t>
                        </m:r>
                      </m:sup>
                    </m:sSup>
                    <m:sSub>
                      <m:sSubPr>
                        <m:ctrlPr>
                          <a:rPr lang="en-US" sz="2000" i="1">
                            <a:solidFill>
                              <a:prstClr val="black"/>
                            </a:solidFill>
                            <a:latin typeface="Cambria Math"/>
                          </a:rPr>
                        </m:ctrlPr>
                      </m:sSubPr>
                      <m:e>
                        <m:r>
                          <a:rPr lang="en-US" sz="2000" i="1">
                            <a:solidFill>
                              <a:prstClr val="black"/>
                            </a:solidFill>
                            <a:latin typeface="Cambria Math"/>
                          </a:rPr>
                          <m:t>𝑥</m:t>
                        </m:r>
                      </m:e>
                      <m:sub>
                        <m:r>
                          <a:rPr lang="en-US" sz="2000" i="1">
                            <a:solidFill>
                              <a:prstClr val="black"/>
                            </a:solidFill>
                            <a:latin typeface="Cambria Math"/>
                          </a:rPr>
                          <m:t>𝑙</m:t>
                        </m:r>
                        <m:r>
                          <a:rPr lang="en-US" sz="2000" i="1">
                            <a:solidFill>
                              <a:prstClr val="black"/>
                            </a:solidFill>
                            <a:latin typeface="Cambria Math"/>
                          </a:rPr>
                          <m:t>−1</m:t>
                        </m:r>
                      </m:sub>
                    </m:sSub>
                    <m:r>
                      <a:rPr lang="en-US" sz="2000">
                        <a:solidFill>
                          <a:prstClr val="black"/>
                        </a:solidFill>
                        <a:latin typeface="Cambria Math"/>
                      </a:rPr>
                      <m:t>,</m:t>
                    </m:r>
                  </m:oMath>
                </a14:m>
                <a:endParaRPr lang="en-US" sz="2000" dirty="0"/>
              </a:p>
              <a:p>
                <a14:m>
                  <m:oMath xmlns:m="http://schemas.openxmlformats.org/officeDocument/2006/math">
                    <m:sSup>
                      <m:sSupPr>
                        <m:ctrlPr>
                          <a:rPr lang="en-US" sz="2000" i="1">
                            <a:latin typeface="Cambria Math"/>
                          </a:rPr>
                        </m:ctrlPr>
                      </m:sSupPr>
                      <m:e>
                        <m:d>
                          <m:dPr>
                            <m:ctrlPr>
                              <a:rPr lang="en-US" sz="2000" i="1">
                                <a:latin typeface="Cambria Math"/>
                              </a:rPr>
                            </m:ctrlPr>
                          </m:dPr>
                          <m:e>
                            <m:r>
                              <a:rPr lang="en-US" sz="2000" i="1">
                                <a:latin typeface="Cambria Math"/>
                              </a:rPr>
                              <m:t>𝐴</m:t>
                            </m:r>
                            <m:r>
                              <a:rPr lang="en-US" sz="2000" i="1">
                                <a:latin typeface="Cambria Math"/>
                              </a:rPr>
                              <m:t>−</m:t>
                            </m:r>
                            <m:acc>
                              <m:accPr>
                                <m:chr m:val="̅"/>
                                <m:ctrlPr>
                                  <a:rPr lang="en-US" sz="2000" i="1">
                                    <a:latin typeface="Cambria Math"/>
                                    <a:ea typeface="Times New Roman"/>
                                    <a:cs typeface="Times New Roman"/>
                                  </a:rPr>
                                </m:ctrlPr>
                              </m:accPr>
                              <m:e>
                                <m:sSub>
                                  <m:sSubPr>
                                    <m:ctrlPr>
                                      <a:rPr lang="en-US" sz="2000" i="1">
                                        <a:latin typeface="Cambria Math"/>
                                        <a:ea typeface="Times New Roman"/>
                                        <a:cs typeface="Times New Roman"/>
                                      </a:rPr>
                                    </m:ctrlPr>
                                  </m:sSubPr>
                                  <m:e>
                                    <m:r>
                                      <a:rPr lang="en-US" sz="2000" i="1">
                                        <a:latin typeface="Cambria Math"/>
                                        <a:ea typeface="Times New Roman"/>
                                        <a:cs typeface="Times New Roman"/>
                                      </a:rPr>
                                      <m:t>𝑧</m:t>
                                    </m:r>
                                  </m:e>
                                  <m:sub>
                                    <m:r>
                                      <a:rPr lang="en-US" sz="2000" i="1">
                                        <a:latin typeface="Cambria Math"/>
                                        <a:ea typeface="Times New Roman"/>
                                        <a:cs typeface="Times New Roman"/>
                                      </a:rPr>
                                      <m:t>0</m:t>
                                    </m:r>
                                  </m:sub>
                                </m:sSub>
                              </m:e>
                            </m:acc>
                          </m:e>
                        </m:d>
                      </m:e>
                      <m:sup>
                        <m:r>
                          <a:rPr lang="en-US" sz="2000" i="1">
                            <a:latin typeface="Cambria Math"/>
                          </a:rPr>
                          <m:t>−1</m:t>
                        </m:r>
                      </m:sup>
                    </m:sSup>
                    <m:r>
                      <a:rPr lang="en-US" sz="2000" i="1">
                        <a:latin typeface="Cambria Math"/>
                      </a:rPr>
                      <m:t>𝑥</m:t>
                    </m:r>
                    <m:d>
                      <m:dPr>
                        <m:ctrlPr>
                          <a:rPr lang="en-US" sz="2000" i="1">
                            <a:latin typeface="Cambria Math"/>
                          </a:rPr>
                        </m:ctrlPr>
                      </m:dPr>
                      <m:e>
                        <m:r>
                          <a:rPr lang="en-US" sz="2000" i="1">
                            <a:latin typeface="Cambria Math"/>
                          </a:rPr>
                          <m:t>𝑧</m:t>
                        </m:r>
                      </m:e>
                    </m:d>
                    <m:r>
                      <a:rPr lang="en-US" sz="2000" i="1">
                        <a:latin typeface="Cambria Math"/>
                      </a:rPr>
                      <m:t>=</m:t>
                    </m:r>
                    <m:f>
                      <m:fPr>
                        <m:ctrlPr>
                          <a:rPr lang="en-US" sz="2000" i="1">
                            <a:solidFill>
                              <a:prstClr val="black"/>
                            </a:solidFill>
                            <a:latin typeface="Cambria Math"/>
                            <a:cs typeface="Times New Roman"/>
                          </a:rPr>
                        </m:ctrlPr>
                      </m:fPr>
                      <m:num>
                        <m:r>
                          <a:rPr lang="en-US" sz="2000" i="1">
                            <a:solidFill>
                              <a:prstClr val="black"/>
                            </a:solidFill>
                            <a:latin typeface="Cambria Math"/>
                            <a:cs typeface="Times New Roman"/>
                          </a:rPr>
                          <m:t>1</m:t>
                        </m:r>
                      </m:num>
                      <m:den>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den>
                    </m:f>
                    <m:d>
                      <m:dPr>
                        <m:ctrlPr>
                          <a:rPr lang="en-US" sz="2000" i="1">
                            <a:solidFill>
                              <a:prstClr val="black"/>
                            </a:solidFill>
                            <a:latin typeface="Cambria Math"/>
                            <a:cs typeface="Times New Roman"/>
                          </a:rPr>
                        </m:ctrlPr>
                      </m:dPr>
                      <m:e>
                        <m:r>
                          <a:rPr lang="en-US" sz="2000" i="1">
                            <a:solidFill>
                              <a:prstClr val="black"/>
                            </a:solidFill>
                            <a:latin typeface="Cambria Math"/>
                            <a:cs typeface="Times New Roman"/>
                          </a:rPr>
                          <m:t>𝑥</m:t>
                        </m:r>
                        <m:d>
                          <m:dPr>
                            <m:ctrlPr>
                              <a:rPr lang="en-US" sz="2000" i="1">
                                <a:solidFill>
                                  <a:prstClr val="black"/>
                                </a:solidFill>
                                <a:latin typeface="Cambria Math"/>
                                <a:cs typeface="Times New Roman"/>
                              </a:rPr>
                            </m:ctrlPr>
                          </m:dPr>
                          <m:e>
                            <m:r>
                              <a:rPr lang="en-US" sz="2000" i="1">
                                <a:solidFill>
                                  <a:prstClr val="black"/>
                                </a:solidFill>
                                <a:latin typeface="Cambria Math"/>
                                <a:cs typeface="Times New Roman"/>
                              </a:rPr>
                              <m:t>𝑧</m:t>
                            </m:r>
                          </m:e>
                        </m:d>
                        <m:r>
                          <a:rPr lang="en-US" sz="2000" i="1">
                            <a:solidFill>
                              <a:prstClr val="black"/>
                            </a:solidFill>
                            <a:latin typeface="Cambria Math"/>
                            <a:cs typeface="Times New Roman"/>
                          </a:rPr>
                          <m:t>+</m:t>
                        </m:r>
                        <m:sSup>
                          <m:sSupPr>
                            <m:ctrlPr>
                              <a:rPr lang="en-US" sz="2000" i="1">
                                <a:latin typeface="Cambria Math"/>
                              </a:rPr>
                            </m:ctrlPr>
                          </m:sSupPr>
                          <m:e>
                            <m:d>
                              <m:dPr>
                                <m:ctrlPr>
                                  <a:rPr lang="en-US" sz="2000" i="1">
                                    <a:latin typeface="Cambria Math"/>
                                  </a:rPr>
                                </m:ctrlPr>
                              </m:dPr>
                              <m:e>
                                <m:r>
                                  <a:rPr lang="en-US" sz="2000" i="1">
                                    <a:latin typeface="Cambria Math"/>
                                  </a:rPr>
                                  <m:t>𝑧</m:t>
                                </m:r>
                                <m:r>
                                  <a:rPr lang="en-US" sz="2000" i="1">
                                    <a:latin typeface="Cambria Math"/>
                                  </a:rPr>
                                  <m:t>−</m:t>
                                </m:r>
                                <m:r>
                                  <a:rPr lang="en-US" sz="2000" i="1">
                                    <a:latin typeface="Cambria Math"/>
                                    <a:ea typeface="Cambria Math"/>
                                  </a:rPr>
                                  <m:t>𝛼</m:t>
                                </m:r>
                              </m:e>
                            </m:d>
                          </m:e>
                          <m:sup>
                            <m:r>
                              <a:rPr lang="en-US" sz="2000" i="1">
                                <a:latin typeface="Cambria Math"/>
                              </a:rPr>
                              <m:t>𝑙</m:t>
                            </m:r>
                          </m:sup>
                        </m:sSup>
                        <m:sSup>
                          <m:sSupPr>
                            <m:ctrlPr>
                              <a:rPr lang="en-US" sz="2000" i="1">
                                <a:latin typeface="Cambria Math"/>
                              </a:rPr>
                            </m:ctrlPr>
                          </m:sSupPr>
                          <m:e>
                            <m:d>
                              <m:dPr>
                                <m:ctrlPr>
                                  <a:rPr lang="en-US" sz="2000" i="1">
                                    <a:latin typeface="Cambria Math"/>
                                  </a:rPr>
                                </m:ctrlPr>
                              </m:dPr>
                              <m:e>
                                <m:r>
                                  <a:rPr lang="en-US" sz="2000" i="1">
                                    <a:latin typeface="Cambria Math"/>
                                  </a:rPr>
                                  <m:t>𝐴</m:t>
                                </m:r>
                                <m:r>
                                  <a:rPr lang="en-US" sz="2000" i="1">
                                    <a:latin typeface="Cambria Math"/>
                                  </a:rPr>
                                  <m:t>−</m:t>
                                </m:r>
                                <m:acc>
                                  <m:accPr>
                                    <m:chr m:val="̅"/>
                                    <m:ctrlPr>
                                      <a:rPr lang="en-US" sz="2000" i="1">
                                        <a:latin typeface="Cambria Math"/>
                                        <a:ea typeface="Times New Roman"/>
                                        <a:cs typeface="Times New Roman"/>
                                      </a:rPr>
                                    </m:ctrlPr>
                                  </m:accPr>
                                  <m:e>
                                    <m:sSub>
                                      <m:sSubPr>
                                        <m:ctrlPr>
                                          <a:rPr lang="en-US" sz="2000" i="1">
                                            <a:latin typeface="Cambria Math"/>
                                            <a:ea typeface="Times New Roman"/>
                                            <a:cs typeface="Times New Roman"/>
                                          </a:rPr>
                                        </m:ctrlPr>
                                      </m:sSubPr>
                                      <m:e>
                                        <m:r>
                                          <a:rPr lang="en-US" sz="2000" i="1">
                                            <a:latin typeface="Cambria Math"/>
                                            <a:ea typeface="Times New Roman"/>
                                            <a:cs typeface="Times New Roman"/>
                                          </a:rPr>
                                          <m:t>𝑧</m:t>
                                        </m:r>
                                      </m:e>
                                      <m:sub>
                                        <m:r>
                                          <a:rPr lang="en-US" sz="2000" i="1">
                                            <a:latin typeface="Cambria Math"/>
                                            <a:ea typeface="Times New Roman"/>
                                            <a:cs typeface="Times New Roman"/>
                                          </a:rPr>
                                          <m:t>0</m:t>
                                        </m:r>
                                      </m:sub>
                                    </m:sSub>
                                  </m:e>
                                </m:acc>
                              </m:e>
                            </m:d>
                          </m:e>
                          <m:sup>
                            <m:r>
                              <a:rPr lang="en-US" sz="2000" i="1">
                                <a:latin typeface="Cambria Math"/>
                              </a:rPr>
                              <m:t>−1</m:t>
                            </m:r>
                          </m:sup>
                        </m:sSup>
                        <m:sSub>
                          <m:sSubPr>
                            <m:ctrlPr>
                              <a:rPr lang="en-US" sz="2000" i="1">
                                <a:latin typeface="Cambria Math"/>
                                <a:ea typeface="Times New Roman"/>
                                <a:cs typeface="Times New Roman"/>
                              </a:rPr>
                            </m:ctrlPr>
                          </m:sSubPr>
                          <m:e>
                            <m:r>
                              <a:rPr lang="en-US" sz="2000" i="1">
                                <a:latin typeface="Cambria Math"/>
                                <a:ea typeface="Times New Roman"/>
                                <a:cs typeface="Times New Roman"/>
                              </a:rPr>
                              <m:t>𝑥</m:t>
                            </m:r>
                          </m:e>
                          <m:sub>
                            <m:r>
                              <a:rPr lang="en-US" sz="2000" i="1">
                                <a:latin typeface="Cambria Math"/>
                                <a:ea typeface="Times New Roman"/>
                                <a:cs typeface="Times New Roman"/>
                              </a:rPr>
                              <m:t>𝑙</m:t>
                            </m:r>
                            <m:r>
                              <a:rPr lang="en-US" sz="2000" i="1">
                                <a:latin typeface="Cambria Math"/>
                                <a:ea typeface="Times New Roman"/>
                                <a:cs typeface="Times New Roman"/>
                              </a:rPr>
                              <m:t>−1</m:t>
                            </m:r>
                          </m:sub>
                        </m:sSub>
                      </m:e>
                    </m:d>
                  </m:oMath>
                </a14:m>
                <a:r>
                  <a:rPr lang="en-US" sz="2000" dirty="0" smtClean="0"/>
                  <a:t>.</a:t>
                </a:r>
              </a:p>
              <a:p>
                <a:r>
                  <a:rPr lang="en-US" sz="2000" b="1" i="1" dirty="0" smtClean="0"/>
                  <a:t>Lemma 3.7</a:t>
                </a:r>
                <a:r>
                  <a:rPr lang="en-US" sz="2000" i="1" dirty="0" smtClean="0"/>
                  <a:t> If we denote </a:t>
                </a:r>
                <a14:m>
                  <m:oMath xmlns:m="http://schemas.openxmlformats.org/officeDocument/2006/math">
                    <m:sSub>
                      <m:sSubPr>
                        <m:ctrlPr>
                          <a:rPr lang="en-US" sz="2000" i="1" smtClean="0">
                            <a:solidFill>
                              <a:prstClr val="black"/>
                            </a:solidFill>
                            <a:latin typeface="Cambria Math"/>
                            <a:cs typeface="Times New Roman"/>
                          </a:rPr>
                        </m:ctrlPr>
                      </m:sSub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b>
                        <m:r>
                          <a:rPr lang="en-US" sz="2000" b="0" i="1" smtClean="0">
                            <a:solidFill>
                              <a:prstClr val="black"/>
                            </a:solidFill>
                            <a:latin typeface="Cambria Math"/>
                            <a:cs typeface="Times New Roman"/>
                          </a:rPr>
                          <m:t>𝑧</m:t>
                        </m:r>
                      </m:sub>
                    </m:sSub>
                    <m:r>
                      <a:rPr lang="en-US" sz="2000" b="0" i="1" smtClean="0">
                        <a:solidFill>
                          <a:prstClr val="black"/>
                        </a:solidFill>
                        <a:latin typeface="Cambria Math"/>
                        <a:cs typeface="Times New Roman"/>
                      </a:rPr>
                      <m:t>:=</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𝐼</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d>
                    <m:sSup>
                      <m:sSupPr>
                        <m:ctrlPr>
                          <a:rPr lang="en-US" sz="2000" i="1">
                            <a:solidFill>
                              <a:prstClr val="black"/>
                            </a:solidFill>
                            <a:latin typeface="Cambria Math"/>
                            <a:ea typeface="Times New Roman"/>
                            <a:cs typeface="Times New Roman"/>
                          </a:rPr>
                        </m:ctrlPr>
                      </m:sSupPr>
                      <m:e>
                        <m:d>
                          <m:dPr>
                            <m:ctrlPr>
                              <a:rPr lang="en-US" sz="2000" i="1">
                                <a:solidFill>
                                  <a:prstClr val="black"/>
                                </a:solidFill>
                                <a:latin typeface="Cambria Math"/>
                                <a:ea typeface="Times New Roman"/>
                                <a:cs typeface="Times New Roman"/>
                              </a:rPr>
                            </m:ctrlPr>
                          </m:dPr>
                          <m:e>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𝐴</m:t>
                                </m:r>
                              </m:e>
                            </m:acc>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𝑧</m:t>
                            </m:r>
                          </m:e>
                        </m:d>
                      </m:e>
                      <m:sup>
                        <m:r>
                          <a:rPr lang="en-US" sz="2000" i="1">
                            <a:solidFill>
                              <a:prstClr val="black"/>
                            </a:solidFill>
                            <a:latin typeface="Cambria Math"/>
                            <a:ea typeface="Times New Roman"/>
                            <a:cs typeface="Times New Roman"/>
                          </a:rPr>
                          <m:t>−1</m:t>
                        </m:r>
                      </m:sup>
                    </m:sSup>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𝛤</m:t>
                        </m:r>
                      </m:e>
                    </m:acc>
                  </m:oMath>
                </a14:m>
                <a:r>
                  <a:rPr lang="en-US" sz="2000" i="1" dirty="0" smtClean="0"/>
                  <a:t> , then </a:t>
                </a:r>
              </a:p>
              <a:p>
                <a14:m>
                  <m:oMath xmlns:m="http://schemas.openxmlformats.org/officeDocument/2006/math">
                    <m:sSub>
                      <m:sSubPr>
                        <m:ctrlPr>
                          <a:rPr lang="en-US" sz="2000" i="1">
                            <a:solidFill>
                              <a:prstClr val="black"/>
                            </a:solidFill>
                            <a:latin typeface="Cambria Math"/>
                            <a:cs typeface="Times New Roman"/>
                          </a:rPr>
                        </m:ctrlPr>
                      </m:sSub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b>
                        <m:r>
                          <a:rPr lang="en-US" sz="2000" i="1">
                            <a:solidFill>
                              <a:prstClr val="black"/>
                            </a:solidFill>
                            <a:latin typeface="Cambria Math"/>
                            <a:cs typeface="Times New Roman"/>
                          </a:rPr>
                          <m:t>𝑧</m:t>
                        </m:r>
                      </m:sub>
                    </m:sSub>
                    <m:r>
                      <a:rPr lang="en-US" sz="2000" b="0" i="1" smtClean="0">
                        <a:solidFill>
                          <a:prstClr val="black"/>
                        </a:solidFill>
                        <a:latin typeface="Cambria Math"/>
                        <a:cs typeface="Times New Roman"/>
                      </a:rPr>
                      <m:t>=</m:t>
                    </m:r>
                    <m:sSub>
                      <m:sSubPr>
                        <m:ctrlPr>
                          <a:rPr lang="en-US" sz="2000" i="1">
                            <a:latin typeface="Cambria Math"/>
                          </a:rPr>
                        </m:ctrlPr>
                      </m:sSubPr>
                      <m:e>
                        <m:r>
                          <a:rPr lang="en-US" sz="2000" i="1">
                            <a:latin typeface="Cambria Math"/>
                          </a:rPr>
                          <m:t>𝛤</m:t>
                        </m:r>
                      </m:e>
                      <m:sub>
                        <m:r>
                          <a:rPr lang="en-US" sz="2000" i="1">
                            <a:latin typeface="Cambria Math"/>
                          </a:rPr>
                          <m:t>𝑧</m:t>
                        </m:r>
                      </m:sub>
                    </m:sSub>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𝑄</m:t>
                        </m:r>
                      </m:e>
                    </m:acc>
                    <m:d>
                      <m:dPr>
                        <m:ctrlPr>
                          <a:rPr lang="en-US" sz="2000" i="1">
                            <a:latin typeface="Cambria Math"/>
                            <a:ea typeface="Times New Roman"/>
                            <a:cs typeface="Times New Roman"/>
                          </a:rPr>
                        </m:ctrlPr>
                      </m:dPr>
                      <m:e>
                        <m:r>
                          <a:rPr lang="en-US" sz="2000" i="1">
                            <a:latin typeface="Cambria Math"/>
                            <a:ea typeface="Times New Roman"/>
                            <a:cs typeface="Times New Roman"/>
                          </a:rPr>
                          <m:t>𝑧</m:t>
                        </m:r>
                      </m:e>
                    </m:d>
                  </m:oMath>
                </a14:m>
                <a:r>
                  <a:rPr lang="en-US" sz="2000" i="1" dirty="0" smtClean="0"/>
                  <a:t> and  </a:t>
                </a:r>
                <a14:m>
                  <m:oMath xmlns:m="http://schemas.openxmlformats.org/officeDocument/2006/math">
                    <m:sSup>
                      <m:sSupPr>
                        <m:ctrlPr>
                          <a:rPr lang="en-US" sz="2000" i="1">
                            <a:latin typeface="Cambria Math"/>
                          </a:rPr>
                        </m:ctrlPr>
                      </m:sSupPr>
                      <m:e>
                        <m:d>
                          <m:dPr>
                            <m:ctrlPr>
                              <a:rPr lang="en-US" sz="2000" i="1">
                                <a:latin typeface="Cambria Math"/>
                              </a:rPr>
                            </m:ctrlPr>
                          </m:dPr>
                          <m:e>
                            <m:r>
                              <a:rPr lang="en-US" sz="2000" i="1">
                                <a:latin typeface="Cambria Math"/>
                              </a:rPr>
                              <m:t>𝐴</m:t>
                            </m:r>
                            <m:r>
                              <a:rPr lang="en-US" sz="2000" i="1">
                                <a:latin typeface="Cambria Math"/>
                              </a:rPr>
                              <m:t>−</m:t>
                            </m:r>
                            <m:r>
                              <a:rPr lang="en-US" sz="2000" i="1">
                                <a:latin typeface="Cambria Math"/>
                              </a:rPr>
                              <m:t>𝑧</m:t>
                            </m:r>
                          </m:e>
                        </m:d>
                      </m:e>
                      <m:sup>
                        <m:r>
                          <a:rPr lang="en-US" sz="2000" i="1">
                            <a:latin typeface="Cambria Math"/>
                          </a:rPr>
                          <m:t>−1</m:t>
                        </m:r>
                      </m:sup>
                    </m:sSup>
                  </m:oMath>
                </a14:m>
                <a:r>
                  <a:rPr lang="en-US" sz="2000" i="1" dirty="0"/>
                  <a:t>=</a:t>
                </a:r>
                <a14:m>
                  <m:oMath xmlns:m="http://schemas.openxmlformats.org/officeDocument/2006/math">
                    <m:sSup>
                      <m:sSupPr>
                        <m:ctrlPr>
                          <a:rPr lang="en-US" sz="2000" i="1">
                            <a:latin typeface="Cambria Math"/>
                          </a:rPr>
                        </m:ctrlPr>
                      </m:sSupPr>
                      <m:e>
                        <m:d>
                          <m:dPr>
                            <m:ctrlPr>
                              <a:rPr lang="en-US" sz="2000" i="1">
                                <a:latin typeface="Cambria Math"/>
                              </a:rPr>
                            </m:ctrlPr>
                          </m:dPr>
                          <m:e>
                            <m:acc>
                              <m:accPr>
                                <m:chr m:val="̂"/>
                                <m:ctrlPr>
                                  <a:rPr lang="en-US" sz="2000" i="1">
                                    <a:latin typeface="Cambria Math"/>
                                  </a:rPr>
                                </m:ctrlPr>
                              </m:accPr>
                              <m:e>
                                <m:r>
                                  <a:rPr lang="en-US" sz="2000" i="1">
                                    <a:latin typeface="Cambria Math"/>
                                  </a:rPr>
                                  <m:t>𝐴</m:t>
                                </m:r>
                              </m:e>
                            </m:acc>
                            <m:r>
                              <a:rPr lang="en-US" sz="2000" i="1">
                                <a:latin typeface="Cambria Math"/>
                              </a:rPr>
                              <m:t>−</m:t>
                            </m:r>
                            <m:r>
                              <a:rPr lang="en-US" sz="2000" i="1">
                                <a:latin typeface="Cambria Math"/>
                              </a:rPr>
                              <m:t>𝑧</m:t>
                            </m:r>
                          </m:e>
                        </m:d>
                      </m:e>
                      <m:sup>
                        <m:r>
                          <a:rPr lang="en-US" sz="2000" i="1">
                            <a:latin typeface="Cambria Math"/>
                          </a:rPr>
                          <m:t>−1</m:t>
                        </m:r>
                      </m:sup>
                    </m:sSup>
                    <m:r>
                      <a:rPr lang="en-US" sz="2000" i="1">
                        <a:latin typeface="Cambria Math"/>
                      </a:rPr>
                      <m:t>+</m:t>
                    </m:r>
                    <m:sSub>
                      <m:sSubPr>
                        <m:ctrlPr>
                          <a:rPr lang="en-US" sz="2000" i="1">
                            <a:solidFill>
                              <a:prstClr val="black"/>
                            </a:solidFill>
                            <a:latin typeface="Cambria Math"/>
                            <a:cs typeface="Times New Roman"/>
                          </a:rPr>
                        </m:ctrlPr>
                      </m:sSub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b>
                        <m:r>
                          <a:rPr lang="en-US" sz="2000" i="1">
                            <a:solidFill>
                              <a:prstClr val="black"/>
                            </a:solidFill>
                            <a:latin typeface="Cambria Math"/>
                            <a:cs typeface="Times New Roman"/>
                          </a:rPr>
                          <m:t>𝑧</m:t>
                        </m:r>
                      </m:sub>
                    </m:sSub>
                    <m:r>
                      <a:rPr lang="en-US" sz="2000" b="0" i="1" smtClean="0">
                        <a:latin typeface="Cambria Math"/>
                        <a:ea typeface="Times New Roman"/>
                        <a:cs typeface="Times New Roman"/>
                      </a:rPr>
                      <m:t>𝑄</m:t>
                    </m:r>
                    <m:d>
                      <m:dPr>
                        <m:ctrlPr>
                          <a:rPr lang="en-US" sz="2000" i="1">
                            <a:latin typeface="Cambria Math"/>
                            <a:ea typeface="Times New Roman"/>
                            <a:cs typeface="Times New Roman"/>
                          </a:rPr>
                        </m:ctrlPr>
                      </m:dPr>
                      <m:e>
                        <m:r>
                          <a:rPr lang="en-US" sz="2000" i="1">
                            <a:latin typeface="Cambria Math"/>
                            <a:ea typeface="Times New Roman"/>
                            <a:cs typeface="Times New Roman"/>
                          </a:rPr>
                          <m:t>𝑧</m:t>
                        </m:r>
                      </m:e>
                    </m:d>
                    <m:sSubSup>
                      <m:sSubSupPr>
                        <m:ctrlPr>
                          <a:rPr lang="en-US" sz="2000" i="1">
                            <a:latin typeface="Cambria Math"/>
                          </a:rPr>
                        </m:ctrlPr>
                      </m:sSubSupPr>
                      <m:e>
                        <m:acc>
                          <m:accPr>
                            <m:chr m:val="̂"/>
                            <m:ctrlPr>
                              <a:rPr lang="en-US" sz="2000" i="1" smtClean="0">
                                <a:latin typeface="Cambria Math"/>
                              </a:rPr>
                            </m:ctrlPr>
                          </m:accPr>
                          <m:e>
                            <m:r>
                              <a:rPr lang="en-US" sz="2000" i="1">
                                <a:latin typeface="Cambria Math"/>
                              </a:rPr>
                              <m:t>𝛤</m:t>
                            </m:r>
                          </m:e>
                        </m:acc>
                      </m:e>
                      <m:sub>
                        <m:acc>
                          <m:accPr>
                            <m:chr m:val="̅"/>
                            <m:ctrlPr>
                              <a:rPr lang="en-US" sz="2000" i="1">
                                <a:latin typeface="Cambria Math"/>
                              </a:rPr>
                            </m:ctrlPr>
                          </m:accPr>
                          <m:e>
                            <m:r>
                              <a:rPr lang="en-US" sz="2000" i="1">
                                <a:latin typeface="Cambria Math"/>
                              </a:rPr>
                              <m:t>𝑧</m:t>
                            </m:r>
                          </m:e>
                        </m:acc>
                      </m:sub>
                      <m:sup>
                        <m:r>
                          <a:rPr lang="en-US" sz="2000" i="1">
                            <a:latin typeface="Cambria Math"/>
                          </a:rPr>
                          <m:t>+</m:t>
                        </m:r>
                      </m:sup>
                    </m:sSubSup>
                    <m:r>
                      <a:rPr lang="en-US" sz="2000" b="0" i="1" smtClean="0">
                        <a:latin typeface="Cambria Math"/>
                      </a:rPr>
                      <m:t>.</m:t>
                    </m:r>
                  </m:oMath>
                </a14:m>
                <a:r>
                  <a:rPr lang="en-US" sz="2000" b="0" i="1" dirty="0" smtClean="0"/>
                  <a:t> </a:t>
                </a:r>
              </a:p>
              <a:p>
                <a:r>
                  <a:rPr lang="en-US" sz="2000" b="1" i="1" dirty="0" smtClean="0"/>
                  <a:t>Lemma 3.8</a:t>
                </a:r>
                <a:r>
                  <a:rPr lang="en-US" sz="2000" i="1" dirty="0"/>
                  <a:t> </a:t>
                </a:r>
                <a14:m>
                  <m:oMath xmlns:m="http://schemas.openxmlformats.org/officeDocument/2006/math">
                    <m:sSub>
                      <m:sSubPr>
                        <m:ctrlPr>
                          <a:rPr lang="en-US" sz="2000" i="1">
                            <a:solidFill>
                              <a:prstClr val="black"/>
                            </a:solidFill>
                            <a:latin typeface="Cambria Math"/>
                            <a:cs typeface="Times New Roman"/>
                          </a:rPr>
                        </m:ctrlPr>
                      </m:sSub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b>
                        <m:r>
                          <a:rPr lang="en-US" sz="2000" i="1">
                            <a:solidFill>
                              <a:prstClr val="black"/>
                            </a:solidFill>
                            <a:latin typeface="Cambria Math"/>
                            <a:cs typeface="Times New Roman"/>
                          </a:rPr>
                          <m:t>𝑧</m:t>
                        </m:r>
                      </m:sub>
                    </m:sSub>
                    <m:sSup>
                      <m:sSupPr>
                        <m:ctrlPr>
                          <a:rPr lang="en-US" sz="2000" i="1">
                            <a:latin typeface="Cambria Math"/>
                            <a:cs typeface="Times New Roman"/>
                          </a:rPr>
                        </m:ctrlPr>
                      </m:sSupPr>
                      <m:e>
                        <m:r>
                          <a:rPr lang="en-US" sz="2000" i="1">
                            <a:latin typeface="Cambria Math"/>
                            <a:ea typeface="Times New Roman"/>
                            <a:cs typeface="Times New Roman"/>
                          </a:rPr>
                          <m:t>𝛤</m:t>
                        </m:r>
                      </m:e>
                      <m:sup>
                        <m:r>
                          <a:rPr lang="en-US" sz="2000" i="1">
                            <a:latin typeface="Cambria Math"/>
                            <a:cs typeface="Times New Roman"/>
                          </a:rPr>
                          <m:t>+</m:t>
                        </m:r>
                      </m:sup>
                    </m:sSup>
                    <m:r>
                      <a:rPr lang="en-US" sz="2000" i="1">
                        <a:latin typeface="Cambria Math"/>
                        <a:cs typeface="Times New Roman"/>
                      </a:rPr>
                      <m:t>𝑥</m:t>
                    </m:r>
                    <m:d>
                      <m:dPr>
                        <m:ctrlPr>
                          <a:rPr lang="en-US" sz="2000" i="1">
                            <a:latin typeface="Cambria Math"/>
                            <a:cs typeface="Times New Roman"/>
                          </a:rPr>
                        </m:ctrlPr>
                      </m:dPr>
                      <m:e>
                        <m:r>
                          <a:rPr lang="en-US" sz="2000" i="1">
                            <a:latin typeface="Cambria Math"/>
                            <a:cs typeface="Times New Roman"/>
                          </a:rPr>
                          <m:t>𝑧</m:t>
                        </m:r>
                      </m:e>
                    </m:d>
                    <m:r>
                      <a:rPr lang="en-US" sz="2000" i="1">
                        <a:latin typeface="Cambria Math"/>
                        <a:cs typeface="Times New Roman"/>
                      </a:rPr>
                      <m:t>=</m:t>
                    </m:r>
                    <m:f>
                      <m:fPr>
                        <m:ctrlPr>
                          <a:rPr lang="en-US" sz="2000" i="1">
                            <a:solidFill>
                              <a:prstClr val="black"/>
                            </a:solidFill>
                            <a:latin typeface="Cambria Math"/>
                            <a:cs typeface="Times New Roman"/>
                          </a:rPr>
                        </m:ctrlPr>
                      </m:fPr>
                      <m:num>
                        <m:r>
                          <a:rPr lang="en-US" sz="2000" b="0" i="1" smtClean="0">
                            <a:solidFill>
                              <a:prstClr val="black"/>
                            </a:solidFill>
                            <a:latin typeface="Cambria Math"/>
                            <a:cs typeface="Times New Roman"/>
                          </a:rPr>
                          <m:t>−</m:t>
                        </m:r>
                        <m:r>
                          <a:rPr lang="en-US" sz="2000" i="1">
                            <a:solidFill>
                              <a:prstClr val="black"/>
                            </a:solidFill>
                            <a:latin typeface="Cambria Math"/>
                            <a:cs typeface="Times New Roman"/>
                          </a:rPr>
                          <m:t>1</m:t>
                        </m:r>
                      </m:num>
                      <m:den>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acc>
                          <m:accPr>
                            <m:chr m:val="̅"/>
                            <m:ctrlPr>
                              <a:rPr lang="en-US" sz="2000" i="1" smtClean="0">
                                <a:solidFill>
                                  <a:prstClr val="black"/>
                                </a:solidFill>
                                <a:latin typeface="Cambria Math"/>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den>
                    </m:f>
                    <m:d>
                      <m:dPr>
                        <m:ctrlPr>
                          <a:rPr lang="en-US" sz="2000" i="1">
                            <a:solidFill>
                              <a:prstClr val="black"/>
                            </a:solidFill>
                            <a:latin typeface="Cambria Math"/>
                            <a:cs typeface="Times New Roman"/>
                          </a:rPr>
                        </m:ctrlPr>
                      </m:dPr>
                      <m:e>
                        <m:r>
                          <a:rPr lang="en-US" sz="2000" b="0" i="1" smtClean="0">
                            <a:solidFill>
                              <a:prstClr val="black"/>
                            </a:solidFill>
                            <a:latin typeface="Cambria Math"/>
                            <a:cs typeface="Times New Roman"/>
                          </a:rPr>
                          <m:t>𝑥</m:t>
                        </m:r>
                        <m:d>
                          <m:dPr>
                            <m:ctrlPr>
                              <a:rPr lang="en-US" sz="2000" b="0" i="1" smtClean="0">
                                <a:solidFill>
                                  <a:prstClr val="black"/>
                                </a:solidFill>
                                <a:latin typeface="Cambria Math"/>
                                <a:cs typeface="Times New Roman"/>
                              </a:rPr>
                            </m:ctrlPr>
                          </m:dPr>
                          <m:e>
                            <m:r>
                              <a:rPr lang="en-US" sz="2000" b="0" i="1" smtClean="0">
                                <a:solidFill>
                                  <a:prstClr val="black"/>
                                </a:solidFill>
                                <a:latin typeface="Cambria Math"/>
                                <a:cs typeface="Times New Roman"/>
                              </a:rPr>
                              <m:t>𝑧</m:t>
                            </m:r>
                          </m:e>
                        </m:d>
                        <m:r>
                          <a:rPr lang="en-US" sz="2000" b="0" i="1" smtClean="0">
                            <a:solidFill>
                              <a:prstClr val="black"/>
                            </a:solidFill>
                            <a:latin typeface="Cambria Math"/>
                            <a:cs typeface="Times New Roman"/>
                          </a:rPr>
                          <m:t>+</m:t>
                        </m:r>
                        <m:sSup>
                          <m:sSupPr>
                            <m:ctrlPr>
                              <a:rPr lang="en-US" sz="2000" i="1">
                                <a:latin typeface="Cambria Math"/>
                              </a:rPr>
                            </m:ctrlPr>
                          </m:sSupPr>
                          <m:e>
                            <m:d>
                              <m:dPr>
                                <m:ctrlPr>
                                  <a:rPr lang="en-US" sz="2000" i="1">
                                    <a:latin typeface="Cambria Math"/>
                                  </a:rPr>
                                </m:ctrlPr>
                              </m:dPr>
                              <m:e>
                                <m:r>
                                  <a:rPr lang="en-US" sz="2000" b="0" i="1" smtClean="0">
                                    <a:latin typeface="Cambria Math"/>
                                  </a:rPr>
                                  <m:t>𝑧</m:t>
                                </m:r>
                                <m:r>
                                  <a:rPr lang="en-US" sz="2000" i="1">
                                    <a:latin typeface="Cambria Math"/>
                                  </a:rPr>
                                  <m:t>−</m:t>
                                </m:r>
                                <m:r>
                                  <a:rPr lang="en-US" sz="2000" i="1" smtClean="0">
                                    <a:latin typeface="Cambria Math"/>
                                    <a:ea typeface="Cambria Math"/>
                                  </a:rPr>
                                  <m:t>𝛼</m:t>
                                </m:r>
                              </m:e>
                            </m:d>
                          </m:e>
                          <m:sup>
                            <m:r>
                              <a:rPr lang="en-US" sz="2000" b="0" i="1" smtClean="0">
                                <a:latin typeface="Cambria Math"/>
                              </a:rPr>
                              <m:t>𝑙</m:t>
                            </m:r>
                          </m:sup>
                        </m:sSup>
                        <m:d>
                          <m:dPr>
                            <m:ctrlPr>
                              <a:rPr lang="en-US" sz="2000" i="1" smtClean="0">
                                <a:latin typeface="Cambria Math"/>
                              </a:rPr>
                            </m:ctrlPr>
                          </m:dPr>
                          <m:e>
                            <m:r>
                              <a:rPr lang="en-US" sz="2000" b="0" i="1" smtClean="0">
                                <a:latin typeface="Cambria Math"/>
                              </a:rPr>
                              <m:t>𝐼</m:t>
                            </m:r>
                            <m:r>
                              <a:rPr lang="en-US" sz="2000" b="0" i="1" smtClean="0">
                                <a:latin typeface="Cambria Math"/>
                              </a:rPr>
                              <m:t>+</m:t>
                            </m:r>
                            <m:d>
                              <m:dPr>
                                <m:ctrlPr>
                                  <a:rPr lang="en-US" sz="2000" i="1">
                                    <a:latin typeface="Cambria Math"/>
                                    <a:ea typeface="Times New Roman"/>
                                    <a:cs typeface="Times New Roman"/>
                                  </a:rPr>
                                </m:ctrlPr>
                              </m:dPr>
                              <m:e>
                                <m:r>
                                  <a:rPr lang="en-US" sz="2000" i="1">
                                    <a:latin typeface="Cambria Math"/>
                                    <a:ea typeface="Times New Roman"/>
                                    <a:cs typeface="Times New Roman"/>
                                  </a:rPr>
                                  <m:t>𝑧</m:t>
                                </m:r>
                                <m:r>
                                  <a:rPr lang="en-US" sz="2000" i="1">
                                    <a:latin typeface="Cambria Math"/>
                                    <a:ea typeface="Times New Roman"/>
                                    <a:cs typeface="Times New Roman"/>
                                  </a:rPr>
                                  <m:t>−</m:t>
                                </m:r>
                                <m:acc>
                                  <m:accPr>
                                    <m:chr m:val="̅"/>
                                    <m:ctrlPr>
                                      <a:rPr lang="en-US" sz="2000" i="1">
                                        <a:latin typeface="Cambria Math"/>
                                        <a:ea typeface="Times New Roman"/>
                                        <a:cs typeface="Times New Roman"/>
                                      </a:rPr>
                                    </m:ctrlPr>
                                  </m:accPr>
                                  <m:e>
                                    <m:sSub>
                                      <m:sSubPr>
                                        <m:ctrlPr>
                                          <a:rPr lang="en-US" sz="2000" i="1">
                                            <a:latin typeface="Cambria Math"/>
                                            <a:ea typeface="Times New Roman"/>
                                            <a:cs typeface="Times New Roman"/>
                                          </a:rPr>
                                        </m:ctrlPr>
                                      </m:sSubPr>
                                      <m:e>
                                        <m:r>
                                          <a:rPr lang="en-US" sz="2000" i="1">
                                            <a:latin typeface="Cambria Math"/>
                                            <a:ea typeface="Times New Roman"/>
                                            <a:cs typeface="Times New Roman"/>
                                          </a:rPr>
                                          <m:t>𝑧</m:t>
                                        </m:r>
                                      </m:e>
                                      <m:sub>
                                        <m:r>
                                          <a:rPr lang="en-US" sz="2000" i="1">
                                            <a:latin typeface="Cambria Math"/>
                                            <a:ea typeface="Times New Roman"/>
                                            <a:cs typeface="Times New Roman"/>
                                          </a:rPr>
                                          <m:t>0</m:t>
                                        </m:r>
                                      </m:sub>
                                    </m:sSub>
                                  </m:e>
                                </m:acc>
                              </m:e>
                            </m:d>
                            <m:sSup>
                              <m:sSupPr>
                                <m:ctrlPr>
                                  <a:rPr lang="en-US" sz="2000" i="1">
                                    <a:latin typeface="Cambria Math"/>
                                  </a:rPr>
                                </m:ctrlPr>
                              </m:sSupPr>
                              <m:e>
                                <m:d>
                                  <m:dPr>
                                    <m:ctrlPr>
                                      <a:rPr lang="en-US" sz="2000" i="1">
                                        <a:latin typeface="Cambria Math"/>
                                      </a:rPr>
                                    </m:ctrlPr>
                                  </m:dPr>
                                  <m:e>
                                    <m:acc>
                                      <m:accPr>
                                        <m:chr m:val="̂"/>
                                        <m:ctrlPr>
                                          <a:rPr lang="en-US" sz="2000" i="1">
                                            <a:latin typeface="Cambria Math"/>
                                          </a:rPr>
                                        </m:ctrlPr>
                                      </m:accPr>
                                      <m:e>
                                        <m:r>
                                          <a:rPr lang="en-US" sz="2000" i="1">
                                            <a:latin typeface="Cambria Math"/>
                                          </a:rPr>
                                          <m:t>𝐴</m:t>
                                        </m:r>
                                      </m:e>
                                    </m:acc>
                                    <m:r>
                                      <a:rPr lang="en-US" sz="2000" i="1">
                                        <a:latin typeface="Cambria Math"/>
                                      </a:rPr>
                                      <m:t>−</m:t>
                                    </m:r>
                                    <m:r>
                                      <a:rPr lang="en-US" sz="2000" i="1">
                                        <a:latin typeface="Cambria Math"/>
                                      </a:rPr>
                                      <m:t>𝑧</m:t>
                                    </m:r>
                                  </m:e>
                                </m:d>
                              </m:e>
                              <m:sup>
                                <m:r>
                                  <a:rPr lang="en-US" sz="2000" i="1">
                                    <a:latin typeface="Cambria Math"/>
                                  </a:rPr>
                                  <m:t>−1</m:t>
                                </m:r>
                              </m:sup>
                            </m:sSup>
                          </m:e>
                        </m:d>
                        <m:sSup>
                          <m:sSupPr>
                            <m:ctrlPr>
                              <a:rPr lang="en-US" sz="2000" i="1">
                                <a:latin typeface="Cambria Math"/>
                              </a:rPr>
                            </m:ctrlPr>
                          </m:sSupPr>
                          <m:e>
                            <m:d>
                              <m:dPr>
                                <m:ctrlPr>
                                  <a:rPr lang="en-US" sz="2000" i="1">
                                    <a:latin typeface="Cambria Math"/>
                                  </a:rPr>
                                </m:ctrlPr>
                              </m:dPr>
                              <m:e>
                                <m:r>
                                  <a:rPr lang="en-US" sz="2000" i="1">
                                    <a:latin typeface="Cambria Math"/>
                                  </a:rPr>
                                  <m:t>𝐴</m:t>
                                </m:r>
                                <m:r>
                                  <a:rPr lang="en-US" sz="2000" i="1">
                                    <a:latin typeface="Cambria Math"/>
                                  </a:rPr>
                                  <m:t>−</m:t>
                                </m:r>
                                <m:acc>
                                  <m:accPr>
                                    <m:chr m:val="̅"/>
                                    <m:ctrlPr>
                                      <a:rPr lang="en-US" sz="2000" i="1">
                                        <a:latin typeface="Cambria Math"/>
                                        <a:ea typeface="Times New Roman"/>
                                        <a:cs typeface="Times New Roman"/>
                                      </a:rPr>
                                    </m:ctrlPr>
                                  </m:accPr>
                                  <m:e>
                                    <m:sSub>
                                      <m:sSubPr>
                                        <m:ctrlPr>
                                          <a:rPr lang="en-US" sz="2000" i="1">
                                            <a:latin typeface="Cambria Math"/>
                                            <a:ea typeface="Times New Roman"/>
                                            <a:cs typeface="Times New Roman"/>
                                          </a:rPr>
                                        </m:ctrlPr>
                                      </m:sSubPr>
                                      <m:e>
                                        <m:r>
                                          <a:rPr lang="en-US" sz="2000" i="1">
                                            <a:latin typeface="Cambria Math"/>
                                            <a:ea typeface="Times New Roman"/>
                                            <a:cs typeface="Times New Roman"/>
                                          </a:rPr>
                                          <m:t>𝑧</m:t>
                                        </m:r>
                                      </m:e>
                                      <m:sub>
                                        <m:r>
                                          <a:rPr lang="en-US" sz="2000" i="1">
                                            <a:latin typeface="Cambria Math"/>
                                            <a:ea typeface="Times New Roman"/>
                                            <a:cs typeface="Times New Roman"/>
                                          </a:rPr>
                                          <m:t>0</m:t>
                                        </m:r>
                                      </m:sub>
                                    </m:sSub>
                                  </m:e>
                                </m:acc>
                              </m:e>
                            </m:d>
                          </m:e>
                          <m:sup>
                            <m:r>
                              <a:rPr lang="en-US" sz="2000" i="1">
                                <a:latin typeface="Cambria Math"/>
                              </a:rPr>
                              <m:t>−1</m:t>
                            </m:r>
                          </m:sup>
                        </m:sSup>
                        <m:sSub>
                          <m:sSubPr>
                            <m:ctrlPr>
                              <a:rPr lang="en-US" sz="2000" i="1">
                                <a:latin typeface="Cambria Math"/>
                                <a:ea typeface="Times New Roman"/>
                                <a:cs typeface="Times New Roman"/>
                              </a:rPr>
                            </m:ctrlPr>
                          </m:sSubPr>
                          <m:e>
                            <m:r>
                              <a:rPr lang="en-US" sz="2000" b="0" i="1" smtClean="0">
                                <a:latin typeface="Cambria Math"/>
                                <a:ea typeface="Times New Roman"/>
                                <a:cs typeface="Times New Roman"/>
                              </a:rPr>
                              <m:t>𝑥</m:t>
                            </m:r>
                          </m:e>
                          <m:sub>
                            <m:r>
                              <a:rPr lang="en-US" sz="2000" b="0" i="1" smtClean="0">
                                <a:latin typeface="Cambria Math"/>
                                <a:ea typeface="Times New Roman"/>
                                <a:cs typeface="Times New Roman"/>
                              </a:rPr>
                              <m:t>𝑙</m:t>
                            </m:r>
                            <m:r>
                              <a:rPr lang="en-US" sz="2000" b="0" i="1" smtClean="0">
                                <a:latin typeface="Cambria Math"/>
                                <a:ea typeface="Times New Roman"/>
                                <a:cs typeface="Times New Roman"/>
                              </a:rPr>
                              <m:t>−1</m:t>
                            </m:r>
                          </m:sub>
                        </m:sSub>
                      </m:e>
                    </m:d>
                  </m:oMath>
                </a14:m>
                <a:endParaRPr lang="en-US" sz="2000" i="1" dirty="0" smtClean="0"/>
              </a:p>
              <a:p>
                <a:r>
                  <a:rPr lang="en-US" sz="2000" i="1" dirty="0" smtClean="0"/>
                  <a:t>Technical proofs of the lemmas are omitted in this presentation. </a:t>
                </a:r>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r="-667"/>
                </a:stretch>
              </a:blipFill>
            </p:spPr>
            <p:txBody>
              <a:bodyPr/>
              <a:lstStyle/>
              <a:p>
                <a:r>
                  <a:rPr lang="en-US">
                    <a:noFill/>
                  </a:rPr>
                  <a:t> </a:t>
                </a:r>
              </a:p>
            </p:txBody>
          </p:sp>
        </mc:Fallback>
      </mc:AlternateContent>
    </p:spTree>
    <p:extLst>
      <p:ext uri="{BB962C8B-B14F-4D97-AF65-F5344CB8AC3E}">
        <p14:creationId xmlns:p14="http://schemas.microsoft.com/office/powerpoint/2010/main" val="154210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Proof of Theorem 3.5 continuation</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smtClean="0"/>
                  <a:t>The proof of Theorem 3.5 we </a:t>
                </a:r>
                <a:r>
                  <a:rPr lang="en-US" sz="2000" dirty="0"/>
                  <a:t>start by rewriting </a:t>
                </a:r>
                <a14:m>
                  <m:oMath xmlns:m="http://schemas.openxmlformats.org/officeDocument/2006/math">
                    <m:acc>
                      <m:accPr>
                        <m:chr m:val="⃗"/>
                        <m:ctrlPr>
                          <a:rPr lang="en-US" sz="2000" i="1">
                            <a:latin typeface="Cambria Math"/>
                          </a:rPr>
                        </m:ctrlPr>
                      </m:accPr>
                      <m:e>
                        <m:r>
                          <a:rPr lang="en-US" sz="2000" i="1">
                            <a:latin typeface="Cambria Math"/>
                          </a:rPr>
                          <m:t>𝜂</m:t>
                        </m:r>
                      </m:e>
                    </m:acc>
                    <m:d>
                      <m:dPr>
                        <m:ctrlPr>
                          <a:rPr lang="en-US" sz="2000" i="1">
                            <a:latin typeface="Cambria Math"/>
                          </a:rPr>
                        </m:ctrlPr>
                      </m:dPr>
                      <m:e>
                        <m:r>
                          <a:rPr lang="en-US" sz="2000" i="1">
                            <a:latin typeface="Cambria Math"/>
                          </a:rPr>
                          <m:t>𝑧</m:t>
                        </m:r>
                      </m:e>
                    </m:d>
                  </m:oMath>
                </a14:m>
                <a:r>
                  <a:rPr lang="en-US" sz="2000" dirty="0"/>
                  <a:t> from (3.4), where, in </a:t>
                </a:r>
                <a:r>
                  <a:rPr lang="en-US" sz="2000" dirty="0" smtClean="0"/>
                  <a:t>particular, Lemma 3.8 </a:t>
                </a:r>
                <a:r>
                  <a:rPr lang="en-US" sz="2000" dirty="0"/>
                  <a:t>is used in the fourth equality</a:t>
                </a:r>
              </a:p>
              <a:p>
                <a14:m>
                  <m:oMath xmlns:m="http://schemas.openxmlformats.org/officeDocument/2006/math">
                    <m:acc>
                      <m:accPr>
                        <m:chr m:val="⃗"/>
                        <m:ctrlPr>
                          <a:rPr lang="en-US" sz="2000" i="1">
                            <a:latin typeface="Cambria Math"/>
                          </a:rPr>
                        </m:ctrlPr>
                      </m:accPr>
                      <m:e>
                        <m:r>
                          <a:rPr lang="en-US" sz="2000" i="1">
                            <a:latin typeface="Cambria Math"/>
                          </a:rPr>
                          <m:t>𝜂</m:t>
                        </m:r>
                      </m:e>
                    </m:acc>
                    <m:d>
                      <m:dPr>
                        <m:ctrlPr>
                          <a:rPr lang="en-US" sz="2000" i="1">
                            <a:latin typeface="Cambria Math"/>
                          </a:rPr>
                        </m:ctrlPr>
                      </m:dPr>
                      <m:e>
                        <m:r>
                          <a:rPr lang="en-US" sz="2000" i="1">
                            <a:latin typeface="Cambria Math"/>
                          </a:rPr>
                          <m:t>𝑧</m:t>
                        </m:r>
                      </m:e>
                    </m:d>
                    <m:r>
                      <a:rPr lang="en-US" sz="2000" i="1">
                        <a:latin typeface="Cambria Math"/>
                      </a:rPr>
                      <m:t>:=</m:t>
                    </m:r>
                    <m:d>
                      <m:dPr>
                        <m:ctrlPr>
                          <a:rPr lang="en-US" sz="2000" i="1">
                            <a:latin typeface="Cambria Math"/>
                          </a:rPr>
                        </m:ctrlPr>
                      </m:dPr>
                      <m:e>
                        <m:r>
                          <a:rPr lang="en-US" sz="2000" i="1">
                            <a:latin typeface="Cambria Math"/>
                          </a:rPr>
                          <m:t>𝑧</m:t>
                        </m:r>
                        <m:r>
                          <a:rPr lang="en-US" sz="2000" i="1">
                            <a:latin typeface="Cambria Math"/>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sSup>
                      <m:sSupPr>
                        <m:ctrlPr>
                          <a:rPr lang="en-US" sz="2000" i="1">
                            <a:latin typeface="Cambria Math"/>
                          </a:rPr>
                        </m:ctrlPr>
                      </m:sSupPr>
                      <m:e>
                        <m:r>
                          <a:rPr lang="en-US" sz="2000" i="1">
                            <a:latin typeface="Cambria Math"/>
                          </a:rPr>
                          <m:t>𝑄</m:t>
                        </m:r>
                        <m:d>
                          <m:dPr>
                            <m:ctrlPr>
                              <a:rPr lang="en-US" sz="2000" i="1">
                                <a:latin typeface="Cambria Math"/>
                              </a:rPr>
                            </m:ctrlPr>
                          </m:dPr>
                          <m:e>
                            <m:r>
                              <a:rPr lang="en-US" sz="2000" i="1">
                                <a:latin typeface="Cambria Math"/>
                              </a:rPr>
                              <m:t>𝑧</m:t>
                            </m:r>
                          </m:e>
                        </m:d>
                      </m:e>
                      <m:sup>
                        <m:r>
                          <a:rPr lang="en-US" sz="2000" i="1">
                            <a:latin typeface="Cambria Math"/>
                          </a:rPr>
                          <m:t>−1</m:t>
                        </m:r>
                      </m:sup>
                    </m:sSup>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𝛤</m:t>
                        </m:r>
                      </m:e>
                      <m:sup>
                        <m:r>
                          <a:rPr lang="en-US" sz="2000" i="1">
                            <a:solidFill>
                              <a:prstClr val="black"/>
                            </a:solidFill>
                            <a:latin typeface="Cambria Math"/>
                            <a:ea typeface="Times New Roman"/>
                            <a:cs typeface="Times New Roman"/>
                          </a:rPr>
                          <m:t>+</m:t>
                        </m:r>
                      </m:sup>
                    </m:sSup>
                    <m:d>
                      <m:dPr>
                        <m:begChr m:val="{"/>
                        <m:endChr m:val="}"/>
                        <m:ctrlPr>
                          <a:rPr lang="en-US" sz="2000" i="1">
                            <a:latin typeface="Cambria Math"/>
                          </a:rPr>
                        </m:ctrlPr>
                      </m:dPr>
                      <m:e>
                        <m:sSub>
                          <m:sSubPr>
                            <m:ctrlPr>
                              <a:rPr lang="en-US" sz="2000" i="1">
                                <a:latin typeface="Cambria Math"/>
                              </a:rPr>
                            </m:ctrlPr>
                          </m:sSubPr>
                          <m:e>
                            <m:r>
                              <a:rPr lang="en-US" sz="2000" i="1">
                                <a:latin typeface="Cambria Math"/>
                              </a:rPr>
                              <m:t>𝑥</m:t>
                            </m:r>
                          </m:e>
                          <m:sub>
                            <m:r>
                              <a:rPr lang="en-US" sz="2000" i="1">
                                <a:latin typeface="Cambria Math"/>
                              </a:rPr>
                              <m:t>0</m:t>
                            </m:r>
                          </m:sub>
                        </m:sSub>
                        <m:r>
                          <a:rPr lang="en-US" sz="2000" i="1">
                            <a:latin typeface="Cambria Math"/>
                          </a:rPr>
                          <m:t>+</m:t>
                        </m:r>
                        <m:d>
                          <m:dPr>
                            <m:ctrlPr>
                              <a:rPr lang="en-US" sz="2000" i="1">
                                <a:latin typeface="Cambria Math"/>
                              </a:rPr>
                            </m:ctrlPr>
                          </m:dPr>
                          <m:e>
                            <m:r>
                              <a:rPr lang="en-US" sz="2000" i="1">
                                <a:latin typeface="Cambria Math"/>
                              </a:rPr>
                              <m:t>𝑧</m:t>
                            </m:r>
                            <m:r>
                              <a:rPr lang="en-US" sz="2000" i="1">
                                <a:latin typeface="Cambria Math"/>
                              </a:rPr>
                              <m:t>−</m:t>
                            </m:r>
                            <m:r>
                              <a:rPr lang="en-US" sz="2000" i="1">
                                <a:latin typeface="Cambria Math"/>
                              </a:rPr>
                              <m:t>𝛼</m:t>
                            </m:r>
                          </m:e>
                        </m:d>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sSup>
                          <m:sSupPr>
                            <m:ctrlPr>
                              <a:rPr lang="en-US" sz="2000" i="1">
                                <a:latin typeface="Cambria Math"/>
                              </a:rPr>
                            </m:ctrlPr>
                          </m:sSupPr>
                          <m:e>
                            <m:r>
                              <a:rPr lang="en-US" sz="2000" i="1">
                                <a:latin typeface="Cambria Math"/>
                              </a:rPr>
                              <m:t>(</m:t>
                            </m:r>
                            <m:r>
                              <a:rPr lang="en-US" sz="2000" i="1">
                                <a:latin typeface="Cambria Math"/>
                              </a:rPr>
                              <m:t>𝑧</m:t>
                            </m:r>
                            <m:r>
                              <a:rPr lang="en-US" sz="2000" i="1">
                                <a:latin typeface="Cambria Math"/>
                              </a:rPr>
                              <m:t>−</m:t>
                            </m:r>
                            <m:r>
                              <a:rPr lang="en-US" sz="2000" i="1">
                                <a:latin typeface="Cambria Math"/>
                              </a:rPr>
                              <m:t>𝛼</m:t>
                            </m:r>
                            <m:r>
                              <a:rPr lang="en-US" sz="2000" i="1">
                                <a:latin typeface="Cambria Math"/>
                              </a:rPr>
                              <m:t>)</m:t>
                            </m:r>
                          </m:e>
                          <m:sup>
                            <m:r>
                              <a:rPr lang="en-US" sz="2000" i="1">
                                <a:latin typeface="Cambria Math"/>
                              </a:rPr>
                              <m:t>𝑙</m:t>
                            </m:r>
                            <m:r>
                              <a:rPr lang="en-US" sz="2000" i="1">
                                <a:latin typeface="Cambria Math"/>
                              </a:rPr>
                              <m:t>−1</m:t>
                            </m:r>
                          </m:sup>
                        </m:sSup>
                        <m:sSub>
                          <m:sSubPr>
                            <m:ctrlPr>
                              <a:rPr lang="en-US" sz="2000" i="1">
                                <a:latin typeface="Cambria Math"/>
                              </a:rPr>
                            </m:ctrlPr>
                          </m:sSubPr>
                          <m:e>
                            <m:r>
                              <a:rPr lang="en-US" sz="2000" i="1">
                                <a:latin typeface="Cambria Math"/>
                              </a:rPr>
                              <m:t>𝑥</m:t>
                            </m:r>
                          </m:e>
                          <m:sub>
                            <m:r>
                              <a:rPr lang="en-US" sz="2000" i="1">
                                <a:latin typeface="Cambria Math"/>
                              </a:rPr>
                              <m:t>𝑙</m:t>
                            </m:r>
                            <m:r>
                              <a:rPr lang="en-US" sz="2000" i="1">
                                <a:latin typeface="Cambria Math"/>
                              </a:rPr>
                              <m:t>−1</m:t>
                            </m:r>
                          </m:sub>
                        </m:sSub>
                      </m:e>
                    </m:d>
                  </m:oMath>
                </a14:m>
                <a:endParaRPr lang="en-US" sz="2000" dirty="0" smtClean="0"/>
              </a:p>
              <a:p>
                <a14:m>
                  <m:oMath xmlns:m="http://schemas.openxmlformats.org/officeDocument/2006/math">
                    <m:r>
                      <a:rPr lang="en-US" sz="2000" b="0" i="1" smtClean="0">
                        <a:latin typeface="Cambria Math"/>
                      </a:rPr>
                      <m:t>=</m:t>
                    </m:r>
                    <m:d>
                      <m:dPr>
                        <m:ctrlPr>
                          <a:rPr lang="en-US" sz="2000" i="1">
                            <a:latin typeface="Cambria Math"/>
                          </a:rPr>
                        </m:ctrlPr>
                      </m:dPr>
                      <m:e>
                        <m:r>
                          <a:rPr lang="en-US" sz="2000" i="1">
                            <a:latin typeface="Cambria Math"/>
                          </a:rPr>
                          <m:t>𝑧</m:t>
                        </m:r>
                        <m:r>
                          <a:rPr lang="en-US" sz="2000" i="1">
                            <a:latin typeface="Cambria Math"/>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d>
                      <m:dPr>
                        <m:ctrlPr>
                          <a:rPr lang="en-US" sz="2000" i="1" smtClean="0">
                            <a:solidFill>
                              <a:prstClr val="black"/>
                            </a:solidFill>
                            <a:latin typeface="Cambria Math"/>
                            <a:cs typeface="Times New Roman"/>
                          </a:rPr>
                        </m:ctrlPr>
                      </m:dPr>
                      <m:e>
                        <m:sSup>
                          <m:sSupPr>
                            <m:ctrlPr>
                              <a:rPr lang="en-US" sz="2000" i="1">
                                <a:latin typeface="Cambria Math"/>
                              </a:rPr>
                            </m:ctrlPr>
                          </m:sSupPr>
                          <m:e>
                            <m:r>
                              <a:rPr lang="en-US" sz="2000" i="1">
                                <a:latin typeface="Cambria Math"/>
                              </a:rPr>
                              <m:t>𝑄</m:t>
                            </m:r>
                            <m:d>
                              <m:dPr>
                                <m:ctrlPr>
                                  <a:rPr lang="en-US" sz="2000" i="1">
                                    <a:latin typeface="Cambria Math"/>
                                  </a:rPr>
                                </m:ctrlPr>
                              </m:dPr>
                              <m:e>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e>
                          <m:sup>
                            <m:r>
                              <a:rPr lang="en-US" sz="2000" i="1">
                                <a:latin typeface="Cambria Math"/>
                              </a:rPr>
                              <m:t>−1</m:t>
                            </m:r>
                          </m:sup>
                        </m:sSup>
                        <m:r>
                          <a:rPr lang="en-US" sz="2000" b="0" i="1" smtClean="0">
                            <a:latin typeface="Cambria Math"/>
                          </a:rPr>
                          <m:t>−</m:t>
                        </m:r>
                        <m:d>
                          <m:dPr>
                            <m:ctrlPr>
                              <a:rPr lang="en-US" sz="2000" i="1">
                                <a:latin typeface="Cambria Math"/>
                              </a:rPr>
                            </m:ctrlPr>
                          </m:dPr>
                          <m:e>
                            <m:r>
                              <a:rPr lang="en-US" sz="2000" i="1">
                                <a:latin typeface="Cambria Math"/>
                              </a:rPr>
                              <m:t>𝑧</m:t>
                            </m:r>
                            <m:r>
                              <a:rPr lang="en-US" sz="2000" i="1">
                                <a:latin typeface="Cambria Math"/>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sSup>
                          <m:sSupPr>
                            <m:ctrlPr>
                              <a:rPr lang="en-US" sz="2000" i="1">
                                <a:latin typeface="Cambria Math"/>
                                <a:cs typeface="Times New Roman"/>
                              </a:rPr>
                            </m:ctrlPr>
                          </m:sSup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p>
                            <m:r>
                              <a:rPr lang="en-US" sz="2000" i="1">
                                <a:latin typeface="Cambria Math"/>
                                <a:cs typeface="Times New Roman"/>
                              </a:rPr>
                              <m:t>+</m:t>
                            </m:r>
                          </m:sup>
                        </m:sSup>
                        <m:sSub>
                          <m:sSubPr>
                            <m:ctrlPr>
                              <a:rPr lang="en-US" sz="2000" i="1">
                                <a:solidFill>
                                  <a:prstClr val="black"/>
                                </a:solidFill>
                                <a:latin typeface="Cambria Math"/>
                                <a:cs typeface="Times New Roman"/>
                              </a:rPr>
                            </m:ctrlPr>
                          </m:sSub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b>
                            <m:r>
                              <a:rPr lang="en-US" sz="2000" i="1">
                                <a:solidFill>
                                  <a:prstClr val="black"/>
                                </a:solidFill>
                                <a:latin typeface="Cambria Math"/>
                                <a:cs typeface="Times New Roman"/>
                              </a:rPr>
                              <m:t>𝑧</m:t>
                            </m:r>
                          </m:sub>
                        </m:sSub>
                      </m:e>
                    </m:d>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𝛤</m:t>
                        </m:r>
                      </m:e>
                      <m:sup>
                        <m:r>
                          <a:rPr lang="en-US" sz="2000" i="1">
                            <a:solidFill>
                              <a:prstClr val="black"/>
                            </a:solidFill>
                            <a:latin typeface="Cambria Math"/>
                            <a:ea typeface="Times New Roman"/>
                            <a:cs typeface="Times New Roman"/>
                          </a:rPr>
                          <m:t>+</m:t>
                        </m:r>
                      </m:sup>
                    </m:sSup>
                    <m:r>
                      <a:rPr lang="en-US" sz="2000" b="0" i="1" smtClean="0">
                        <a:solidFill>
                          <a:prstClr val="black"/>
                        </a:solidFill>
                        <a:latin typeface="Cambria Math"/>
                        <a:ea typeface="Times New Roman"/>
                        <a:cs typeface="Times New Roman"/>
                      </a:rPr>
                      <m:t>𝑥</m:t>
                    </m:r>
                    <m:d>
                      <m:dPr>
                        <m:ctrlPr>
                          <a:rPr lang="en-US" sz="2000" b="0" i="1" smtClean="0">
                            <a:solidFill>
                              <a:prstClr val="black"/>
                            </a:solidFill>
                            <a:latin typeface="Cambria Math"/>
                            <a:ea typeface="Times New Roman"/>
                            <a:cs typeface="Times New Roman"/>
                          </a:rPr>
                        </m:ctrlPr>
                      </m:dPr>
                      <m:e>
                        <m:r>
                          <a:rPr lang="en-US" sz="2000" b="0" i="1" smtClean="0">
                            <a:solidFill>
                              <a:prstClr val="black"/>
                            </a:solidFill>
                            <a:latin typeface="Cambria Math"/>
                            <a:ea typeface="Times New Roman"/>
                            <a:cs typeface="Times New Roman"/>
                          </a:rPr>
                          <m:t>𝑧</m:t>
                        </m:r>
                      </m:e>
                    </m:d>
                  </m:oMath>
                </a14:m>
                <a:endParaRPr lang="en-US" sz="2000" b="0" dirty="0" smtClean="0">
                  <a:solidFill>
                    <a:prstClr val="black"/>
                  </a:solidFill>
                  <a:ea typeface="Times New Roman"/>
                  <a:cs typeface="Times New Roman"/>
                </a:endParaRPr>
              </a:p>
              <a:p>
                <a14:m>
                  <m:oMath xmlns:m="http://schemas.openxmlformats.org/officeDocument/2006/math">
                    <m:r>
                      <a:rPr lang="en-US" sz="2000" i="1">
                        <a:latin typeface="Cambria Math"/>
                      </a:rPr>
                      <m:t>=</m:t>
                    </m:r>
                    <m:d>
                      <m:dPr>
                        <m:ctrlPr>
                          <a:rPr lang="en-US" sz="2000" i="1">
                            <a:latin typeface="Cambria Math"/>
                          </a:rPr>
                        </m:ctrlPr>
                      </m:dPr>
                      <m:e>
                        <m:r>
                          <a:rPr lang="en-US" sz="2000" i="1">
                            <a:latin typeface="Cambria Math"/>
                          </a:rPr>
                          <m:t>𝑧</m:t>
                        </m:r>
                        <m:r>
                          <a:rPr lang="en-US" sz="2000" i="1">
                            <a:latin typeface="Cambria Math"/>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sSup>
                      <m:sSupPr>
                        <m:ctrlPr>
                          <a:rPr lang="en-US" sz="2000" i="1">
                            <a:latin typeface="Cambria Math"/>
                            <a:cs typeface="Times New Roman"/>
                          </a:rPr>
                        </m:ctrlPr>
                      </m:sSup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p>
                        <m:r>
                          <a:rPr lang="en-US" sz="2000" i="1">
                            <a:latin typeface="Cambria Math"/>
                            <a:cs typeface="Times New Roman"/>
                          </a:rPr>
                          <m:t>+</m:t>
                        </m:r>
                      </m:sup>
                    </m:sSup>
                    <m:d>
                      <m:dPr>
                        <m:ctrlPr>
                          <a:rPr lang="en-US" sz="2000" i="1" smtClean="0">
                            <a:latin typeface="Cambria Math"/>
                            <a:cs typeface="Times New Roman"/>
                          </a:rPr>
                        </m:ctrlPr>
                      </m:dPr>
                      <m:e>
                        <m:r>
                          <a:rPr lang="en-US" sz="2000" b="0" i="1" smtClean="0">
                            <a:latin typeface="Cambria Math"/>
                            <a:cs typeface="Times New Roman"/>
                          </a:rPr>
                          <m:t>−</m:t>
                        </m:r>
                        <m:r>
                          <a:rPr lang="en-US" sz="2000" b="0" i="1" smtClean="0">
                            <a:latin typeface="Cambria Math"/>
                            <a:cs typeface="Times New Roman"/>
                          </a:rPr>
                          <m:t>𝑥</m:t>
                        </m:r>
                        <m:d>
                          <m:dPr>
                            <m:ctrlPr>
                              <a:rPr lang="en-US" sz="2000" b="0" i="1" smtClean="0">
                                <a:latin typeface="Cambria Math"/>
                                <a:cs typeface="Times New Roman"/>
                              </a:rPr>
                            </m:ctrlPr>
                          </m:dPr>
                          <m:e>
                            <m:r>
                              <a:rPr lang="en-US" sz="2000" b="0" i="1" smtClean="0">
                                <a:latin typeface="Cambria Math"/>
                                <a:cs typeface="Times New Roman"/>
                              </a:rPr>
                              <m:t>𝑧</m:t>
                            </m:r>
                          </m:e>
                        </m:d>
                        <m:r>
                          <a:rPr lang="en-US" sz="2000" b="0" i="1" smtClean="0">
                            <a:latin typeface="Cambria Math"/>
                            <a:cs typeface="Times New Roman"/>
                          </a:rPr>
                          <m:t>−</m:t>
                        </m:r>
                        <m:d>
                          <m:dPr>
                            <m:ctrlPr>
                              <a:rPr lang="en-US" sz="2000" i="1">
                                <a:latin typeface="Cambria Math"/>
                              </a:rPr>
                            </m:ctrlPr>
                          </m:dPr>
                          <m:e>
                            <m:r>
                              <a:rPr lang="en-US" sz="2000" i="1">
                                <a:latin typeface="Cambria Math"/>
                              </a:rPr>
                              <m:t>𝑧</m:t>
                            </m:r>
                            <m:r>
                              <a:rPr lang="en-US" sz="2000" i="1">
                                <a:latin typeface="Cambria Math"/>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sSub>
                          <m:sSubPr>
                            <m:ctrlPr>
                              <a:rPr lang="en-US" sz="2000" i="1">
                                <a:solidFill>
                                  <a:prstClr val="black"/>
                                </a:solidFill>
                                <a:latin typeface="Cambria Math"/>
                                <a:cs typeface="Times New Roman"/>
                              </a:rPr>
                            </m:ctrlPr>
                          </m:sSub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b>
                            <m:r>
                              <a:rPr lang="en-US" sz="2000" i="1">
                                <a:solidFill>
                                  <a:prstClr val="black"/>
                                </a:solidFill>
                                <a:latin typeface="Cambria Math"/>
                                <a:cs typeface="Times New Roman"/>
                              </a:rPr>
                              <m:t>𝑧</m:t>
                            </m:r>
                          </m:sub>
                        </m:sSub>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𝛤</m:t>
                            </m:r>
                          </m:e>
                          <m:sup>
                            <m:r>
                              <a:rPr lang="en-US" sz="2000" i="1">
                                <a:solidFill>
                                  <a:prstClr val="black"/>
                                </a:solidFill>
                                <a:latin typeface="Cambria Math"/>
                                <a:ea typeface="Times New Roman"/>
                                <a:cs typeface="Times New Roman"/>
                              </a:rPr>
                              <m:t>+</m:t>
                            </m:r>
                          </m:sup>
                        </m:sSup>
                        <m:r>
                          <a:rPr lang="en-US" sz="2000" i="1">
                            <a:solidFill>
                              <a:prstClr val="black"/>
                            </a:solidFill>
                            <a:latin typeface="Cambria Math"/>
                            <a:ea typeface="Times New Roman"/>
                            <a:cs typeface="Times New Roman"/>
                          </a:rPr>
                          <m:t>𝑥</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e>
                        </m:d>
                      </m:e>
                    </m:d>
                  </m:oMath>
                </a14:m>
                <a:endParaRPr lang="en-US" sz="2000" dirty="0" smtClean="0"/>
              </a:p>
              <a:p>
                <a14:m>
                  <m:oMath xmlns:m="http://schemas.openxmlformats.org/officeDocument/2006/math">
                    <m:r>
                      <a:rPr lang="en-US" sz="2000" i="1">
                        <a:latin typeface="Cambria Math"/>
                      </a:rPr>
                      <m:t>=</m:t>
                    </m:r>
                    <m:d>
                      <m:dPr>
                        <m:ctrlPr>
                          <a:rPr lang="en-US" sz="2000" i="1">
                            <a:latin typeface="Cambria Math"/>
                          </a:rPr>
                        </m:ctrlPr>
                      </m:dPr>
                      <m:e>
                        <m:r>
                          <a:rPr lang="en-US" sz="2000" i="1">
                            <a:latin typeface="Cambria Math"/>
                          </a:rPr>
                          <m:t>𝑧</m:t>
                        </m:r>
                        <m:r>
                          <a:rPr lang="en-US" sz="2000" i="1">
                            <a:latin typeface="Cambria Math"/>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sSup>
                      <m:sSupPr>
                        <m:ctrlPr>
                          <a:rPr lang="en-US" sz="2000" i="1">
                            <a:latin typeface="Cambria Math"/>
                          </a:rPr>
                        </m:ctrlPr>
                      </m:sSupPr>
                      <m:e>
                        <m:r>
                          <a:rPr lang="en-US" sz="2000" i="1">
                            <a:latin typeface="Cambria Math"/>
                          </a:rPr>
                          <m:t>(</m:t>
                        </m:r>
                        <m:r>
                          <a:rPr lang="en-US" sz="2000" i="1">
                            <a:latin typeface="Cambria Math"/>
                          </a:rPr>
                          <m:t>𝑧</m:t>
                        </m:r>
                        <m:r>
                          <a:rPr lang="en-US" sz="2000" i="1">
                            <a:latin typeface="Cambria Math"/>
                          </a:rPr>
                          <m:t>−</m:t>
                        </m:r>
                        <m:r>
                          <a:rPr lang="en-US" sz="2000" i="1">
                            <a:latin typeface="Cambria Math"/>
                          </a:rPr>
                          <m:t>𝛼</m:t>
                        </m:r>
                        <m:r>
                          <a:rPr lang="en-US" sz="2000" i="1">
                            <a:latin typeface="Cambria Math"/>
                          </a:rPr>
                          <m:t>)</m:t>
                        </m:r>
                      </m:e>
                      <m:sup>
                        <m:r>
                          <a:rPr lang="en-US" sz="2000" i="1">
                            <a:latin typeface="Cambria Math"/>
                          </a:rPr>
                          <m:t>𝑙</m:t>
                        </m:r>
                      </m:sup>
                    </m:sSup>
                    <m:sSup>
                      <m:sSupPr>
                        <m:ctrlPr>
                          <a:rPr lang="en-US" sz="2000" i="1">
                            <a:latin typeface="Cambria Math"/>
                            <a:cs typeface="Times New Roman"/>
                          </a:rPr>
                        </m:ctrlPr>
                      </m:sSupPr>
                      <m:e>
                        <m:acc>
                          <m:accPr>
                            <m:chr m:val="̂"/>
                            <m:ctrlPr>
                              <a:rPr lang="en-US" sz="2000" i="1">
                                <a:latin typeface="Cambria Math"/>
                                <a:ea typeface="Times New Roman"/>
                                <a:cs typeface="Times New Roman"/>
                              </a:rPr>
                            </m:ctrlPr>
                          </m:accPr>
                          <m:e>
                            <m:r>
                              <a:rPr lang="en-US" sz="2000" i="1">
                                <a:latin typeface="Cambria Math"/>
                                <a:ea typeface="Times New Roman"/>
                                <a:cs typeface="Times New Roman"/>
                              </a:rPr>
                              <m:t>𝛤</m:t>
                            </m:r>
                          </m:e>
                        </m:acc>
                      </m:e>
                      <m:sup>
                        <m:r>
                          <a:rPr lang="en-US" sz="2000" i="1">
                            <a:latin typeface="Cambria Math"/>
                            <a:cs typeface="Times New Roman"/>
                          </a:rPr>
                          <m:t>+</m:t>
                        </m:r>
                      </m:sup>
                    </m:sSup>
                    <m:d>
                      <m:dPr>
                        <m:ctrlPr>
                          <a:rPr lang="en-US" sz="2000" i="1" smtClean="0">
                            <a:latin typeface="Cambria Math"/>
                            <a:cs typeface="Times New Roman"/>
                          </a:rPr>
                        </m:ctrlPr>
                      </m:dPr>
                      <m:e>
                        <m:r>
                          <a:rPr lang="en-US" sz="2000" b="0" i="1" smtClean="0">
                            <a:latin typeface="Cambria Math"/>
                            <a:cs typeface="Times New Roman"/>
                          </a:rPr>
                          <m:t>𝐼</m:t>
                        </m:r>
                        <m:r>
                          <a:rPr lang="en-US" sz="2000" b="0" i="1" smtClean="0">
                            <a:latin typeface="Cambria Math"/>
                            <a:cs typeface="Times New Roman"/>
                          </a:rPr>
                          <m:t>+</m:t>
                        </m:r>
                        <m:d>
                          <m:dPr>
                            <m:ctrlPr>
                              <a:rPr lang="en-US" sz="2000" i="1">
                                <a:latin typeface="Cambria Math"/>
                              </a:rPr>
                            </m:ctrlPr>
                          </m:dPr>
                          <m:e>
                            <m:r>
                              <a:rPr lang="en-US" sz="2000" i="1">
                                <a:latin typeface="Cambria Math"/>
                              </a:rPr>
                              <m:t>𝑧</m:t>
                            </m:r>
                            <m:r>
                              <a:rPr lang="en-US" sz="2000" i="1">
                                <a:latin typeface="Cambria Math"/>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sSup>
                          <m:sSupPr>
                            <m:ctrlPr>
                              <a:rPr lang="en-US" sz="2000" i="1">
                                <a:latin typeface="Cambria Math"/>
                              </a:rPr>
                            </m:ctrlPr>
                          </m:sSupPr>
                          <m:e>
                            <m:d>
                              <m:dPr>
                                <m:ctrlPr>
                                  <a:rPr lang="en-US" sz="2000" i="1">
                                    <a:latin typeface="Cambria Math"/>
                                  </a:rPr>
                                </m:ctrlPr>
                              </m:dPr>
                              <m:e>
                                <m:acc>
                                  <m:accPr>
                                    <m:chr m:val="̂"/>
                                    <m:ctrlPr>
                                      <a:rPr lang="en-US" sz="2000" i="1">
                                        <a:latin typeface="Cambria Math"/>
                                      </a:rPr>
                                    </m:ctrlPr>
                                  </m:accPr>
                                  <m:e>
                                    <m:r>
                                      <a:rPr lang="en-US" sz="2000" i="1">
                                        <a:latin typeface="Cambria Math"/>
                                      </a:rPr>
                                      <m:t>𝐴</m:t>
                                    </m:r>
                                  </m:e>
                                </m:acc>
                                <m:r>
                                  <a:rPr lang="en-US" sz="2000" i="1">
                                    <a:latin typeface="Cambria Math"/>
                                  </a:rPr>
                                  <m:t>−</m:t>
                                </m:r>
                                <m:r>
                                  <a:rPr lang="en-US" sz="2000" i="1">
                                    <a:latin typeface="Cambria Math"/>
                                  </a:rPr>
                                  <m:t>𝑧</m:t>
                                </m:r>
                              </m:e>
                            </m:d>
                          </m:e>
                          <m:sup>
                            <m:r>
                              <a:rPr lang="en-US" sz="2000" i="1">
                                <a:latin typeface="Cambria Math"/>
                              </a:rPr>
                              <m:t>−1</m:t>
                            </m:r>
                          </m:sup>
                        </m:sSup>
                      </m:e>
                    </m:d>
                    <m:sSup>
                      <m:sSupPr>
                        <m:ctrlPr>
                          <a:rPr lang="en-US" sz="2000" i="1">
                            <a:latin typeface="Cambria Math"/>
                          </a:rPr>
                        </m:ctrlPr>
                      </m:sSupPr>
                      <m:e>
                        <m:d>
                          <m:dPr>
                            <m:ctrlPr>
                              <a:rPr lang="en-US" sz="2000" i="1">
                                <a:latin typeface="Cambria Math"/>
                              </a:rPr>
                            </m:ctrlPr>
                          </m:dPr>
                          <m:e>
                            <m:r>
                              <a:rPr lang="en-US" sz="2000" i="1">
                                <a:latin typeface="Cambria Math"/>
                              </a:rPr>
                              <m:t>𝐴</m:t>
                            </m:r>
                            <m:r>
                              <a:rPr lang="en-US" sz="2000" i="1">
                                <a:latin typeface="Cambria Math"/>
                              </a:rPr>
                              <m:t>−</m:t>
                            </m:r>
                            <m:acc>
                              <m:accPr>
                                <m:chr m:val="̅"/>
                                <m:ctrlPr>
                                  <a:rPr lang="en-US" sz="2000" i="1">
                                    <a:latin typeface="Cambria Math"/>
                                    <a:ea typeface="Times New Roman"/>
                                    <a:cs typeface="Times New Roman"/>
                                  </a:rPr>
                                </m:ctrlPr>
                              </m:accPr>
                              <m:e>
                                <m:sSub>
                                  <m:sSubPr>
                                    <m:ctrlPr>
                                      <a:rPr lang="en-US" sz="2000" i="1">
                                        <a:latin typeface="Cambria Math"/>
                                        <a:ea typeface="Times New Roman"/>
                                        <a:cs typeface="Times New Roman"/>
                                      </a:rPr>
                                    </m:ctrlPr>
                                  </m:sSubPr>
                                  <m:e>
                                    <m:r>
                                      <a:rPr lang="en-US" sz="2000" i="1">
                                        <a:latin typeface="Cambria Math"/>
                                        <a:ea typeface="Times New Roman"/>
                                        <a:cs typeface="Times New Roman"/>
                                      </a:rPr>
                                      <m:t>𝑧</m:t>
                                    </m:r>
                                  </m:e>
                                  <m:sub>
                                    <m:r>
                                      <a:rPr lang="en-US" sz="2000" i="1">
                                        <a:latin typeface="Cambria Math"/>
                                        <a:ea typeface="Times New Roman"/>
                                        <a:cs typeface="Times New Roman"/>
                                      </a:rPr>
                                      <m:t>0</m:t>
                                    </m:r>
                                  </m:sub>
                                </m:sSub>
                              </m:e>
                            </m:acc>
                          </m:e>
                        </m:d>
                      </m:e>
                      <m:sup>
                        <m:r>
                          <a:rPr lang="en-US" sz="2000" i="1">
                            <a:latin typeface="Cambria Math"/>
                          </a:rPr>
                          <m:t>−1</m:t>
                        </m:r>
                      </m:sup>
                    </m:sSup>
                    <m:sSub>
                      <m:sSubPr>
                        <m:ctrlPr>
                          <a:rPr lang="en-US" sz="2000" i="1">
                            <a:latin typeface="Cambria Math"/>
                            <a:ea typeface="Times New Roman"/>
                            <a:cs typeface="Times New Roman"/>
                          </a:rPr>
                        </m:ctrlPr>
                      </m:sSubPr>
                      <m:e>
                        <m:r>
                          <a:rPr lang="en-US" sz="2000" i="1">
                            <a:latin typeface="Cambria Math"/>
                            <a:ea typeface="Times New Roman"/>
                            <a:cs typeface="Times New Roman"/>
                          </a:rPr>
                          <m:t>𝑥</m:t>
                        </m:r>
                      </m:e>
                      <m:sub>
                        <m:r>
                          <a:rPr lang="en-US" sz="2000" i="1">
                            <a:latin typeface="Cambria Math"/>
                            <a:ea typeface="Times New Roman"/>
                            <a:cs typeface="Times New Roman"/>
                          </a:rPr>
                          <m:t>𝑙</m:t>
                        </m:r>
                        <m:r>
                          <a:rPr lang="en-US" sz="2000" i="1">
                            <a:latin typeface="Cambria Math"/>
                            <a:ea typeface="Times New Roman"/>
                            <a:cs typeface="Times New Roman"/>
                          </a:rPr>
                          <m:t>−1</m:t>
                        </m:r>
                      </m:sub>
                    </m:sSub>
                  </m:oMath>
                </a14:m>
                <a:r>
                  <a:rPr lang="en-US" sz="2000" dirty="0" smtClean="0"/>
                  <a:t> 	(3.11)</a:t>
                </a:r>
              </a:p>
              <a:p>
                <a:r>
                  <a:rPr lang="en-US" sz="2000" dirty="0" smtClean="0"/>
                  <a:t>Also note, due to the assumption that </a:t>
                </a:r>
                <a14:m>
                  <m:oMath xmlns:m="http://schemas.openxmlformats.org/officeDocument/2006/math">
                    <m:r>
                      <a:rPr lang="en-US" sz="2000" i="1">
                        <a:latin typeface="Cambria Math"/>
                        <a:ea typeface="Cambria Math"/>
                        <a:cs typeface="Times New Roman" pitchFamily="18" charset="0"/>
                      </a:rPr>
                      <m:t>𝛼</m:t>
                    </m:r>
                  </m:oMath>
                </a14:m>
                <a:r>
                  <a:rPr lang="en-US" sz="2000" dirty="0" smtClean="0"/>
                  <a:t> is not a generalized zero of Q, it holds as </a:t>
                </a:r>
                <a14:m>
                  <m:oMath xmlns:m="http://schemas.openxmlformats.org/officeDocument/2006/math">
                    <m:r>
                      <a:rPr lang="en-US" sz="2000" i="1">
                        <a:latin typeface="Cambria Math"/>
                      </a:rPr>
                      <m:t>𝑧</m:t>
                    </m:r>
                    <m:acc>
                      <m:accPr>
                        <m:chr m:val="̂"/>
                        <m:ctrlPr>
                          <a:rPr lang="en-US" sz="2000" i="1">
                            <a:latin typeface="Cambria Math"/>
                          </a:rPr>
                        </m:ctrlPr>
                      </m:accPr>
                      <m:e>
                        <m:r>
                          <a:rPr lang="en-US" sz="2000" i="1">
                            <a:latin typeface="Cambria Math"/>
                          </a:rPr>
                          <m:t>→</m:t>
                        </m:r>
                      </m:e>
                    </m:acc>
                    <m:r>
                      <a:rPr lang="en-US" sz="2000" i="1">
                        <a:latin typeface="Cambria Math"/>
                      </a:rPr>
                      <m:t>𝛼</m:t>
                    </m:r>
                  </m:oMath>
                </a14:m>
                <a:r>
                  <a:rPr lang="en-US" sz="2000" dirty="0" smtClean="0"/>
                  <a:t>:</a:t>
                </a:r>
              </a:p>
              <a:p>
                <a14:m>
                  <m:oMath xmlns:m="http://schemas.openxmlformats.org/officeDocument/2006/math">
                    <m:f>
                      <m:fPr>
                        <m:ctrlPr>
                          <a:rPr lang="en-US" sz="2000" i="1" smtClean="0">
                            <a:latin typeface="Cambria Math"/>
                          </a:rPr>
                        </m:ctrlPr>
                      </m:fPr>
                      <m:num>
                        <m:sSup>
                          <m:sSupPr>
                            <m:ctrlPr>
                              <a:rPr lang="en-US" sz="2000" i="1" smtClean="0">
                                <a:latin typeface="Cambria Math"/>
                              </a:rPr>
                            </m:ctrlPr>
                          </m:sSupPr>
                          <m:e>
                            <m:r>
                              <a:rPr lang="en-US" sz="2000" b="0" i="1" smtClean="0">
                                <a:latin typeface="Cambria Math"/>
                              </a:rPr>
                              <m:t>𝑑</m:t>
                            </m:r>
                          </m:e>
                          <m:sup>
                            <m:r>
                              <a:rPr lang="en-US" sz="2000" b="0" i="1" smtClean="0">
                                <a:latin typeface="Cambria Math"/>
                              </a:rPr>
                              <m:t>𝑗</m:t>
                            </m:r>
                          </m:sup>
                        </m:sSup>
                      </m:num>
                      <m:den>
                        <m:sSup>
                          <m:sSupPr>
                            <m:ctrlPr>
                              <a:rPr lang="en-US" sz="2000" i="1" smtClean="0">
                                <a:latin typeface="Cambria Math"/>
                              </a:rPr>
                            </m:ctrlPr>
                          </m:sSupPr>
                          <m:e>
                            <m:r>
                              <a:rPr lang="en-US" sz="2000" b="0" i="1" smtClean="0">
                                <a:latin typeface="Cambria Math"/>
                              </a:rPr>
                              <m:t>𝑑𝑧</m:t>
                            </m:r>
                          </m:e>
                          <m:sup>
                            <m:r>
                              <a:rPr lang="en-US" sz="2000" b="0" i="1" smtClean="0">
                                <a:latin typeface="Cambria Math"/>
                              </a:rPr>
                              <m:t>𝑗</m:t>
                            </m:r>
                          </m:sup>
                        </m:sSup>
                      </m:den>
                    </m:f>
                    <m:d>
                      <m:dPr>
                        <m:ctrlPr>
                          <a:rPr lang="en-US" sz="2000" i="1" smtClean="0">
                            <a:latin typeface="Cambria Math"/>
                          </a:rPr>
                        </m:ctrlPr>
                      </m:dPr>
                      <m:e>
                        <m:d>
                          <m:dPr>
                            <m:ctrlPr>
                              <a:rPr lang="en-US" sz="2000" i="1">
                                <a:latin typeface="Cambria Math"/>
                              </a:rPr>
                            </m:ctrlPr>
                          </m:dPr>
                          <m:e>
                            <m:r>
                              <a:rPr lang="en-US" sz="2000" i="1">
                                <a:latin typeface="Cambria Math"/>
                              </a:rPr>
                              <m:t>𝑧</m:t>
                            </m:r>
                            <m:r>
                              <a:rPr lang="en-US" sz="2000" i="1">
                                <a:latin typeface="Cambria Math"/>
                              </a:rPr>
                              <m:t>−</m:t>
                            </m:r>
                            <m:r>
                              <a:rPr lang="en-US" sz="2000" i="1">
                                <a:latin typeface="Cambria Math"/>
                              </a:rPr>
                              <m:t>𝛼</m:t>
                            </m:r>
                          </m:e>
                        </m:d>
                        <m:sSup>
                          <m:sSupPr>
                            <m:ctrlPr>
                              <a:rPr lang="en-US" sz="2000" i="1">
                                <a:latin typeface="Cambria Math"/>
                              </a:rPr>
                            </m:ctrlPr>
                          </m:sSupPr>
                          <m:e>
                            <m:d>
                              <m:dPr>
                                <m:ctrlPr>
                                  <a:rPr lang="en-US" sz="2000" i="1">
                                    <a:latin typeface="Cambria Math"/>
                                  </a:rPr>
                                </m:ctrlPr>
                              </m:dPr>
                              <m:e>
                                <m:acc>
                                  <m:accPr>
                                    <m:chr m:val="̂"/>
                                    <m:ctrlPr>
                                      <a:rPr lang="en-US" sz="2000" i="1">
                                        <a:latin typeface="Cambria Math"/>
                                      </a:rPr>
                                    </m:ctrlPr>
                                  </m:accPr>
                                  <m:e>
                                    <m:r>
                                      <a:rPr lang="en-US" sz="2000" i="1">
                                        <a:latin typeface="Cambria Math"/>
                                      </a:rPr>
                                      <m:t>𝐴</m:t>
                                    </m:r>
                                  </m:e>
                                </m:acc>
                                <m:r>
                                  <a:rPr lang="en-US" sz="2000" i="1">
                                    <a:latin typeface="Cambria Math"/>
                                  </a:rPr>
                                  <m:t>−</m:t>
                                </m:r>
                                <m:r>
                                  <a:rPr lang="en-US" sz="2000" i="1">
                                    <a:latin typeface="Cambria Math"/>
                                  </a:rPr>
                                  <m:t>𝑧</m:t>
                                </m:r>
                              </m:e>
                            </m:d>
                          </m:e>
                          <m:sup>
                            <m:r>
                              <a:rPr lang="en-US" sz="2000" i="1">
                                <a:latin typeface="Cambria Math"/>
                              </a:rPr>
                              <m:t>−1</m:t>
                            </m:r>
                          </m:sup>
                        </m:sSup>
                      </m:e>
                    </m:d>
                    <m:groupChr>
                      <m:groupChrPr>
                        <m:chr m:val="→"/>
                        <m:vertJc m:val="bot"/>
                        <m:ctrlPr>
                          <a:rPr lang="en-US" sz="2000" i="1">
                            <a:latin typeface="Cambria Math"/>
                          </a:rPr>
                        </m:ctrlPr>
                      </m:groupChrPr>
                      <m:e>
                        <m:r>
                          <m:rPr>
                            <m:brk m:alnAt="2"/>
                          </m:rPr>
                          <a:rPr lang="en-US" sz="2000" b="0" i="1" smtClean="0">
                            <a:latin typeface="Cambria Math"/>
                          </a:rPr>
                          <m:t>𝑠</m:t>
                        </m:r>
                      </m:e>
                    </m:groupChr>
                    <m:r>
                      <a:rPr lang="en-US" sz="2000" b="0" i="1" smtClean="0">
                        <a:latin typeface="Cambria Math"/>
                      </a:rPr>
                      <m:t>0</m:t>
                    </m:r>
                    <m:r>
                      <a:rPr lang="en-US" sz="2000" b="0" i="0" smtClean="0">
                        <a:latin typeface="Cambria Math"/>
                      </a:rPr>
                      <m:t>, </m:t>
                    </m:r>
                    <m:r>
                      <a:rPr lang="en-US" sz="2000" b="0" i="1" smtClean="0">
                        <a:latin typeface="Cambria Math"/>
                      </a:rPr>
                      <m:t>𝑗</m:t>
                    </m:r>
                    <m:r>
                      <a:rPr lang="en-US" sz="2000" b="0" i="1" smtClean="0">
                        <a:latin typeface="Cambria Math"/>
                      </a:rPr>
                      <m:t>=0,1, …, </m:t>
                    </m:r>
                    <m:r>
                      <a:rPr lang="en-US" sz="2000" b="0" i="1" smtClean="0">
                        <a:latin typeface="Cambria Math"/>
                      </a:rPr>
                      <m:t>𝑙</m:t>
                    </m:r>
                    <m:r>
                      <a:rPr lang="en-US" sz="2000" b="0" i="1" smtClean="0">
                        <a:latin typeface="Cambria Math"/>
                      </a:rPr>
                      <m:t>−1</m:t>
                    </m:r>
                  </m:oMath>
                </a14:m>
                <a:r>
                  <a:rPr lang="en-US" sz="2000" i="1" dirty="0" smtClean="0"/>
                  <a:t>. </a:t>
                </a:r>
              </a:p>
              <a:p>
                <a:r>
                  <a:rPr lang="en-US" sz="2000" dirty="0" smtClean="0"/>
                  <a:t>Now we can verify  (D), (E) and (</a:t>
                </a:r>
                <a14:m>
                  <m:oMath xmlns:m="http://schemas.openxmlformats.org/officeDocument/2006/math">
                    <m:sSub>
                      <m:sSubPr>
                        <m:ctrlPr>
                          <a:rPr lang="en-US" sz="2000" i="1">
                            <a:solidFill>
                              <a:prstClr val="black"/>
                            </a:solidFill>
                            <a:latin typeface="Cambria Math"/>
                          </a:rPr>
                        </m:ctrlPr>
                      </m:sSubPr>
                      <m:e>
                        <m:r>
                          <m:rPr>
                            <m:sty m:val="p"/>
                          </m:rPr>
                          <a:rPr lang="en-US" sz="2000" i="0">
                            <a:solidFill>
                              <a:prstClr val="black"/>
                            </a:solidFill>
                            <a:latin typeface="Cambria Math"/>
                          </a:rPr>
                          <m:t>F</m:t>
                        </m:r>
                      </m:e>
                      <m:sub>
                        <m:r>
                          <m:rPr>
                            <m:sty m:val="p"/>
                          </m:rPr>
                          <a:rPr lang="en-US" sz="2000" i="0">
                            <a:solidFill>
                              <a:prstClr val="black"/>
                            </a:solidFill>
                            <a:latin typeface="Cambria Math"/>
                          </a:rPr>
                          <m:t>S</m:t>
                        </m:r>
                      </m:sub>
                    </m:sSub>
                  </m:oMath>
                </a14:m>
                <a:r>
                  <a:rPr lang="en-U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617"/>
                </a:stretch>
              </a:blipFill>
            </p:spPr>
            <p:txBody>
              <a:bodyPr/>
              <a:lstStyle/>
              <a:p>
                <a:r>
                  <a:rPr lang="en-US">
                    <a:noFill/>
                  </a:rPr>
                  <a:t> </a:t>
                </a:r>
              </a:p>
            </p:txBody>
          </p:sp>
        </mc:Fallback>
      </mc:AlternateContent>
    </p:spTree>
    <p:extLst>
      <p:ext uri="{BB962C8B-B14F-4D97-AF65-F5344CB8AC3E}">
        <p14:creationId xmlns:p14="http://schemas.microsoft.com/office/powerpoint/2010/main" val="1570774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sz="2800" dirty="0" smtClean="0"/>
                  <a:t>Verification of </a:t>
                </a:r>
                <a:r>
                  <a:rPr lang="en-US" sz="2800" i="1" dirty="0"/>
                  <a:t>(</a:t>
                </a:r>
                <a14:m>
                  <m:oMath xmlns:m="http://schemas.openxmlformats.org/officeDocument/2006/math">
                    <m:sSub>
                      <m:sSubPr>
                        <m:ctrlPr>
                          <a:rPr lang="en-US" sz="2800" i="1">
                            <a:solidFill>
                              <a:prstClr val="black"/>
                            </a:solidFill>
                            <a:latin typeface="Cambria Math"/>
                          </a:rPr>
                        </m:ctrlPr>
                      </m:sSubPr>
                      <m:e>
                        <m:r>
                          <a:rPr lang="en-US" sz="2800" i="1">
                            <a:solidFill>
                              <a:prstClr val="black"/>
                            </a:solidFill>
                            <a:latin typeface="Cambria Math"/>
                          </a:rPr>
                          <m:t>𝐹</m:t>
                        </m:r>
                      </m:e>
                      <m:sub>
                        <m:r>
                          <a:rPr lang="en-US" sz="2800" i="1">
                            <a:solidFill>
                              <a:prstClr val="black"/>
                            </a:solidFill>
                            <a:latin typeface="Cambria Math"/>
                          </a:rPr>
                          <m:t>𝑆</m:t>
                        </m:r>
                      </m:sub>
                    </m:sSub>
                  </m:oMath>
                </a14:m>
                <a:r>
                  <a:rPr lang="en-US" sz="2800" i="1" dirty="0"/>
                  <a:t>)</a:t>
                </a:r>
                <a:r>
                  <a:rPr lang="en-US" sz="2800" dirty="0" smtClean="0"/>
                  <a:t> and Corollary 3.6 </a:t>
                </a:r>
                <a:endParaRPr lang="en-US"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smtClean="0"/>
                  <a:t>Verifications of the </a:t>
                </a:r>
                <a:r>
                  <a:rPr lang="en-US" sz="2000" dirty="0"/>
                  <a:t>conditions (D</a:t>
                </a:r>
                <a:r>
                  <a:rPr lang="en-US" sz="2000" dirty="0" smtClean="0"/>
                  <a:t>) and </a:t>
                </a:r>
                <a:r>
                  <a:rPr lang="en-US" sz="2000" dirty="0"/>
                  <a:t>(E</a:t>
                </a:r>
                <a:r>
                  <a:rPr lang="en-US" sz="2000" dirty="0" smtClean="0"/>
                  <a:t>) is straightforward. For verification of </a:t>
                </a:r>
                <a:r>
                  <a:rPr lang="en-US" sz="2000" i="1" dirty="0"/>
                  <a:t>(</a:t>
                </a:r>
                <a14:m>
                  <m:oMath xmlns:m="http://schemas.openxmlformats.org/officeDocument/2006/math">
                    <m:sSub>
                      <m:sSubPr>
                        <m:ctrlPr>
                          <a:rPr lang="en-US" sz="2000" i="1">
                            <a:solidFill>
                              <a:prstClr val="black"/>
                            </a:solidFill>
                            <a:latin typeface="Cambria Math"/>
                          </a:rPr>
                        </m:ctrlPr>
                      </m:sSubPr>
                      <m:e>
                        <m:r>
                          <a:rPr lang="en-US" sz="2000" i="1">
                            <a:solidFill>
                              <a:prstClr val="black"/>
                            </a:solidFill>
                            <a:latin typeface="Cambria Math"/>
                          </a:rPr>
                          <m:t>𝐹</m:t>
                        </m:r>
                      </m:e>
                      <m:sub>
                        <m:r>
                          <a:rPr lang="en-US" sz="2000" i="1">
                            <a:solidFill>
                              <a:prstClr val="black"/>
                            </a:solidFill>
                            <a:latin typeface="Cambria Math"/>
                          </a:rPr>
                          <m:t>𝑆</m:t>
                        </m:r>
                      </m:sub>
                    </m:sSub>
                  </m:oMath>
                </a14:m>
                <a:r>
                  <a:rPr lang="en-US" sz="2000" i="1" dirty="0"/>
                  <a:t>)</a:t>
                </a:r>
                <a:r>
                  <a:rPr lang="en-US" sz="2000" i="1" dirty="0" smtClean="0"/>
                  <a:t> </a:t>
                </a:r>
                <a:r>
                  <a:rPr lang="en-US" sz="2000" dirty="0" smtClean="0"/>
                  <a:t>we need first to prove</a:t>
                </a:r>
              </a:p>
              <a:p>
                <a:endParaRPr lang="en-US" sz="2000" dirty="0" smtClean="0"/>
              </a:p>
              <a:p>
                <a14:m>
                  <m:oMath xmlns:m="http://schemas.openxmlformats.org/officeDocument/2006/math">
                    <m:sSub>
                      <m:sSubPr>
                        <m:ctrlPr>
                          <a:rPr lang="en-US" sz="2000" i="1">
                            <a:latin typeface="Cambria Math"/>
                          </a:rPr>
                        </m:ctrlPr>
                      </m:sSubPr>
                      <m:e>
                        <m:r>
                          <a:rPr lang="en-US" sz="2000" i="1">
                            <a:latin typeface="Cambria Math"/>
                          </a:rPr>
                          <m:t>𝛤</m:t>
                        </m:r>
                      </m:e>
                      <m:sub>
                        <m:r>
                          <a:rPr lang="en-US" sz="2000" i="1">
                            <a:latin typeface="Cambria Math"/>
                          </a:rPr>
                          <m:t>𝑧</m:t>
                        </m:r>
                      </m:sub>
                    </m:sSub>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r>
                      <a:rPr lang="en-US" sz="2000" b="0" i="1" smtClean="0">
                        <a:latin typeface="Cambria Math"/>
                      </a:rPr>
                      <m:t>=</m:t>
                    </m:r>
                    <m:r>
                      <a:rPr lang="en-US" sz="2000" b="0" i="1" smtClean="0">
                        <a:latin typeface="Cambria Math"/>
                      </a:rPr>
                      <m:t>𝑥</m:t>
                    </m:r>
                    <m:d>
                      <m:dPr>
                        <m:ctrlPr>
                          <a:rPr lang="en-US" sz="2000" b="0" i="1" smtClean="0">
                            <a:latin typeface="Cambria Math"/>
                          </a:rPr>
                        </m:ctrlPr>
                      </m:dPr>
                      <m:e>
                        <m:r>
                          <a:rPr lang="en-US" sz="2000" b="0" i="1" smtClean="0">
                            <a:latin typeface="Cambria Math"/>
                          </a:rPr>
                          <m:t>𝑧</m:t>
                        </m:r>
                      </m:e>
                    </m:d>
                    <m:r>
                      <a:rPr lang="en-US" sz="2000" b="0" i="1" smtClean="0">
                        <a:latin typeface="Cambria Math"/>
                      </a:rPr>
                      <m:t>+</m:t>
                    </m:r>
                    <m:sSup>
                      <m:sSupPr>
                        <m:ctrlPr>
                          <a:rPr lang="en-US" sz="2000" i="1">
                            <a:latin typeface="Cambria Math"/>
                          </a:rPr>
                        </m:ctrlPr>
                      </m:sSupPr>
                      <m:e>
                        <m:r>
                          <a:rPr lang="en-US" sz="2000" i="1">
                            <a:latin typeface="Cambria Math"/>
                          </a:rPr>
                          <m:t>(</m:t>
                        </m:r>
                        <m:r>
                          <a:rPr lang="en-US" sz="2000" i="1">
                            <a:latin typeface="Cambria Math"/>
                          </a:rPr>
                          <m:t>𝑧</m:t>
                        </m:r>
                        <m:r>
                          <a:rPr lang="en-US" sz="2000" i="1">
                            <a:latin typeface="Cambria Math"/>
                          </a:rPr>
                          <m:t>−</m:t>
                        </m:r>
                        <m:r>
                          <a:rPr lang="en-US" sz="2000" i="1">
                            <a:latin typeface="Cambria Math"/>
                          </a:rPr>
                          <m:t>𝛼</m:t>
                        </m:r>
                        <m:r>
                          <a:rPr lang="en-US" sz="2000" i="1">
                            <a:latin typeface="Cambria Math"/>
                          </a:rPr>
                          <m:t>)</m:t>
                        </m:r>
                      </m:e>
                      <m:sup>
                        <m:r>
                          <a:rPr lang="en-US" sz="2000" i="1">
                            <a:latin typeface="Cambria Math"/>
                          </a:rPr>
                          <m:t>𝑙</m:t>
                        </m:r>
                      </m:sup>
                    </m:sSup>
                    <m:d>
                      <m:dPr>
                        <m:ctrlPr>
                          <a:rPr lang="en-US" sz="2000" i="1">
                            <a:latin typeface="Cambria Math"/>
                            <a:cs typeface="Times New Roman"/>
                          </a:rPr>
                        </m:ctrlPr>
                      </m:dPr>
                      <m:e>
                        <m:r>
                          <a:rPr lang="en-US" sz="2000" i="1">
                            <a:latin typeface="Cambria Math"/>
                            <a:cs typeface="Times New Roman"/>
                          </a:rPr>
                          <m:t>𝐼</m:t>
                        </m:r>
                        <m:r>
                          <a:rPr lang="en-US" sz="2000" i="1">
                            <a:latin typeface="Cambria Math"/>
                            <a:cs typeface="Times New Roman"/>
                          </a:rPr>
                          <m:t>+</m:t>
                        </m:r>
                        <m:d>
                          <m:dPr>
                            <m:ctrlPr>
                              <a:rPr lang="en-US" sz="2000" i="1">
                                <a:latin typeface="Cambria Math"/>
                              </a:rPr>
                            </m:ctrlPr>
                          </m:dPr>
                          <m:e>
                            <m:r>
                              <a:rPr lang="en-US" sz="2000" i="1">
                                <a:latin typeface="Cambria Math"/>
                              </a:rPr>
                              <m:t>𝑧</m:t>
                            </m:r>
                            <m:r>
                              <a:rPr lang="en-US" sz="2000" i="1">
                                <a:latin typeface="Cambria Math"/>
                              </a:rPr>
                              <m:t>−</m:t>
                            </m:r>
                            <m:acc>
                              <m:accPr>
                                <m:chr m:val="̅"/>
                                <m:ctrlPr>
                                  <a:rPr lang="en-US" sz="2000" i="1">
                                    <a:solidFill>
                                      <a:prstClr val="black"/>
                                    </a:solidFill>
                                    <a:latin typeface="Cambria Math"/>
                                    <a:ea typeface="Times New Roman"/>
                                    <a:cs typeface="Times New Roman"/>
                                  </a:rPr>
                                </m:ctrlPr>
                              </m:acc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𝑧</m:t>
                                    </m:r>
                                  </m:e>
                                  <m:sub>
                                    <m:r>
                                      <a:rPr lang="en-US" sz="2000" i="1">
                                        <a:solidFill>
                                          <a:prstClr val="black"/>
                                        </a:solidFill>
                                        <a:latin typeface="Cambria Math"/>
                                        <a:ea typeface="Times New Roman"/>
                                        <a:cs typeface="Times New Roman"/>
                                      </a:rPr>
                                      <m:t>0</m:t>
                                    </m:r>
                                  </m:sub>
                                </m:sSub>
                              </m:e>
                            </m:acc>
                          </m:e>
                        </m:d>
                        <m:sSup>
                          <m:sSupPr>
                            <m:ctrlPr>
                              <a:rPr lang="en-US" sz="2000" i="1">
                                <a:latin typeface="Cambria Math"/>
                              </a:rPr>
                            </m:ctrlPr>
                          </m:sSupPr>
                          <m:e>
                            <m:d>
                              <m:dPr>
                                <m:ctrlPr>
                                  <a:rPr lang="en-US" sz="2000" i="1">
                                    <a:latin typeface="Cambria Math"/>
                                  </a:rPr>
                                </m:ctrlPr>
                              </m:dPr>
                              <m:e>
                                <m:acc>
                                  <m:accPr>
                                    <m:chr m:val="̂"/>
                                    <m:ctrlPr>
                                      <a:rPr lang="en-US" sz="2000" i="1">
                                        <a:latin typeface="Cambria Math"/>
                                      </a:rPr>
                                    </m:ctrlPr>
                                  </m:accPr>
                                  <m:e>
                                    <m:r>
                                      <a:rPr lang="en-US" sz="2000" i="1">
                                        <a:latin typeface="Cambria Math"/>
                                      </a:rPr>
                                      <m:t>𝐴</m:t>
                                    </m:r>
                                  </m:e>
                                </m:acc>
                                <m:r>
                                  <a:rPr lang="en-US" sz="2000" i="1">
                                    <a:latin typeface="Cambria Math"/>
                                  </a:rPr>
                                  <m:t>−</m:t>
                                </m:r>
                                <m:r>
                                  <a:rPr lang="en-US" sz="2000" i="1">
                                    <a:latin typeface="Cambria Math"/>
                                  </a:rPr>
                                  <m:t>𝑧</m:t>
                                </m:r>
                              </m:e>
                            </m:d>
                          </m:e>
                          <m:sup>
                            <m:r>
                              <a:rPr lang="en-US" sz="2000" i="1">
                                <a:latin typeface="Cambria Math"/>
                              </a:rPr>
                              <m:t>−1</m:t>
                            </m:r>
                          </m:sup>
                        </m:sSup>
                      </m:e>
                    </m:d>
                    <m:sSup>
                      <m:sSupPr>
                        <m:ctrlPr>
                          <a:rPr lang="en-US" sz="2000" i="1">
                            <a:latin typeface="Cambria Math"/>
                          </a:rPr>
                        </m:ctrlPr>
                      </m:sSupPr>
                      <m:e>
                        <m:d>
                          <m:dPr>
                            <m:ctrlPr>
                              <a:rPr lang="en-US" sz="2000" i="1">
                                <a:latin typeface="Cambria Math"/>
                              </a:rPr>
                            </m:ctrlPr>
                          </m:dPr>
                          <m:e>
                            <m:r>
                              <a:rPr lang="en-US" sz="2000" i="1">
                                <a:latin typeface="Cambria Math"/>
                              </a:rPr>
                              <m:t>𝐴</m:t>
                            </m:r>
                            <m:r>
                              <a:rPr lang="en-US" sz="2000" i="1">
                                <a:latin typeface="Cambria Math"/>
                              </a:rPr>
                              <m:t>−</m:t>
                            </m:r>
                            <m:acc>
                              <m:accPr>
                                <m:chr m:val="̅"/>
                                <m:ctrlPr>
                                  <a:rPr lang="en-US" sz="2000" i="1">
                                    <a:latin typeface="Cambria Math"/>
                                    <a:ea typeface="Times New Roman"/>
                                    <a:cs typeface="Times New Roman"/>
                                  </a:rPr>
                                </m:ctrlPr>
                              </m:accPr>
                              <m:e>
                                <m:sSub>
                                  <m:sSubPr>
                                    <m:ctrlPr>
                                      <a:rPr lang="en-US" sz="2000" i="1">
                                        <a:latin typeface="Cambria Math"/>
                                        <a:ea typeface="Times New Roman"/>
                                        <a:cs typeface="Times New Roman"/>
                                      </a:rPr>
                                    </m:ctrlPr>
                                  </m:sSubPr>
                                  <m:e>
                                    <m:r>
                                      <a:rPr lang="en-US" sz="2000" i="1">
                                        <a:latin typeface="Cambria Math"/>
                                        <a:ea typeface="Times New Roman"/>
                                        <a:cs typeface="Times New Roman"/>
                                      </a:rPr>
                                      <m:t>𝑧</m:t>
                                    </m:r>
                                  </m:e>
                                  <m:sub>
                                    <m:r>
                                      <a:rPr lang="en-US" sz="2000" i="1">
                                        <a:latin typeface="Cambria Math"/>
                                        <a:ea typeface="Times New Roman"/>
                                        <a:cs typeface="Times New Roman"/>
                                      </a:rPr>
                                      <m:t>0</m:t>
                                    </m:r>
                                  </m:sub>
                                </m:sSub>
                              </m:e>
                            </m:acc>
                          </m:e>
                        </m:d>
                      </m:e>
                      <m:sup>
                        <m:r>
                          <a:rPr lang="en-US" sz="2000" i="1">
                            <a:latin typeface="Cambria Math"/>
                          </a:rPr>
                          <m:t>−1</m:t>
                        </m:r>
                      </m:sup>
                    </m:sSup>
                    <m:sSub>
                      <m:sSubPr>
                        <m:ctrlPr>
                          <a:rPr lang="en-US" sz="2000" i="1">
                            <a:latin typeface="Cambria Math"/>
                            <a:ea typeface="Times New Roman"/>
                            <a:cs typeface="Times New Roman"/>
                          </a:rPr>
                        </m:ctrlPr>
                      </m:sSubPr>
                      <m:e>
                        <m:r>
                          <a:rPr lang="en-US" sz="2000" i="1">
                            <a:latin typeface="Cambria Math"/>
                            <a:ea typeface="Times New Roman"/>
                            <a:cs typeface="Times New Roman"/>
                          </a:rPr>
                          <m:t>𝑥</m:t>
                        </m:r>
                      </m:e>
                      <m:sub>
                        <m:r>
                          <a:rPr lang="en-US" sz="2000" i="1">
                            <a:latin typeface="Cambria Math"/>
                            <a:ea typeface="Times New Roman"/>
                            <a:cs typeface="Times New Roman"/>
                          </a:rPr>
                          <m:t>𝑙</m:t>
                        </m:r>
                        <m:r>
                          <a:rPr lang="en-US" sz="2000" i="1">
                            <a:latin typeface="Cambria Math"/>
                            <a:ea typeface="Times New Roman"/>
                            <a:cs typeface="Times New Roman"/>
                          </a:rPr>
                          <m:t>−1</m:t>
                        </m:r>
                      </m:sub>
                    </m:sSub>
                    <m:r>
                      <a:rPr lang="en-US" sz="2000" i="1">
                        <a:latin typeface="Cambria Math"/>
                      </a:rPr>
                      <m:t>=</m:t>
                    </m:r>
                    <m:r>
                      <a:rPr lang="en-US" sz="2000" i="1">
                        <a:latin typeface="Cambria Math"/>
                      </a:rPr>
                      <m:t>𝑥</m:t>
                    </m:r>
                    <m:d>
                      <m:dPr>
                        <m:ctrlPr>
                          <a:rPr lang="en-US" sz="2000" i="1">
                            <a:latin typeface="Cambria Math"/>
                          </a:rPr>
                        </m:ctrlPr>
                      </m:dPr>
                      <m:e>
                        <m:r>
                          <a:rPr lang="en-US" sz="2000" i="1">
                            <a:latin typeface="Cambria Math"/>
                          </a:rPr>
                          <m:t>𝑧</m:t>
                        </m:r>
                      </m:e>
                    </m:d>
                  </m:oMath>
                </a14:m>
                <a:r>
                  <a:rPr lang="en-US" sz="2000" dirty="0" smtClean="0"/>
                  <a:t>+</a:t>
                </a:r>
                <a14:m>
                  <m:oMath xmlns:m="http://schemas.openxmlformats.org/officeDocument/2006/math">
                    <m:sSub>
                      <m:sSubPr>
                        <m:ctrlPr>
                          <a:rPr lang="en-US" sz="2000" i="1" dirty="0" smtClean="0">
                            <a:latin typeface="Cambria Math"/>
                          </a:rPr>
                        </m:ctrlPr>
                      </m:sSubPr>
                      <m:e>
                        <m:r>
                          <a:rPr lang="en-US" sz="2000" b="0" i="1" dirty="0" smtClean="0">
                            <a:latin typeface="Cambria Math"/>
                          </a:rPr>
                          <m:t>h</m:t>
                        </m:r>
                      </m:e>
                      <m:sub>
                        <m:r>
                          <a:rPr lang="en-US" sz="2000" b="0" i="1" dirty="0" smtClean="0">
                            <a:latin typeface="Cambria Math"/>
                          </a:rPr>
                          <m:t>𝑙</m:t>
                        </m:r>
                      </m:sub>
                    </m:sSub>
                    <m:r>
                      <a:rPr lang="en-US" sz="2000" b="0" i="1" dirty="0" smtClean="0">
                        <a:latin typeface="Cambria Math"/>
                      </a:rPr>
                      <m:t>(</m:t>
                    </m:r>
                    <m:r>
                      <a:rPr lang="en-US" sz="2000" b="0" i="1" dirty="0" smtClean="0">
                        <a:latin typeface="Cambria Math"/>
                      </a:rPr>
                      <m:t>𝑧</m:t>
                    </m:r>
                    <m:r>
                      <a:rPr lang="en-US" sz="2000" b="0" i="1" dirty="0" smtClean="0">
                        <a:latin typeface="Cambria Math"/>
                      </a:rPr>
                      <m:t>)</m:t>
                    </m:r>
                  </m:oMath>
                </a14:m>
                <a:r>
                  <a:rPr lang="en-US" sz="2000" dirty="0" smtClean="0"/>
                  <a:t>,  </a:t>
                </a:r>
              </a:p>
              <a:p>
                <a:r>
                  <a:rPr lang="en-US" sz="2000" dirty="0" smtClean="0"/>
                  <a:t>where for </a:t>
                </a:r>
                <a14:m>
                  <m:oMath xmlns:m="http://schemas.openxmlformats.org/officeDocument/2006/math">
                    <m:r>
                      <a:rPr lang="en-US" sz="2000" b="0" i="1" smtClean="0">
                        <a:latin typeface="Cambria Math"/>
                      </a:rPr>
                      <m:t>0</m:t>
                    </m:r>
                    <m:r>
                      <a:rPr lang="en-US" sz="2000" b="0" i="1" smtClean="0">
                        <a:latin typeface="Cambria Math"/>
                        <a:ea typeface="Cambria Math"/>
                      </a:rPr>
                      <m:t>≤</m:t>
                    </m:r>
                    <m:r>
                      <a:rPr lang="en-US" sz="2000" b="0" i="1" smtClean="0">
                        <a:latin typeface="Cambria Math"/>
                        <a:ea typeface="Cambria Math"/>
                      </a:rPr>
                      <m:t>𝑗</m:t>
                    </m:r>
                    <m:r>
                      <a:rPr lang="en-US" sz="2000" b="0" i="1" smtClean="0">
                        <a:latin typeface="Cambria Math"/>
                        <a:ea typeface="Cambria Math"/>
                      </a:rPr>
                      <m:t>&lt;</m:t>
                    </m:r>
                    <m:r>
                      <a:rPr lang="en-US" sz="2000" b="0" i="1" smtClean="0">
                        <a:latin typeface="Cambria Math"/>
                        <a:ea typeface="Cambria Math"/>
                      </a:rPr>
                      <m:t>𝑙</m:t>
                    </m:r>
                  </m:oMath>
                </a14:m>
                <a:r>
                  <a:rPr lang="en-US" sz="2000" dirty="0" smtClean="0"/>
                  <a:t>, </a:t>
                </a:r>
                <a14:m>
                  <m:oMath xmlns:m="http://schemas.openxmlformats.org/officeDocument/2006/math">
                    <m:f>
                      <m:fPr>
                        <m:ctrlPr>
                          <a:rPr lang="en-US" sz="2000" i="1">
                            <a:latin typeface="Cambria Math"/>
                          </a:rPr>
                        </m:ctrlPr>
                      </m:fPr>
                      <m:num>
                        <m:sSup>
                          <m:sSupPr>
                            <m:ctrlPr>
                              <a:rPr lang="en-US" sz="2000" i="1">
                                <a:latin typeface="Cambria Math"/>
                              </a:rPr>
                            </m:ctrlPr>
                          </m:sSupPr>
                          <m:e>
                            <m:r>
                              <a:rPr lang="en-US" sz="2000" i="1">
                                <a:latin typeface="Cambria Math"/>
                              </a:rPr>
                              <m:t>𝑑</m:t>
                            </m:r>
                          </m:e>
                          <m:sup>
                            <m:r>
                              <a:rPr lang="en-US" sz="2000" i="1">
                                <a:latin typeface="Cambria Math"/>
                              </a:rPr>
                              <m:t>𝑗</m:t>
                            </m:r>
                          </m:sup>
                        </m:sSup>
                      </m:num>
                      <m:den>
                        <m:sSup>
                          <m:sSupPr>
                            <m:ctrlPr>
                              <a:rPr lang="en-US" sz="2000" i="1">
                                <a:latin typeface="Cambria Math"/>
                              </a:rPr>
                            </m:ctrlPr>
                          </m:sSupPr>
                          <m:e>
                            <m:r>
                              <a:rPr lang="en-US" sz="2000" i="1">
                                <a:latin typeface="Cambria Math"/>
                              </a:rPr>
                              <m:t>𝑑𝑧</m:t>
                            </m:r>
                          </m:e>
                          <m:sup>
                            <m:r>
                              <a:rPr lang="en-US" sz="2000" i="1">
                                <a:latin typeface="Cambria Math"/>
                              </a:rPr>
                              <m:t>𝑗</m:t>
                            </m:r>
                          </m:sup>
                        </m:sSup>
                      </m:den>
                    </m:f>
                    <m:sSub>
                      <m:sSubPr>
                        <m:ctrlPr>
                          <a:rPr lang="en-US" sz="2000" i="1" dirty="0">
                            <a:latin typeface="Cambria Math"/>
                          </a:rPr>
                        </m:ctrlPr>
                      </m:sSubPr>
                      <m:e>
                        <m:r>
                          <a:rPr lang="en-US" sz="2000" i="1" dirty="0">
                            <a:latin typeface="Cambria Math"/>
                          </a:rPr>
                          <m:t>h</m:t>
                        </m:r>
                      </m:e>
                      <m:sub>
                        <m:r>
                          <a:rPr lang="en-US" sz="2000" i="1" dirty="0">
                            <a:latin typeface="Cambria Math"/>
                          </a:rPr>
                          <m:t>𝑙</m:t>
                        </m:r>
                      </m:sub>
                    </m:sSub>
                    <m:r>
                      <a:rPr lang="en-US" sz="2000" i="1" dirty="0">
                        <a:latin typeface="Cambria Math"/>
                      </a:rPr>
                      <m:t>(</m:t>
                    </m:r>
                    <m:r>
                      <a:rPr lang="en-US" sz="2000" i="1" dirty="0">
                        <a:latin typeface="Cambria Math"/>
                      </a:rPr>
                      <m:t>𝑧</m:t>
                    </m:r>
                    <m:r>
                      <a:rPr lang="en-US" sz="2000" i="1" dirty="0">
                        <a:latin typeface="Cambria Math"/>
                      </a:rPr>
                      <m:t>)</m:t>
                    </m:r>
                    <m:groupChr>
                      <m:groupChrPr>
                        <m:chr m:val="→"/>
                        <m:vertJc m:val="bot"/>
                        <m:ctrlPr>
                          <a:rPr lang="en-US" sz="2000" i="1">
                            <a:solidFill>
                              <a:prstClr val="black"/>
                            </a:solidFill>
                            <a:latin typeface="Cambria Math"/>
                          </a:rPr>
                        </m:ctrlPr>
                      </m:groupChrPr>
                      <m:e>
                        <m:r>
                          <m:rPr>
                            <m:brk m:alnAt="2"/>
                          </m:rPr>
                          <a:rPr lang="en-US" sz="2000" i="1">
                            <a:solidFill>
                              <a:prstClr val="black"/>
                            </a:solidFill>
                            <a:latin typeface="Cambria Math"/>
                          </a:rPr>
                          <m:t>𝑠</m:t>
                        </m:r>
                      </m:e>
                    </m:groupChr>
                    <m:r>
                      <a:rPr lang="en-US" sz="2000" i="1">
                        <a:solidFill>
                          <a:prstClr val="black"/>
                        </a:solidFill>
                        <a:latin typeface="Cambria Math"/>
                      </a:rPr>
                      <m:t>0</m:t>
                    </m:r>
                  </m:oMath>
                </a14:m>
                <a:r>
                  <a:rPr lang="en-US" sz="2000" dirty="0" smtClean="0"/>
                  <a:t>. </a:t>
                </a:r>
              </a:p>
              <a:p>
                <a:endParaRPr lang="en-US" sz="2000" dirty="0" smtClean="0"/>
              </a:p>
              <a:p>
                <a:r>
                  <a:rPr lang="en-US" sz="2000" dirty="0" smtClean="0"/>
                  <a:t>This implies </a:t>
                </a:r>
                <a:r>
                  <a:rPr lang="en-US" sz="2000" i="1" dirty="0"/>
                  <a:t>(</a:t>
                </a:r>
                <a14:m>
                  <m:oMath xmlns:m="http://schemas.openxmlformats.org/officeDocument/2006/math">
                    <m:sSub>
                      <m:sSubPr>
                        <m:ctrlPr>
                          <a:rPr lang="en-US" sz="2000" i="1">
                            <a:solidFill>
                              <a:prstClr val="black"/>
                            </a:solidFill>
                            <a:latin typeface="Cambria Math"/>
                          </a:rPr>
                        </m:ctrlPr>
                      </m:sSubPr>
                      <m:e>
                        <m:r>
                          <a:rPr lang="en-US" sz="2000" i="1">
                            <a:solidFill>
                              <a:prstClr val="black"/>
                            </a:solidFill>
                            <a:latin typeface="Cambria Math"/>
                          </a:rPr>
                          <m:t>𝐹</m:t>
                        </m:r>
                      </m:e>
                      <m:sub>
                        <m:r>
                          <a:rPr lang="en-US" sz="2000" i="1">
                            <a:solidFill>
                              <a:prstClr val="black"/>
                            </a:solidFill>
                            <a:latin typeface="Cambria Math"/>
                          </a:rPr>
                          <m:t>𝑆</m:t>
                        </m:r>
                      </m:sub>
                    </m:sSub>
                  </m:oMath>
                </a14:m>
                <a:r>
                  <a:rPr lang="en-US" sz="2000" i="1" dirty="0"/>
                  <a:t>)</a:t>
                </a:r>
                <a:r>
                  <a:rPr lang="en-US" sz="2000" dirty="0" smtClean="0"/>
                  <a:t>, and even more, the statement of the Lemma 3.6:</a:t>
                </a:r>
              </a:p>
              <a:p>
                <a14:m>
                  <m:oMath xmlns:m="http://schemas.openxmlformats.org/officeDocument/2006/math">
                    <m:f>
                      <m:fPr>
                        <m:ctrlPr>
                          <a:rPr lang="en-US" sz="2000" i="1">
                            <a:solidFill>
                              <a:prstClr val="black"/>
                            </a:solidFill>
                            <a:latin typeface="Cambria Math"/>
                            <a:ea typeface="Times New Roman"/>
                            <a:cs typeface="Times New Roman"/>
                          </a:rPr>
                        </m:ctrlPr>
                      </m:fPr>
                      <m:num>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𝑑</m:t>
                            </m:r>
                          </m:e>
                          <m:sup>
                            <m:r>
                              <a:rPr lang="en-US" sz="2000" i="1">
                                <a:solidFill>
                                  <a:prstClr val="black"/>
                                </a:solidFill>
                                <a:latin typeface="Cambria Math"/>
                                <a:ea typeface="Times New Roman"/>
                                <a:cs typeface="Times New Roman"/>
                              </a:rPr>
                              <m:t>𝑗</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𝑘</m:t>
                            </m:r>
                          </m:sup>
                        </m:sSup>
                      </m:num>
                      <m:den>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𝑑𝑧</m:t>
                            </m:r>
                          </m:e>
                          <m:sup>
                            <m:r>
                              <a:rPr lang="en-US" sz="2000" i="1">
                                <a:solidFill>
                                  <a:prstClr val="black"/>
                                </a:solidFill>
                                <a:latin typeface="Cambria Math"/>
                                <a:ea typeface="Times New Roman"/>
                                <a:cs typeface="Times New Roman"/>
                              </a:rPr>
                              <m:t>𝑗</m:t>
                            </m:r>
                          </m:sup>
                        </m:sSup>
                        <m:r>
                          <a:rPr lang="en-US" sz="2000" i="1">
                            <a:solidFill>
                              <a:prstClr val="black"/>
                            </a:solidFill>
                            <a:latin typeface="Cambria Math"/>
                            <a:ea typeface="Times New Roman"/>
                            <a:cs typeface="Times New Roman"/>
                          </a:rPr>
                          <m:t> </m:t>
                        </m:r>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𝑑</m:t>
                            </m:r>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𝑤</m:t>
                                </m:r>
                              </m:e>
                            </m:acc>
                          </m:e>
                          <m:sup>
                            <m:r>
                              <a:rPr lang="en-US" sz="2000" i="1">
                                <a:solidFill>
                                  <a:prstClr val="black"/>
                                </a:solidFill>
                                <a:latin typeface="Cambria Math"/>
                                <a:ea typeface="Times New Roman"/>
                                <a:cs typeface="Times New Roman"/>
                              </a:rPr>
                              <m:t>𝑘</m:t>
                            </m:r>
                          </m:sup>
                        </m:sSup>
                        <m:r>
                          <a:rPr lang="en-US" sz="2000" i="1">
                            <a:solidFill>
                              <a:prstClr val="black"/>
                            </a:solidFill>
                            <a:latin typeface="Cambria Math"/>
                            <a:ea typeface="Times New Roman"/>
                            <a:cs typeface="Times New Roman"/>
                          </a:rPr>
                          <m:t>   </m:t>
                        </m:r>
                      </m:den>
                    </m:f>
                    <m:d>
                      <m:dPr>
                        <m:ctrlPr>
                          <a:rPr lang="en-US" sz="2000" i="1">
                            <a:solidFill>
                              <a:prstClr val="black"/>
                            </a:solidFill>
                            <a:latin typeface="Cambria Math"/>
                            <a:ea typeface="Times New Roman"/>
                            <a:cs typeface="Times New Roman"/>
                          </a:rPr>
                        </m:ctrlPr>
                      </m:dPr>
                      <m:e>
                        <m:f>
                          <m:fPr>
                            <m:ctrlPr>
                              <a:rPr lang="en-US" sz="2000" i="1">
                                <a:solidFill>
                                  <a:prstClr val="black"/>
                                </a:solidFill>
                                <a:latin typeface="Cambria Math"/>
                                <a:ea typeface="Times New Roman"/>
                                <a:cs typeface="Times New Roman"/>
                              </a:rPr>
                            </m:ctrlPr>
                          </m:fPr>
                          <m:num>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e>
                            </m:d>
                            <m:r>
                              <a:rPr lang="en-US" sz="2000" i="1">
                                <a:solidFill>
                                  <a:prstClr val="black"/>
                                </a:solidFill>
                                <a:latin typeface="Cambria Math"/>
                                <a:ea typeface="Times New Roman"/>
                                <a:cs typeface="Times New Roman"/>
                              </a:rPr>
                              <m:t>−</m:t>
                            </m:r>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𝑤</m:t>
                                    </m:r>
                                  </m:e>
                                </m:d>
                              </m:e>
                              <m:sup>
                                <m:r>
                                  <a:rPr lang="en-US" sz="2000" i="1">
                                    <a:solidFill>
                                      <a:prstClr val="black"/>
                                    </a:solidFill>
                                    <a:latin typeface="Cambria Math"/>
                                    <a:ea typeface="Times New Roman"/>
                                    <a:cs typeface="Times New Roman"/>
                                  </a:rPr>
                                  <m:t>∗</m:t>
                                </m:r>
                              </m:sup>
                            </m:sSup>
                          </m:num>
                          <m:den>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𝑤</m:t>
                                </m:r>
                              </m:e>
                            </m:acc>
                          </m:den>
                        </m:f>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e>
                        </m:d>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𝑤</m:t>
                            </m:r>
                          </m:e>
                        </m:d>
                      </m:e>
                    </m:d>
                    <m:r>
                      <a:rPr lang="en-US" sz="2000" b="0" i="1" smtClean="0">
                        <a:solidFill>
                          <a:prstClr val="black"/>
                        </a:solidFill>
                        <a:latin typeface="Cambria Math"/>
                        <a:ea typeface="Times New Roman"/>
                        <a:cs typeface="Times New Roman"/>
                      </a:rPr>
                      <m:t>=</m:t>
                    </m:r>
                    <m:d>
                      <m:dPr>
                        <m:begChr m:val="["/>
                        <m:endChr m:val="]"/>
                        <m:ctrlPr>
                          <a:rPr lang="en-US" sz="2000" i="1">
                            <a:latin typeface="Cambria Math"/>
                          </a:rPr>
                        </m:ctrlPr>
                      </m:dPr>
                      <m:e>
                        <m:sSup>
                          <m:sSupPr>
                            <m:ctrlPr>
                              <a:rPr lang="en-US" sz="2000" i="1">
                                <a:latin typeface="Cambria Math"/>
                              </a:rPr>
                            </m:ctrlPr>
                          </m:sSupPr>
                          <m:e>
                            <m:d>
                              <m:dPr>
                                <m:ctrlPr>
                                  <a:rPr lang="en-US" sz="2000" i="1">
                                    <a:latin typeface="Cambria Math"/>
                                  </a:rPr>
                                </m:ctrlPr>
                              </m:dPr>
                              <m:e>
                                <m:sSub>
                                  <m:sSubPr>
                                    <m:ctrlPr>
                                      <a:rPr lang="en-US" sz="2000" i="1">
                                        <a:latin typeface="Cambria Math"/>
                                      </a:rPr>
                                    </m:ctrlPr>
                                  </m:sSubPr>
                                  <m:e>
                                    <m:r>
                                      <a:rPr lang="en-US" sz="2000" i="1">
                                        <a:latin typeface="Cambria Math"/>
                                      </a:rPr>
                                      <m:t>𝛤</m:t>
                                    </m:r>
                                  </m:e>
                                  <m:sub>
                                    <m:r>
                                      <a:rPr lang="en-US" sz="2000" i="1">
                                        <a:latin typeface="Cambria Math"/>
                                      </a:rPr>
                                      <m:t>𝑧</m:t>
                                    </m:r>
                                  </m:sub>
                                </m:sSub>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e>
                            </m:d>
                          </m:e>
                          <m:sup>
                            <m:d>
                              <m:dPr>
                                <m:ctrlPr>
                                  <a:rPr lang="en-US" sz="2000" i="1">
                                    <a:latin typeface="Cambria Math"/>
                                  </a:rPr>
                                </m:ctrlPr>
                              </m:dPr>
                              <m:e>
                                <m:r>
                                  <a:rPr lang="en-US" sz="2000" i="1">
                                    <a:latin typeface="Cambria Math"/>
                                  </a:rPr>
                                  <m:t>𝑗</m:t>
                                </m:r>
                              </m:e>
                            </m:d>
                          </m:sup>
                        </m:sSup>
                        <m:r>
                          <a:rPr lang="en-US" sz="2000" i="1">
                            <a:latin typeface="Cambria Math"/>
                          </a:rPr>
                          <m:t>,</m:t>
                        </m:r>
                        <m:sSup>
                          <m:sSupPr>
                            <m:ctrlPr>
                              <a:rPr lang="en-US" sz="2000" i="1">
                                <a:solidFill>
                                  <a:prstClr val="black"/>
                                </a:solidFill>
                                <a:latin typeface="Cambria Math"/>
                              </a:rPr>
                            </m:ctrlPr>
                          </m:sSupPr>
                          <m:e>
                            <m:d>
                              <m:dPr>
                                <m:ctrlPr>
                                  <a:rPr lang="en-US" sz="2000" i="1">
                                    <a:solidFill>
                                      <a:prstClr val="black"/>
                                    </a:solidFill>
                                    <a:latin typeface="Cambria Math"/>
                                  </a:rPr>
                                </m:ctrlPr>
                              </m:dPr>
                              <m:e>
                                <m:sSub>
                                  <m:sSubPr>
                                    <m:ctrlPr>
                                      <a:rPr lang="en-US" sz="2000" i="1">
                                        <a:solidFill>
                                          <a:prstClr val="black"/>
                                        </a:solidFill>
                                        <a:latin typeface="Cambria Math"/>
                                      </a:rPr>
                                    </m:ctrlPr>
                                  </m:sSubPr>
                                  <m:e>
                                    <m:r>
                                      <a:rPr lang="en-US" sz="2000" i="1">
                                        <a:solidFill>
                                          <a:prstClr val="black"/>
                                        </a:solidFill>
                                        <a:latin typeface="Cambria Math"/>
                                      </a:rPr>
                                      <m:t>𝛤</m:t>
                                    </m:r>
                                  </m:e>
                                  <m:sub>
                                    <m:r>
                                      <a:rPr lang="en-US" sz="2000" i="1">
                                        <a:solidFill>
                                          <a:prstClr val="black"/>
                                        </a:solidFill>
                                        <a:latin typeface="Cambria Math"/>
                                        <a:ea typeface="Times New Roman"/>
                                        <a:cs typeface="Times New Roman"/>
                                      </a:rPr>
                                      <m:t>𝑤</m:t>
                                    </m:r>
                                  </m:sub>
                                </m:sSub>
                                <m:acc>
                                  <m:accPr>
                                    <m:chr m:val="⃗"/>
                                    <m:ctrlPr>
                                      <a:rPr lang="en-US" sz="2000" i="1">
                                        <a:latin typeface="Cambria Math"/>
                                      </a:rPr>
                                    </m:ctrlPr>
                                  </m:accPr>
                                  <m:e>
                                    <m:r>
                                      <a:rPr lang="en-US" sz="2000" i="1">
                                        <a:latin typeface="Cambria Math"/>
                                      </a:rPr>
                                      <m:t>𝜂</m:t>
                                    </m:r>
                                  </m:e>
                                </m:acc>
                                <m:d>
                                  <m:dPr>
                                    <m:ctrlPr>
                                      <a:rPr lang="en-US" sz="2000" i="1">
                                        <a:solidFill>
                                          <a:prstClr val="black"/>
                                        </a:solidFill>
                                        <a:latin typeface="Cambria Math"/>
                                      </a:rPr>
                                    </m:ctrlPr>
                                  </m:dPr>
                                  <m:e>
                                    <m:r>
                                      <a:rPr lang="en-US" sz="2000" i="1">
                                        <a:solidFill>
                                          <a:prstClr val="black"/>
                                        </a:solidFill>
                                        <a:latin typeface="Cambria Math"/>
                                        <a:ea typeface="Times New Roman"/>
                                        <a:cs typeface="Times New Roman"/>
                                      </a:rPr>
                                      <m:t>𝑤</m:t>
                                    </m:r>
                                  </m:e>
                                </m:d>
                              </m:e>
                            </m:d>
                          </m:e>
                          <m:sup>
                            <m:d>
                              <m:dPr>
                                <m:ctrlPr>
                                  <a:rPr lang="en-US" sz="2000" i="1">
                                    <a:solidFill>
                                      <a:prstClr val="black"/>
                                    </a:solidFill>
                                    <a:latin typeface="Cambria Math"/>
                                  </a:rPr>
                                </m:ctrlPr>
                              </m:dPr>
                              <m:e>
                                <m:r>
                                  <a:rPr lang="en-US" sz="2000" b="0" i="1" smtClean="0">
                                    <a:solidFill>
                                      <a:prstClr val="black"/>
                                    </a:solidFill>
                                    <a:latin typeface="Cambria Math"/>
                                  </a:rPr>
                                  <m:t>𝑘</m:t>
                                </m:r>
                              </m:e>
                            </m:d>
                          </m:sup>
                        </m:sSup>
                      </m:e>
                    </m:d>
                    <m:r>
                      <a:rPr lang="en-US" sz="2000" i="1" smtClean="0">
                        <a:solidFill>
                          <a:prstClr val="black"/>
                        </a:solidFill>
                        <a:latin typeface="Cambria Math"/>
                        <a:ea typeface="Cambria Math"/>
                        <a:cs typeface="Times New Roman"/>
                      </a:rPr>
                      <m:t>→</m:t>
                    </m:r>
                    <m:d>
                      <m:dPr>
                        <m:begChr m:val="["/>
                        <m:endChr m:val="]"/>
                        <m:ctrlPr>
                          <a:rPr lang="en-US" sz="2000" i="1">
                            <a:solidFill>
                              <a:prstClr val="black"/>
                            </a:solidFill>
                            <a:latin typeface="Cambria Math"/>
                            <a:ea typeface="Times New Roman"/>
                            <a:cs typeface="Times New Roman"/>
                          </a:rPr>
                        </m:ctrlPr>
                      </m:dPr>
                      <m:e>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𝑥</m:t>
                            </m:r>
                          </m:e>
                          <m:sub>
                            <m:r>
                              <a:rPr lang="en-US" sz="2000" i="1">
                                <a:solidFill>
                                  <a:prstClr val="black"/>
                                </a:solidFill>
                                <a:latin typeface="Cambria Math"/>
                                <a:ea typeface="Times New Roman"/>
                                <a:cs typeface="Times New Roman"/>
                              </a:rPr>
                              <m:t>𝑗</m:t>
                            </m:r>
                          </m:sub>
                        </m:sSub>
                        <m:r>
                          <a:rPr lang="en-US" sz="2000" i="1">
                            <a:solidFill>
                              <a:prstClr val="black"/>
                            </a:solidFill>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𝑥</m:t>
                            </m:r>
                          </m:e>
                          <m:sub>
                            <m:r>
                              <a:rPr lang="en-US" sz="2000" i="1">
                                <a:solidFill>
                                  <a:prstClr val="black"/>
                                </a:solidFill>
                                <a:latin typeface="Cambria Math"/>
                                <a:ea typeface="Times New Roman"/>
                                <a:cs typeface="Times New Roman"/>
                              </a:rPr>
                              <m:t>𝑘</m:t>
                            </m:r>
                          </m:sub>
                        </m:sSub>
                        <m:r>
                          <a:rPr lang="en-US" sz="2000" i="1">
                            <a:solidFill>
                              <a:prstClr val="black"/>
                            </a:solidFill>
                            <a:latin typeface="Cambria Math"/>
                            <a:ea typeface="Times New Roman"/>
                            <a:cs typeface="Times New Roman"/>
                          </a:rPr>
                          <m:t> </m:t>
                        </m:r>
                      </m:e>
                    </m:d>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674"/>
                </a:stretch>
              </a:blipFill>
            </p:spPr>
            <p:txBody>
              <a:bodyPr/>
              <a:lstStyle/>
              <a:p>
                <a:r>
                  <a:rPr lang="en-US">
                    <a:noFill/>
                  </a:rPr>
                  <a:t> </a:t>
                </a:r>
              </a:p>
            </p:txBody>
          </p:sp>
        </mc:Fallback>
      </mc:AlternateContent>
    </p:spTree>
    <p:extLst>
      <p:ext uri="{BB962C8B-B14F-4D97-AF65-F5344CB8AC3E}">
        <p14:creationId xmlns:p14="http://schemas.microsoft.com/office/powerpoint/2010/main" val="387207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Structure of the algebraic </a:t>
            </a:r>
            <a:r>
              <a:rPr lang="en-US" sz="2800" dirty="0" err="1" smtClean="0"/>
              <a:t>eigen</a:t>
            </a:r>
            <a:r>
              <a:rPr lang="en-US" sz="2800" dirty="0" smtClean="0"/>
              <a:t>-space</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smtClean="0"/>
                  <a:t>Note that for the construction of a Jordan chain we needed only PCF, a function that satisfies (D), (E) and (F). We do not need a strong PCF. Conversely, for any Jordan chain formula </a:t>
                </a:r>
                <a:r>
                  <a:rPr lang="en-US" sz="2000" dirty="0"/>
                  <a:t>(3.4) </a:t>
                </a:r>
                <a:r>
                  <a:rPr lang="en-US" sz="2000" dirty="0" smtClean="0"/>
                  <a:t>gives a strong PCF, the function that satisfies (D), (E) and </a:t>
                </a:r>
                <a14:m>
                  <m:oMath xmlns:m="http://schemas.openxmlformats.org/officeDocument/2006/math">
                    <m:r>
                      <a:rPr lang="en-US" sz="2000" i="1">
                        <a:solidFill>
                          <a:prstClr val="black"/>
                        </a:solidFill>
                        <a:latin typeface="Cambria Math"/>
                      </a:rPr>
                      <m:t>(</m:t>
                    </m:r>
                    <m:sSub>
                      <m:sSubPr>
                        <m:ctrlPr>
                          <a:rPr lang="en-US" sz="2000" i="1">
                            <a:solidFill>
                              <a:prstClr val="black"/>
                            </a:solidFill>
                            <a:latin typeface="Cambria Math"/>
                          </a:rPr>
                        </m:ctrlPr>
                      </m:sSubPr>
                      <m:e>
                        <m:r>
                          <a:rPr lang="en-US" sz="2000" i="1">
                            <a:solidFill>
                              <a:prstClr val="black"/>
                            </a:solidFill>
                            <a:latin typeface="Cambria Math"/>
                          </a:rPr>
                          <m:t>𝐹</m:t>
                        </m:r>
                      </m:e>
                      <m:sub>
                        <m:r>
                          <a:rPr lang="en-US" sz="2000" i="1">
                            <a:solidFill>
                              <a:prstClr val="black"/>
                            </a:solidFill>
                            <a:latin typeface="Cambria Math"/>
                          </a:rPr>
                          <m:t>𝑆</m:t>
                        </m:r>
                      </m:sub>
                    </m:sSub>
                    <m:r>
                      <a:rPr lang="en-US" sz="2000" i="1">
                        <a:solidFill>
                          <a:prstClr val="black"/>
                        </a:solidFill>
                        <a:latin typeface="Cambria Math"/>
                      </a:rPr>
                      <m:t>)</m:t>
                    </m:r>
                  </m:oMath>
                </a14:m>
                <a:r>
                  <a:rPr lang="en-US" sz="2000" dirty="0" smtClean="0"/>
                  <a:t>, see Th. 3.5, and it satisfies even stronger condition given in Corollary 3.6.</a:t>
                </a:r>
              </a:p>
              <a:p>
                <a:endParaRPr lang="en-US" sz="2000" dirty="0"/>
              </a:p>
              <a:p>
                <a:r>
                  <a:rPr lang="en-US" sz="2000" dirty="0" smtClean="0"/>
                  <a:t>Also note that pole cancelation functions corresponding to different Jordan chains can be employed in the proof of Corollary 3.6. This makes possible to fully define inner product in the algebraic </a:t>
                </a:r>
                <a:r>
                  <a:rPr lang="en-US" sz="2000" dirty="0" err="1" smtClean="0"/>
                  <a:t>eigen</a:t>
                </a:r>
                <a:r>
                  <a:rPr lang="en-US" sz="2000" dirty="0" smtClean="0"/>
                  <a:t>-space in terms of Jordan chains. </a:t>
                </a:r>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r="-593"/>
                </a:stretch>
              </a:blipFill>
            </p:spPr>
            <p:txBody>
              <a:bodyPr/>
              <a:lstStyle/>
              <a:p>
                <a:r>
                  <a:rPr lang="en-US">
                    <a:noFill/>
                  </a:rPr>
                  <a:t> </a:t>
                </a:r>
              </a:p>
            </p:txBody>
          </p:sp>
        </mc:Fallback>
      </mc:AlternateContent>
    </p:spTree>
    <p:extLst>
      <p:ext uri="{BB962C8B-B14F-4D97-AF65-F5344CB8AC3E}">
        <p14:creationId xmlns:p14="http://schemas.microsoft.com/office/powerpoint/2010/main" val="340486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Abstract</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0" marR="0">
                  <a:lnSpc>
                    <a:spcPct val="115000"/>
                  </a:lnSpc>
                  <a:spcBef>
                    <a:spcPts val="0"/>
                  </a:spcBef>
                  <a:spcAft>
                    <a:spcPts val="1000"/>
                  </a:spcAft>
                </a:pPr>
                <a:r>
                  <a:rPr lang="en-US" sz="2900" dirty="0" smtClean="0">
                    <a:effectLst/>
                    <a:latin typeface="Times New Roman"/>
                    <a:ea typeface="Times New Roman"/>
                    <a:cs typeface="Times New Roman"/>
                  </a:rPr>
                  <a:t>In </a:t>
                </a:r>
                <a:r>
                  <a:rPr lang="en-US" sz="2900" dirty="0">
                    <a:effectLst/>
                    <a:latin typeface="Times New Roman"/>
                    <a:ea typeface="Times New Roman"/>
                    <a:cs typeface="Times New Roman"/>
                  </a:rPr>
                  <a:t>this paper, a </a:t>
                </a:r>
                <a:r>
                  <a:rPr lang="en-US" sz="2900" dirty="0" smtClean="0">
                    <a:effectLst/>
                    <a:latin typeface="Times New Roman"/>
                    <a:ea typeface="Times New Roman"/>
                    <a:cs typeface="Times New Roman"/>
                  </a:rPr>
                  <a:t>new, </a:t>
                </a:r>
                <a:r>
                  <a:rPr lang="en-US" sz="2900" dirty="0">
                    <a:effectLst/>
                    <a:latin typeface="Times New Roman"/>
                    <a:ea typeface="Times New Roman"/>
                    <a:cs typeface="Times New Roman"/>
                  </a:rPr>
                  <a:t>more general definition of pole cancelation functions </a:t>
                </a:r>
                <a14:m>
                  <m:oMath xmlns:m="http://schemas.openxmlformats.org/officeDocument/2006/math">
                    <m:r>
                      <a:rPr lang="en-US" sz="2900" i="1">
                        <a:effectLst/>
                        <a:latin typeface="Cambria Math"/>
                        <a:ea typeface="Times New Roman"/>
                        <a:cs typeface="Times New Roman"/>
                      </a:rPr>
                      <m:t>𝜂</m:t>
                    </m:r>
                    <m:d>
                      <m:dPr>
                        <m:ctrlPr>
                          <a:rPr lang="en-US" sz="2900" i="1">
                            <a:effectLst/>
                            <a:latin typeface="Cambria Math"/>
                            <a:ea typeface="Times New Roman"/>
                            <a:cs typeface="Times New Roman"/>
                          </a:rPr>
                        </m:ctrlPr>
                      </m:dPr>
                      <m:e>
                        <m:r>
                          <a:rPr lang="en-US" sz="2900" i="1">
                            <a:effectLst/>
                            <a:latin typeface="Cambria Math"/>
                            <a:ea typeface="Times New Roman"/>
                            <a:cs typeface="Times New Roman"/>
                          </a:rPr>
                          <m:t>𝑧</m:t>
                        </m:r>
                      </m:e>
                    </m:d>
                  </m:oMath>
                </a14:m>
                <a:r>
                  <a:rPr lang="en-US" sz="2900" dirty="0">
                    <a:effectLst/>
                    <a:latin typeface="Times New Roman"/>
                    <a:ea typeface="Times New Roman"/>
                    <a:cs typeface="Times New Roman"/>
                  </a:rPr>
                  <a:t> at a generalized pole </a:t>
                </a:r>
                <a14:m>
                  <m:oMath xmlns:m="http://schemas.openxmlformats.org/officeDocument/2006/math">
                    <m:r>
                      <a:rPr lang="en-US" sz="2900" i="1">
                        <a:effectLst/>
                        <a:latin typeface="Cambria Math"/>
                        <a:ea typeface="Times New Roman"/>
                        <a:cs typeface="Times New Roman"/>
                      </a:rPr>
                      <m:t>𝛼𝜖</m:t>
                    </m:r>
                    <m:r>
                      <a:rPr lang="en-US" sz="2900" i="1">
                        <a:effectLst/>
                        <a:latin typeface="Cambria Math"/>
                        <a:ea typeface="Times New Roman"/>
                        <a:cs typeface="Times New Roman"/>
                      </a:rPr>
                      <m:t>𝑅</m:t>
                    </m:r>
                  </m:oMath>
                </a14:m>
                <a:r>
                  <a:rPr lang="en-US" sz="2900" dirty="0">
                    <a:effectLst/>
                    <a:latin typeface="Times New Roman"/>
                    <a:ea typeface="Times New Roman"/>
                    <a:cs typeface="Times New Roman"/>
                  </a:rPr>
                  <a:t> of a generalized </a:t>
                </a:r>
                <a:r>
                  <a:rPr lang="en-US" sz="2900" dirty="0" err="1">
                    <a:effectLst/>
                    <a:latin typeface="Times New Roman"/>
                    <a:ea typeface="Times New Roman"/>
                    <a:cs typeface="Times New Roman"/>
                  </a:rPr>
                  <a:t>Nevanlinna</a:t>
                </a:r>
                <a:r>
                  <a:rPr lang="en-US" sz="2900" dirty="0">
                    <a:effectLst/>
                    <a:latin typeface="Times New Roman"/>
                    <a:ea typeface="Times New Roman"/>
                    <a:cs typeface="Times New Roman"/>
                  </a:rPr>
                  <a:t> function </a:t>
                </a:r>
                <a:endParaRPr lang="en-US" sz="2900" dirty="0">
                  <a:ea typeface="Calibri"/>
                  <a:cs typeface="Times New Roman"/>
                </a:endParaRPr>
              </a:p>
              <a:p>
                <a:pPr marL="0" marR="0">
                  <a:lnSpc>
                    <a:spcPct val="115000"/>
                  </a:lnSpc>
                  <a:spcBef>
                    <a:spcPts val="0"/>
                  </a:spcBef>
                  <a:spcAft>
                    <a:spcPts val="1000"/>
                  </a:spcAft>
                </a:pPr>
                <a14:m>
                  <m:oMath xmlns:m="http://schemas.openxmlformats.org/officeDocument/2006/math">
                    <m:r>
                      <a:rPr lang="en-US" sz="2900" i="1">
                        <a:effectLst/>
                        <a:latin typeface="Cambria Math"/>
                        <a:ea typeface="Calibri"/>
                        <a:cs typeface="Times New Roman"/>
                      </a:rPr>
                      <m:t>𝑄</m:t>
                    </m:r>
                    <m:d>
                      <m:dPr>
                        <m:ctrlPr>
                          <a:rPr lang="en-US" sz="2900" i="1">
                            <a:effectLst/>
                            <a:latin typeface="Cambria Math"/>
                            <a:ea typeface="Calibri"/>
                            <a:cs typeface="Times New Roman"/>
                          </a:rPr>
                        </m:ctrlPr>
                      </m:dPr>
                      <m:e>
                        <m:r>
                          <a:rPr lang="en-US" sz="2900" i="1">
                            <a:effectLst/>
                            <a:latin typeface="Cambria Math"/>
                            <a:ea typeface="Calibri"/>
                            <a:cs typeface="Times New Roman"/>
                          </a:rPr>
                          <m:t>𝑧</m:t>
                        </m:r>
                      </m:e>
                    </m:d>
                    <m:r>
                      <a:rPr lang="en-US" sz="2900" i="1">
                        <a:effectLst/>
                        <a:latin typeface="Cambria Math"/>
                        <a:ea typeface="Calibri"/>
                        <a:cs typeface="Times New Roman"/>
                      </a:rPr>
                      <m:t>=</m:t>
                    </m:r>
                    <m:d>
                      <m:dPr>
                        <m:ctrlPr>
                          <a:rPr lang="en-US" sz="2900" i="1">
                            <a:effectLst/>
                            <a:latin typeface="Cambria Math"/>
                            <a:ea typeface="Calibri"/>
                            <a:cs typeface="Times New Roman"/>
                          </a:rPr>
                        </m:ctrlPr>
                      </m:dPr>
                      <m:e>
                        <m:acc>
                          <m:accPr>
                            <m:chr m:val="̅"/>
                            <m:ctrlPr>
                              <a:rPr lang="en-US" sz="2900" i="1">
                                <a:effectLst/>
                                <a:latin typeface="Cambria Math"/>
                                <a:ea typeface="Calibri"/>
                                <a:cs typeface="Times New Roman"/>
                              </a:rPr>
                            </m:ctrlPr>
                          </m:accPr>
                          <m:e>
                            <m:sSub>
                              <m:sSubPr>
                                <m:ctrlPr>
                                  <a:rPr lang="en-US" sz="2900" i="1">
                                    <a:effectLst/>
                                    <a:latin typeface="Cambria Math"/>
                                    <a:ea typeface="Calibri"/>
                                    <a:cs typeface="Times New Roman"/>
                                  </a:rPr>
                                </m:ctrlPr>
                              </m:sSubPr>
                              <m:e>
                                <m:r>
                                  <a:rPr lang="en-US" sz="2900" i="1">
                                    <a:effectLst/>
                                    <a:latin typeface="Cambria Math"/>
                                    <a:ea typeface="Calibri"/>
                                    <a:cs typeface="Times New Roman"/>
                                  </a:rPr>
                                  <m:t>𝑧</m:t>
                                </m:r>
                              </m:e>
                              <m:sub>
                                <m:r>
                                  <a:rPr lang="en-US" sz="2900" i="1">
                                    <a:effectLst/>
                                    <a:latin typeface="Cambria Math"/>
                                    <a:ea typeface="Calibri"/>
                                    <a:cs typeface="Times New Roman"/>
                                  </a:rPr>
                                  <m:t>0</m:t>
                                </m:r>
                              </m:sub>
                            </m:sSub>
                          </m:e>
                        </m:acc>
                      </m:e>
                    </m:d>
                    <m:r>
                      <a:rPr lang="en-US" sz="2900" i="1">
                        <a:effectLst/>
                        <a:latin typeface="Cambria Math"/>
                        <a:ea typeface="Calibri"/>
                        <a:cs typeface="Times New Roman"/>
                      </a:rPr>
                      <m:t>+</m:t>
                    </m:r>
                    <m:d>
                      <m:dPr>
                        <m:ctrlPr>
                          <a:rPr lang="en-US" sz="2900" i="1">
                            <a:effectLst/>
                            <a:latin typeface="Cambria Math"/>
                            <a:ea typeface="Calibri"/>
                            <a:cs typeface="Times New Roman"/>
                          </a:rPr>
                        </m:ctrlPr>
                      </m:dPr>
                      <m:e>
                        <m:r>
                          <a:rPr lang="en-US" sz="2900" i="1">
                            <a:effectLst/>
                            <a:latin typeface="Cambria Math"/>
                            <a:ea typeface="Calibri"/>
                            <a:cs typeface="Times New Roman"/>
                          </a:rPr>
                          <m:t>𝑧</m:t>
                        </m:r>
                        <m:r>
                          <a:rPr lang="en-US" sz="2900" i="1">
                            <a:effectLst/>
                            <a:latin typeface="Cambria Math"/>
                            <a:ea typeface="Calibri"/>
                            <a:cs typeface="Times New Roman"/>
                          </a:rPr>
                          <m:t>−</m:t>
                        </m:r>
                        <m:acc>
                          <m:accPr>
                            <m:chr m:val="̅"/>
                            <m:ctrlPr>
                              <a:rPr lang="en-US" sz="2900" i="1">
                                <a:effectLst/>
                                <a:latin typeface="Cambria Math"/>
                                <a:ea typeface="Calibri"/>
                                <a:cs typeface="Times New Roman"/>
                              </a:rPr>
                            </m:ctrlPr>
                          </m:accPr>
                          <m:e>
                            <m:sSub>
                              <m:sSubPr>
                                <m:ctrlPr>
                                  <a:rPr lang="en-US" sz="2900" i="1">
                                    <a:effectLst/>
                                    <a:latin typeface="Cambria Math"/>
                                    <a:ea typeface="Calibri"/>
                                    <a:cs typeface="Times New Roman"/>
                                  </a:rPr>
                                </m:ctrlPr>
                              </m:sSubPr>
                              <m:e>
                                <m:r>
                                  <a:rPr lang="en-US" sz="2900" i="1">
                                    <a:effectLst/>
                                    <a:latin typeface="Cambria Math"/>
                                    <a:ea typeface="Calibri"/>
                                    <a:cs typeface="Times New Roman"/>
                                  </a:rPr>
                                  <m:t>𝑧</m:t>
                                </m:r>
                              </m:e>
                              <m:sub>
                                <m:r>
                                  <a:rPr lang="en-US" sz="2900" i="1">
                                    <a:effectLst/>
                                    <a:latin typeface="Cambria Math"/>
                                    <a:ea typeface="Calibri"/>
                                    <a:cs typeface="Times New Roman"/>
                                  </a:rPr>
                                  <m:t>0</m:t>
                                </m:r>
                              </m:sub>
                            </m:sSub>
                          </m:e>
                        </m:acc>
                      </m:e>
                    </m:d>
                    <m:sSup>
                      <m:sSupPr>
                        <m:ctrlPr>
                          <a:rPr lang="en-US" sz="2900" i="1">
                            <a:effectLst/>
                            <a:latin typeface="Cambria Math"/>
                            <a:ea typeface="Calibri"/>
                            <a:cs typeface="Times New Roman"/>
                          </a:rPr>
                        </m:ctrlPr>
                      </m:sSupPr>
                      <m:e>
                        <m:r>
                          <a:rPr lang="en-US" sz="2900" i="1">
                            <a:effectLst/>
                            <a:latin typeface="Cambria Math"/>
                            <a:ea typeface="Calibri"/>
                            <a:cs typeface="Times New Roman"/>
                          </a:rPr>
                          <m:t>𝛤</m:t>
                        </m:r>
                      </m:e>
                      <m:sup>
                        <m:r>
                          <a:rPr lang="en-US" sz="2900" i="1">
                            <a:effectLst/>
                            <a:latin typeface="Cambria Math"/>
                            <a:ea typeface="Calibri"/>
                            <a:cs typeface="Times New Roman"/>
                          </a:rPr>
                          <m:t>+</m:t>
                        </m:r>
                      </m:sup>
                    </m:sSup>
                    <m:d>
                      <m:dPr>
                        <m:ctrlPr>
                          <a:rPr lang="en-US" sz="2900" i="1">
                            <a:effectLst/>
                            <a:latin typeface="Cambria Math"/>
                            <a:ea typeface="Calibri"/>
                            <a:cs typeface="Times New Roman"/>
                          </a:rPr>
                        </m:ctrlPr>
                      </m:dPr>
                      <m:e>
                        <m:r>
                          <a:rPr lang="en-US" sz="2900" i="1">
                            <a:effectLst/>
                            <a:latin typeface="Cambria Math"/>
                            <a:ea typeface="Calibri"/>
                            <a:cs typeface="Times New Roman"/>
                          </a:rPr>
                          <m:t>𝐼</m:t>
                        </m:r>
                        <m:r>
                          <a:rPr lang="en-US" sz="2900" i="1">
                            <a:effectLst/>
                            <a:latin typeface="Cambria Math"/>
                            <a:ea typeface="Calibri"/>
                            <a:cs typeface="Times New Roman"/>
                          </a:rPr>
                          <m:t>−(</m:t>
                        </m:r>
                        <m:r>
                          <a:rPr lang="en-US" sz="2900" i="1">
                            <a:effectLst/>
                            <a:latin typeface="Cambria Math"/>
                            <a:ea typeface="Calibri"/>
                            <a:cs typeface="Times New Roman"/>
                          </a:rPr>
                          <m:t>𝑧</m:t>
                        </m:r>
                        <m:r>
                          <a:rPr lang="en-US" sz="2900" i="1">
                            <a:effectLst/>
                            <a:latin typeface="Cambria Math"/>
                            <a:ea typeface="Calibri"/>
                            <a:cs typeface="Times New Roman"/>
                          </a:rPr>
                          <m:t>−</m:t>
                        </m:r>
                        <m:sSub>
                          <m:sSubPr>
                            <m:ctrlPr>
                              <a:rPr lang="en-US" sz="2900" i="1">
                                <a:effectLst/>
                                <a:latin typeface="Cambria Math"/>
                                <a:ea typeface="Calibri"/>
                                <a:cs typeface="Times New Roman"/>
                              </a:rPr>
                            </m:ctrlPr>
                          </m:sSubPr>
                          <m:e>
                            <m:r>
                              <a:rPr lang="en-US" sz="2900" i="1">
                                <a:effectLst/>
                                <a:latin typeface="Cambria Math"/>
                                <a:ea typeface="Calibri"/>
                                <a:cs typeface="Times New Roman"/>
                              </a:rPr>
                              <m:t>𝑧</m:t>
                            </m:r>
                          </m:e>
                          <m:sub>
                            <m:r>
                              <a:rPr lang="en-US" sz="2900" i="1">
                                <a:effectLst/>
                                <a:latin typeface="Cambria Math"/>
                                <a:ea typeface="Calibri"/>
                                <a:cs typeface="Times New Roman"/>
                              </a:rPr>
                              <m:t>0</m:t>
                            </m:r>
                          </m:sub>
                        </m:sSub>
                      </m:e>
                    </m:d>
                    <m:sSup>
                      <m:sSupPr>
                        <m:ctrlPr>
                          <a:rPr lang="en-US" sz="2900" i="1">
                            <a:effectLst/>
                            <a:latin typeface="Cambria Math"/>
                            <a:ea typeface="Calibri"/>
                            <a:cs typeface="Times New Roman"/>
                          </a:rPr>
                        </m:ctrlPr>
                      </m:sSupPr>
                      <m:e>
                        <m:r>
                          <a:rPr lang="en-US" sz="2900" i="1">
                            <a:effectLst/>
                            <a:latin typeface="Cambria Math"/>
                            <a:ea typeface="Calibri"/>
                            <a:cs typeface="Times New Roman"/>
                          </a:rPr>
                          <m:t>(</m:t>
                        </m:r>
                        <m:r>
                          <a:rPr lang="en-US" sz="2900" i="1">
                            <a:effectLst/>
                            <a:latin typeface="Cambria Math"/>
                            <a:ea typeface="Calibri"/>
                            <a:cs typeface="Times New Roman"/>
                          </a:rPr>
                          <m:t>𝐴</m:t>
                        </m:r>
                        <m:r>
                          <a:rPr lang="en-US" sz="2900" i="1">
                            <a:effectLst/>
                            <a:latin typeface="Cambria Math"/>
                            <a:ea typeface="Calibri"/>
                            <a:cs typeface="Times New Roman"/>
                          </a:rPr>
                          <m:t>−</m:t>
                        </m:r>
                        <m:r>
                          <a:rPr lang="en-US" sz="2900" i="1">
                            <a:effectLst/>
                            <a:latin typeface="Cambria Math"/>
                            <a:ea typeface="Calibri"/>
                            <a:cs typeface="Times New Roman"/>
                          </a:rPr>
                          <m:t>𝑧</m:t>
                        </m:r>
                        <m:r>
                          <a:rPr lang="en-US" sz="2900" i="1">
                            <a:effectLst/>
                            <a:latin typeface="Cambria Math"/>
                            <a:ea typeface="Calibri"/>
                            <a:cs typeface="Times New Roman"/>
                          </a:rPr>
                          <m:t>)</m:t>
                        </m:r>
                      </m:e>
                      <m:sup>
                        <m:r>
                          <a:rPr lang="en-US" sz="2900" i="1">
                            <a:effectLst/>
                            <a:latin typeface="Cambria Math"/>
                            <a:ea typeface="Calibri"/>
                            <a:cs typeface="Times New Roman"/>
                          </a:rPr>
                          <m:t>−1</m:t>
                        </m:r>
                      </m:sup>
                    </m:sSup>
                    <m:r>
                      <a:rPr lang="en-US" sz="2900" i="1">
                        <a:effectLst/>
                        <a:latin typeface="Cambria Math"/>
                        <a:ea typeface="Times New Roman"/>
                        <a:cs typeface="Times New Roman"/>
                      </a:rPr>
                      <m:t>)</m:t>
                    </m:r>
                    <m:r>
                      <a:rPr lang="en-US" sz="2900" i="1">
                        <a:effectLst/>
                        <a:latin typeface="Cambria Math"/>
                        <a:ea typeface="Times New Roman"/>
                        <a:cs typeface="Times New Roman"/>
                      </a:rPr>
                      <m:t>𝛤</m:t>
                    </m:r>
                    <m:r>
                      <a:rPr lang="en-US" sz="2900" b="0" i="0" smtClean="0">
                        <a:effectLst/>
                        <a:latin typeface="Cambria Math"/>
                        <a:ea typeface="Times New Roman"/>
                        <a:cs typeface="Times New Roman"/>
                      </a:rPr>
                      <m:t> </m:t>
                    </m:r>
                  </m:oMath>
                </a14:m>
                <a:endParaRPr lang="en-US" sz="2900" b="0" dirty="0" smtClean="0">
                  <a:effectLst/>
                  <a:latin typeface="Times New Roman"/>
                  <a:ea typeface="Times New Roman"/>
                  <a:cs typeface="Times New Roman"/>
                </a:endParaRPr>
              </a:p>
              <a:p>
                <a:pPr marL="0" marR="0" indent="0">
                  <a:lnSpc>
                    <a:spcPct val="115000"/>
                  </a:lnSpc>
                  <a:spcBef>
                    <a:spcPts val="0"/>
                  </a:spcBef>
                  <a:spcAft>
                    <a:spcPts val="0"/>
                  </a:spcAft>
                  <a:buNone/>
                </a:pPr>
                <a:r>
                  <a:rPr lang="en-US" sz="2900" dirty="0" smtClean="0">
                    <a:effectLst/>
                    <a:latin typeface="Times New Roman"/>
                    <a:ea typeface="Times New Roman"/>
                    <a:cs typeface="Times New Roman"/>
                  </a:rPr>
                  <a:t>is </a:t>
                </a:r>
                <a:r>
                  <a:rPr lang="en-US" sz="2900" dirty="0">
                    <a:effectLst/>
                    <a:latin typeface="Times New Roman"/>
                    <a:ea typeface="Times New Roman"/>
                    <a:cs typeface="Times New Roman"/>
                  </a:rPr>
                  <a:t>introduced and it is proven that for each such pole cancelation function of a given order </a:t>
                </a:r>
                <a14:m>
                  <m:oMath xmlns:m="http://schemas.openxmlformats.org/officeDocument/2006/math">
                    <m:r>
                      <a:rPr lang="en-US" sz="2900" i="1">
                        <a:effectLst/>
                        <a:latin typeface="Cambria Math"/>
                        <a:ea typeface="Times New Roman"/>
                        <a:cs typeface="Times New Roman"/>
                      </a:rPr>
                      <m:t>𝑙</m:t>
                    </m:r>
                  </m:oMath>
                </a14:m>
                <a:r>
                  <a:rPr lang="en-US" sz="2900" dirty="0">
                    <a:effectLst/>
                    <a:latin typeface="Times New Roman"/>
                    <a:ea typeface="Times New Roman"/>
                    <a:cs typeface="Times New Roman"/>
                  </a:rPr>
                  <a:t> there exists a corresponding Jordan chain of the representing linear relation </a:t>
                </a:r>
                <a14:m>
                  <m:oMath xmlns:m="http://schemas.openxmlformats.org/officeDocument/2006/math">
                    <m:r>
                      <a:rPr lang="en-US" sz="2900" i="1">
                        <a:effectLst/>
                        <a:latin typeface="Cambria Math"/>
                        <a:ea typeface="Times New Roman"/>
                        <a:cs typeface="Times New Roman"/>
                      </a:rPr>
                      <m:t>𝐴</m:t>
                    </m:r>
                  </m:oMath>
                </a14:m>
                <a:r>
                  <a:rPr lang="en-US" sz="2900" dirty="0">
                    <a:effectLst/>
                    <a:latin typeface="Times New Roman"/>
                    <a:ea typeface="Times New Roman"/>
                    <a:cs typeface="Times New Roman"/>
                  </a:rPr>
                  <a:t> of length </a:t>
                </a:r>
                <a14:m>
                  <m:oMath xmlns:m="http://schemas.openxmlformats.org/officeDocument/2006/math">
                    <m:r>
                      <a:rPr lang="en-US" sz="2900" i="1">
                        <a:latin typeface="Cambria Math"/>
                        <a:ea typeface="Times New Roman"/>
                      </a:rPr>
                      <m:t>≥</m:t>
                    </m:r>
                    <m:r>
                      <a:rPr lang="en-US" sz="2900" i="1">
                        <a:effectLst/>
                        <a:latin typeface="Cambria Math"/>
                        <a:ea typeface="Times New Roman"/>
                        <a:cs typeface="Times New Roman"/>
                      </a:rPr>
                      <m:t>𝑙</m:t>
                    </m:r>
                  </m:oMath>
                </a14:m>
                <a:r>
                  <a:rPr lang="en-US" sz="2900" dirty="0" smtClean="0">
                    <a:latin typeface="Times New Roman"/>
                    <a:ea typeface="Times New Roman"/>
                    <a:cs typeface="Times New Roman"/>
                  </a:rPr>
                  <a:t>.  The </a:t>
                </a:r>
                <a:r>
                  <a:rPr lang="en-US" sz="2900" dirty="0">
                    <a:latin typeface="Times New Roman"/>
                    <a:ea typeface="Times New Roman"/>
                    <a:cs typeface="Times New Roman"/>
                  </a:rPr>
                  <a:t>converse statement is </a:t>
                </a:r>
                <a:r>
                  <a:rPr lang="en-US" sz="2900" dirty="0" smtClean="0">
                    <a:latin typeface="Times New Roman"/>
                    <a:ea typeface="Times New Roman"/>
                    <a:cs typeface="Times New Roman"/>
                  </a:rPr>
                  <a:t>first proven </a:t>
                </a:r>
                <a:r>
                  <a:rPr lang="en-US" sz="2900" dirty="0">
                    <a:latin typeface="Times New Roman"/>
                    <a:ea typeface="Times New Roman"/>
                    <a:cs typeface="Times New Roman"/>
                  </a:rPr>
                  <a:t>under the condition that the general pole </a:t>
                </a:r>
                <a14:m>
                  <m:oMath xmlns:m="http://schemas.openxmlformats.org/officeDocument/2006/math">
                    <m:r>
                      <a:rPr lang="en-US" sz="2900" i="1">
                        <a:effectLst/>
                        <a:latin typeface="Cambria Math"/>
                        <a:ea typeface="Times New Roman"/>
                        <a:cs typeface="Times New Roman"/>
                      </a:rPr>
                      <m:t>𝛼𝜖</m:t>
                    </m:r>
                    <m:r>
                      <a:rPr lang="en-US" sz="2900" i="1">
                        <a:effectLst/>
                        <a:latin typeface="Cambria Math"/>
                        <a:ea typeface="Times New Roman"/>
                        <a:cs typeface="Times New Roman"/>
                      </a:rPr>
                      <m:t>𝑅</m:t>
                    </m:r>
                  </m:oMath>
                </a14:m>
                <a:r>
                  <a:rPr lang="en-US" sz="2900" dirty="0">
                    <a:effectLst/>
                    <a:latin typeface="Times New Roman"/>
                    <a:ea typeface="Times New Roman"/>
                    <a:cs typeface="Times New Roman"/>
                  </a:rPr>
                  <a:t> is not a zero of</a:t>
                </a:r>
                <a14:m>
                  <m:oMath xmlns:m="http://schemas.openxmlformats.org/officeDocument/2006/math">
                    <m:r>
                      <a:rPr lang="en-US" sz="2900" i="1">
                        <a:effectLst/>
                        <a:latin typeface="Cambria Math"/>
                        <a:ea typeface="Times New Roman"/>
                        <a:cs typeface="Times New Roman"/>
                      </a:rPr>
                      <m:t> </m:t>
                    </m:r>
                    <m:r>
                      <a:rPr lang="en-US" sz="2900" i="1">
                        <a:effectLst/>
                        <a:latin typeface="Cambria Math"/>
                        <a:ea typeface="Times New Roman"/>
                        <a:cs typeface="Times New Roman"/>
                      </a:rPr>
                      <m:t>𝑄</m:t>
                    </m:r>
                  </m:oMath>
                </a14:m>
                <a:r>
                  <a:rPr lang="en-US" sz="2900" dirty="0">
                    <a:effectLst/>
                    <a:latin typeface="Times New Roman"/>
                    <a:ea typeface="Times New Roman"/>
                    <a:cs typeface="Times New Roman"/>
                  </a:rPr>
                  <a:t> in the same time. For a given Jordan chain </a:t>
                </a:r>
                <a14:m>
                  <m:oMath xmlns:m="http://schemas.openxmlformats.org/officeDocument/2006/math">
                    <m:sSub>
                      <m:sSubPr>
                        <m:ctrlPr>
                          <a:rPr lang="en-US" sz="2900" i="1">
                            <a:effectLst/>
                            <a:latin typeface="Cambria Math"/>
                            <a:ea typeface="Times New Roman"/>
                            <a:cs typeface="Times New Roman"/>
                          </a:rPr>
                        </m:ctrlPr>
                      </m:sSubPr>
                      <m:e>
                        <m:r>
                          <a:rPr lang="en-US" sz="2900" i="1">
                            <a:effectLst/>
                            <a:latin typeface="Cambria Math"/>
                            <a:ea typeface="Times New Roman"/>
                            <a:cs typeface="Times New Roman"/>
                          </a:rPr>
                          <m:t>𝑥</m:t>
                        </m:r>
                      </m:e>
                      <m:sub>
                        <m:r>
                          <a:rPr lang="en-US" sz="2900" i="1">
                            <a:effectLst/>
                            <a:latin typeface="Cambria Math"/>
                            <a:ea typeface="Times New Roman"/>
                            <a:cs typeface="Times New Roman"/>
                          </a:rPr>
                          <m:t>0</m:t>
                        </m:r>
                      </m:sub>
                    </m:sSub>
                    <m:r>
                      <a:rPr lang="en-US" sz="2900" i="1">
                        <a:effectLst/>
                        <a:latin typeface="Cambria Math"/>
                        <a:ea typeface="Times New Roman"/>
                        <a:cs typeface="Times New Roman"/>
                      </a:rPr>
                      <m:t>, </m:t>
                    </m:r>
                    <m:sSub>
                      <m:sSubPr>
                        <m:ctrlPr>
                          <a:rPr lang="en-US" sz="2900" i="1">
                            <a:effectLst/>
                            <a:latin typeface="Cambria Math"/>
                            <a:ea typeface="Times New Roman"/>
                            <a:cs typeface="Times New Roman"/>
                          </a:rPr>
                        </m:ctrlPr>
                      </m:sSubPr>
                      <m:e>
                        <m:r>
                          <a:rPr lang="en-US" sz="2900" i="1">
                            <a:effectLst/>
                            <a:latin typeface="Cambria Math"/>
                            <a:ea typeface="Times New Roman"/>
                            <a:cs typeface="Times New Roman"/>
                          </a:rPr>
                          <m:t>𝑥</m:t>
                        </m:r>
                      </m:e>
                      <m:sub>
                        <m:r>
                          <a:rPr lang="en-US" sz="2900" i="1">
                            <a:effectLst/>
                            <a:latin typeface="Cambria Math"/>
                            <a:ea typeface="Times New Roman"/>
                            <a:cs typeface="Times New Roman"/>
                          </a:rPr>
                          <m:t>1</m:t>
                        </m:r>
                      </m:sub>
                    </m:sSub>
                    <m:r>
                      <a:rPr lang="en-US" sz="2900" i="1">
                        <a:effectLst/>
                        <a:latin typeface="Cambria Math"/>
                        <a:ea typeface="Times New Roman"/>
                        <a:cs typeface="Times New Roman"/>
                      </a:rPr>
                      <m:t>, …,</m:t>
                    </m:r>
                    <m:sSub>
                      <m:sSubPr>
                        <m:ctrlPr>
                          <a:rPr lang="en-US" sz="2900" i="1">
                            <a:effectLst/>
                            <a:latin typeface="Cambria Math"/>
                            <a:ea typeface="Times New Roman"/>
                            <a:cs typeface="Times New Roman"/>
                          </a:rPr>
                        </m:ctrlPr>
                      </m:sSubPr>
                      <m:e>
                        <m:r>
                          <a:rPr lang="en-US" sz="2900" i="1">
                            <a:effectLst/>
                            <a:latin typeface="Cambria Math"/>
                            <a:ea typeface="Times New Roman"/>
                            <a:cs typeface="Times New Roman"/>
                          </a:rPr>
                          <m:t>𝑥</m:t>
                        </m:r>
                      </m:e>
                      <m:sub>
                        <m:r>
                          <a:rPr lang="en-US" sz="2900" i="1">
                            <a:effectLst/>
                            <a:latin typeface="Cambria Math"/>
                            <a:ea typeface="Times New Roman"/>
                            <a:cs typeface="Times New Roman"/>
                          </a:rPr>
                          <m:t>𝑙</m:t>
                        </m:r>
                        <m:r>
                          <a:rPr lang="en-US" sz="2900" i="1">
                            <a:effectLst/>
                            <a:latin typeface="Cambria Math"/>
                            <a:ea typeface="Times New Roman"/>
                            <a:cs typeface="Times New Roman"/>
                          </a:rPr>
                          <m:t>−1</m:t>
                        </m:r>
                      </m:sub>
                    </m:sSub>
                  </m:oMath>
                </a14:m>
                <a:r>
                  <a:rPr lang="en-US" sz="2900" dirty="0">
                    <a:effectLst/>
                    <a:latin typeface="Times New Roman"/>
                    <a:ea typeface="Times New Roman"/>
                    <a:cs typeface="Times New Roman"/>
                  </a:rPr>
                  <a:t>of </a:t>
                </a:r>
                <a14:m>
                  <m:oMath xmlns:m="http://schemas.openxmlformats.org/officeDocument/2006/math">
                    <m:r>
                      <a:rPr lang="en-US" sz="2900" i="1">
                        <a:effectLst/>
                        <a:latin typeface="Cambria Math"/>
                        <a:ea typeface="Times New Roman"/>
                        <a:cs typeface="Times New Roman"/>
                      </a:rPr>
                      <m:t>𝐴</m:t>
                    </m:r>
                  </m:oMath>
                </a14:m>
                <a:r>
                  <a:rPr lang="en-US" sz="2900" dirty="0">
                    <a:effectLst/>
                    <a:latin typeface="Times New Roman"/>
                    <a:ea typeface="Times New Roman"/>
                    <a:cs typeface="Times New Roman"/>
                  </a:rPr>
                  <a:t>  at eigenvalue </a:t>
                </a:r>
                <a14:m>
                  <m:oMath xmlns:m="http://schemas.openxmlformats.org/officeDocument/2006/math">
                    <m:r>
                      <a:rPr lang="en-US" sz="2900" i="1">
                        <a:effectLst/>
                        <a:latin typeface="Cambria Math"/>
                        <a:ea typeface="Times New Roman"/>
                        <a:cs typeface="Times New Roman"/>
                      </a:rPr>
                      <m:t>𝛼𝜖</m:t>
                    </m:r>
                    <m:r>
                      <a:rPr lang="en-US" sz="2900" i="1">
                        <a:effectLst/>
                        <a:latin typeface="Cambria Math"/>
                        <a:ea typeface="Times New Roman"/>
                        <a:cs typeface="Times New Roman"/>
                      </a:rPr>
                      <m:t>𝑅</m:t>
                    </m:r>
                  </m:oMath>
                </a14:m>
                <a:r>
                  <a:rPr lang="en-US" sz="2900" dirty="0">
                    <a:effectLst/>
                    <a:latin typeface="Times New Roman"/>
                    <a:ea typeface="Times New Roman"/>
                    <a:cs typeface="Times New Roman"/>
                  </a:rPr>
                  <a:t> it is proven that the function </a:t>
                </a:r>
                <a:endParaRPr lang="en-US" sz="2900" dirty="0">
                  <a:ea typeface="Calibri"/>
                  <a:cs typeface="Times New Roman"/>
                </a:endParaRPr>
              </a:p>
              <a:p>
                <a:pPr marL="0" marR="0" indent="0">
                  <a:lnSpc>
                    <a:spcPct val="115000"/>
                  </a:lnSpc>
                  <a:spcBef>
                    <a:spcPts val="0"/>
                  </a:spcBef>
                  <a:spcAft>
                    <a:spcPts val="0"/>
                  </a:spcAft>
                  <a:buNone/>
                </a:pPr>
                <a:r>
                  <a:rPr lang="en-US" sz="2900" dirty="0">
                    <a:effectLst/>
                    <a:latin typeface="Times New Roman"/>
                    <a:ea typeface="Times New Roman"/>
                    <a:cs typeface="Times New Roman"/>
                  </a:rPr>
                  <a:t> </a:t>
                </a:r>
                <a:endParaRPr lang="en-US" sz="2900" dirty="0">
                  <a:ea typeface="Calibri"/>
                  <a:cs typeface="Times New Roman"/>
                </a:endParaRPr>
              </a:p>
              <a:p>
                <a:pPr marL="0" marR="0">
                  <a:lnSpc>
                    <a:spcPct val="115000"/>
                  </a:lnSpc>
                  <a:spcBef>
                    <a:spcPts val="0"/>
                  </a:spcBef>
                  <a:spcAft>
                    <a:spcPts val="0"/>
                  </a:spcAft>
                </a:pPr>
                <a14:m>
                  <m:oMath xmlns:m="http://schemas.openxmlformats.org/officeDocument/2006/math">
                    <m:r>
                      <a:rPr lang="en-US" sz="2900" i="1">
                        <a:effectLst/>
                        <a:latin typeface="Cambria Math"/>
                        <a:ea typeface="Times New Roman"/>
                        <a:cs typeface="Times New Roman"/>
                      </a:rPr>
                      <m:t>𝜂</m:t>
                    </m:r>
                    <m:d>
                      <m:dPr>
                        <m:ctrlPr>
                          <a:rPr lang="en-US" sz="2900" i="1">
                            <a:effectLst/>
                            <a:latin typeface="Cambria Math"/>
                            <a:ea typeface="Times New Roman"/>
                            <a:cs typeface="Times New Roman"/>
                          </a:rPr>
                        </m:ctrlPr>
                      </m:dPr>
                      <m:e>
                        <m:r>
                          <a:rPr lang="en-US" sz="2900" i="1">
                            <a:effectLst/>
                            <a:latin typeface="Cambria Math"/>
                            <a:ea typeface="Times New Roman"/>
                            <a:cs typeface="Times New Roman"/>
                          </a:rPr>
                          <m:t>𝑧</m:t>
                        </m:r>
                      </m:e>
                    </m:d>
                    <m:r>
                      <a:rPr lang="en-US" sz="2900" i="1">
                        <a:effectLst/>
                        <a:latin typeface="Cambria Math"/>
                        <a:ea typeface="Times New Roman"/>
                        <a:cs typeface="Times New Roman"/>
                      </a:rPr>
                      <m:t>:=</m:t>
                    </m:r>
                    <m:d>
                      <m:dPr>
                        <m:ctrlPr>
                          <a:rPr lang="en-US" sz="2900" i="1">
                            <a:effectLst/>
                            <a:latin typeface="Cambria Math"/>
                            <a:ea typeface="Times New Roman"/>
                            <a:cs typeface="Times New Roman"/>
                          </a:rPr>
                        </m:ctrlPr>
                      </m:dPr>
                      <m:e>
                        <m:r>
                          <a:rPr lang="en-US" sz="2900" i="1">
                            <a:effectLst/>
                            <a:latin typeface="Cambria Math"/>
                            <a:ea typeface="Times New Roman"/>
                            <a:cs typeface="Times New Roman"/>
                          </a:rPr>
                          <m:t>𝑧</m:t>
                        </m:r>
                        <m:r>
                          <a:rPr lang="en-US" sz="2900" i="1">
                            <a:effectLst/>
                            <a:latin typeface="Cambria Math"/>
                            <a:ea typeface="Times New Roman"/>
                            <a:cs typeface="Times New Roman"/>
                          </a:rPr>
                          <m:t>−</m:t>
                        </m:r>
                        <m:acc>
                          <m:accPr>
                            <m:chr m:val="̅"/>
                            <m:ctrlPr>
                              <a:rPr lang="en-US" sz="2900" i="1">
                                <a:effectLst/>
                                <a:latin typeface="Cambria Math"/>
                                <a:ea typeface="Times New Roman"/>
                                <a:cs typeface="Times New Roman"/>
                              </a:rPr>
                            </m:ctrlPr>
                          </m:accPr>
                          <m:e>
                            <m:sSub>
                              <m:sSubPr>
                                <m:ctrlPr>
                                  <a:rPr lang="en-US" sz="2900" i="1">
                                    <a:effectLst/>
                                    <a:latin typeface="Cambria Math"/>
                                    <a:ea typeface="Times New Roman"/>
                                    <a:cs typeface="Times New Roman"/>
                                  </a:rPr>
                                </m:ctrlPr>
                              </m:sSubPr>
                              <m:e>
                                <m:r>
                                  <a:rPr lang="en-US" sz="2900" i="1">
                                    <a:effectLst/>
                                    <a:latin typeface="Cambria Math"/>
                                    <a:ea typeface="Times New Roman"/>
                                    <a:cs typeface="Times New Roman"/>
                                  </a:rPr>
                                  <m:t>𝑧</m:t>
                                </m:r>
                              </m:e>
                              <m:sub>
                                <m:r>
                                  <a:rPr lang="en-US" sz="2900" i="1">
                                    <a:effectLst/>
                                    <a:latin typeface="Cambria Math"/>
                                    <a:ea typeface="Times New Roman"/>
                                    <a:cs typeface="Times New Roman"/>
                                  </a:rPr>
                                  <m:t>0</m:t>
                                </m:r>
                              </m:sub>
                            </m:sSub>
                          </m:e>
                        </m:acc>
                      </m:e>
                    </m:d>
                    <m:sSup>
                      <m:sSupPr>
                        <m:ctrlPr>
                          <a:rPr lang="en-US" sz="2900" i="1">
                            <a:effectLst/>
                            <a:latin typeface="Cambria Math"/>
                            <a:ea typeface="Times New Roman"/>
                            <a:cs typeface="Times New Roman"/>
                          </a:rPr>
                        </m:ctrlPr>
                      </m:sSupPr>
                      <m:e>
                        <m:r>
                          <a:rPr lang="en-US" sz="2900" i="1">
                            <a:effectLst/>
                            <a:latin typeface="Cambria Math"/>
                            <a:ea typeface="Times New Roman"/>
                            <a:cs typeface="Times New Roman"/>
                          </a:rPr>
                          <m:t>𝑄</m:t>
                        </m:r>
                        <m:d>
                          <m:dPr>
                            <m:ctrlPr>
                              <a:rPr lang="en-US" sz="2900" i="1">
                                <a:effectLst/>
                                <a:latin typeface="Cambria Math"/>
                                <a:ea typeface="Times New Roman"/>
                                <a:cs typeface="Times New Roman"/>
                              </a:rPr>
                            </m:ctrlPr>
                          </m:dPr>
                          <m:e>
                            <m:r>
                              <a:rPr lang="en-US" sz="2900" i="1">
                                <a:effectLst/>
                                <a:latin typeface="Cambria Math"/>
                                <a:ea typeface="Times New Roman"/>
                                <a:cs typeface="Times New Roman"/>
                              </a:rPr>
                              <m:t>𝑧</m:t>
                            </m:r>
                          </m:e>
                        </m:d>
                      </m:e>
                      <m:sup>
                        <m:r>
                          <a:rPr lang="en-US" sz="2900" i="1">
                            <a:effectLst/>
                            <a:latin typeface="Cambria Math"/>
                            <a:ea typeface="Times New Roman"/>
                            <a:cs typeface="Times New Roman"/>
                          </a:rPr>
                          <m:t>−1</m:t>
                        </m:r>
                      </m:sup>
                    </m:sSup>
                    <m:sSup>
                      <m:sSupPr>
                        <m:ctrlPr>
                          <a:rPr lang="en-US" sz="2900" i="1">
                            <a:effectLst/>
                            <a:latin typeface="Cambria Math"/>
                            <a:ea typeface="Calibri"/>
                            <a:cs typeface="Times New Roman"/>
                          </a:rPr>
                        </m:ctrlPr>
                      </m:sSupPr>
                      <m:e>
                        <m:r>
                          <a:rPr lang="en-US" sz="2900" i="1">
                            <a:effectLst/>
                            <a:latin typeface="Cambria Math"/>
                            <a:ea typeface="Calibri"/>
                            <a:cs typeface="Times New Roman"/>
                          </a:rPr>
                          <m:t>𝛤</m:t>
                        </m:r>
                      </m:e>
                      <m:sup>
                        <m:r>
                          <a:rPr lang="en-US" sz="2900" i="1">
                            <a:effectLst/>
                            <a:latin typeface="Cambria Math"/>
                            <a:ea typeface="Calibri"/>
                            <a:cs typeface="Times New Roman"/>
                          </a:rPr>
                          <m:t>+</m:t>
                        </m:r>
                      </m:sup>
                    </m:sSup>
                    <m:d>
                      <m:dPr>
                        <m:begChr m:val="{"/>
                        <m:endChr m:val="}"/>
                        <m:ctrlPr>
                          <a:rPr lang="en-US" sz="2900" i="1">
                            <a:effectLst/>
                            <a:latin typeface="Cambria Math"/>
                            <a:ea typeface="Times New Roman"/>
                            <a:cs typeface="Times New Roman"/>
                          </a:rPr>
                        </m:ctrlPr>
                      </m:dPr>
                      <m:e>
                        <m:sSub>
                          <m:sSubPr>
                            <m:ctrlPr>
                              <a:rPr lang="en-US" sz="2900" i="1">
                                <a:effectLst/>
                                <a:latin typeface="Cambria Math"/>
                                <a:ea typeface="Times New Roman"/>
                                <a:cs typeface="Times New Roman"/>
                              </a:rPr>
                            </m:ctrlPr>
                          </m:sSubPr>
                          <m:e>
                            <m:r>
                              <a:rPr lang="en-US" sz="2900" i="1">
                                <a:effectLst/>
                                <a:latin typeface="Cambria Math"/>
                                <a:ea typeface="Times New Roman"/>
                                <a:cs typeface="Times New Roman"/>
                              </a:rPr>
                              <m:t>𝑥</m:t>
                            </m:r>
                          </m:e>
                          <m:sub>
                            <m:r>
                              <a:rPr lang="en-US" sz="2900" i="1">
                                <a:effectLst/>
                                <a:latin typeface="Cambria Math"/>
                                <a:ea typeface="Times New Roman"/>
                                <a:cs typeface="Times New Roman"/>
                              </a:rPr>
                              <m:t>0</m:t>
                            </m:r>
                          </m:sub>
                        </m:sSub>
                        <m:r>
                          <a:rPr lang="en-US" sz="2900" i="1">
                            <a:effectLst/>
                            <a:latin typeface="Cambria Math"/>
                            <a:ea typeface="Times New Roman"/>
                            <a:cs typeface="Times New Roman"/>
                          </a:rPr>
                          <m:t>+</m:t>
                        </m:r>
                        <m:d>
                          <m:dPr>
                            <m:ctrlPr>
                              <a:rPr lang="en-US" sz="2900" i="1">
                                <a:effectLst/>
                                <a:latin typeface="Cambria Math"/>
                                <a:ea typeface="Times New Roman"/>
                                <a:cs typeface="Times New Roman"/>
                              </a:rPr>
                            </m:ctrlPr>
                          </m:dPr>
                          <m:e>
                            <m:r>
                              <a:rPr lang="en-US" sz="2900" i="1">
                                <a:effectLst/>
                                <a:latin typeface="Cambria Math"/>
                                <a:ea typeface="Times New Roman"/>
                                <a:cs typeface="Times New Roman"/>
                              </a:rPr>
                              <m:t>𝑧</m:t>
                            </m:r>
                            <m:r>
                              <a:rPr lang="en-US" sz="2900" i="1">
                                <a:effectLst/>
                                <a:latin typeface="Cambria Math"/>
                                <a:ea typeface="Times New Roman"/>
                                <a:cs typeface="Times New Roman"/>
                              </a:rPr>
                              <m:t>−</m:t>
                            </m:r>
                            <m:r>
                              <a:rPr lang="en-US" sz="2900" i="1">
                                <a:effectLst/>
                                <a:latin typeface="Cambria Math"/>
                                <a:ea typeface="Times New Roman"/>
                                <a:cs typeface="Times New Roman"/>
                              </a:rPr>
                              <m:t>𝛼</m:t>
                            </m:r>
                          </m:e>
                        </m:d>
                        <m:sSub>
                          <m:sSubPr>
                            <m:ctrlPr>
                              <a:rPr lang="en-US" sz="2900" i="1">
                                <a:effectLst/>
                                <a:latin typeface="Cambria Math"/>
                                <a:ea typeface="Times New Roman"/>
                                <a:cs typeface="Times New Roman"/>
                              </a:rPr>
                            </m:ctrlPr>
                          </m:sSubPr>
                          <m:e>
                            <m:r>
                              <a:rPr lang="en-US" sz="2900" i="1">
                                <a:effectLst/>
                                <a:latin typeface="Cambria Math"/>
                                <a:ea typeface="Times New Roman"/>
                                <a:cs typeface="Times New Roman"/>
                              </a:rPr>
                              <m:t>𝑥</m:t>
                            </m:r>
                          </m:e>
                          <m:sub>
                            <m:r>
                              <a:rPr lang="en-US" sz="2900" i="1">
                                <a:effectLst/>
                                <a:latin typeface="Cambria Math"/>
                                <a:ea typeface="Times New Roman"/>
                                <a:cs typeface="Times New Roman"/>
                              </a:rPr>
                              <m:t>1</m:t>
                            </m:r>
                          </m:sub>
                        </m:sSub>
                        <m:r>
                          <a:rPr lang="en-US" sz="2900" i="1">
                            <a:effectLst/>
                            <a:latin typeface="Cambria Math"/>
                            <a:ea typeface="Times New Roman"/>
                            <a:cs typeface="Times New Roman"/>
                          </a:rPr>
                          <m:t>+…+</m:t>
                        </m:r>
                        <m:sSup>
                          <m:sSupPr>
                            <m:ctrlPr>
                              <a:rPr lang="en-US" sz="2900" i="1">
                                <a:effectLst/>
                                <a:latin typeface="Cambria Math"/>
                                <a:ea typeface="Times New Roman"/>
                                <a:cs typeface="Times New Roman"/>
                              </a:rPr>
                            </m:ctrlPr>
                          </m:sSupPr>
                          <m:e>
                            <m:r>
                              <a:rPr lang="en-US" sz="2900" i="1">
                                <a:effectLst/>
                                <a:latin typeface="Cambria Math"/>
                                <a:ea typeface="Times New Roman"/>
                                <a:cs typeface="Times New Roman"/>
                              </a:rPr>
                              <m:t>(</m:t>
                            </m:r>
                            <m:r>
                              <a:rPr lang="en-US" sz="2900" i="1">
                                <a:effectLst/>
                                <a:latin typeface="Cambria Math"/>
                                <a:ea typeface="Times New Roman"/>
                                <a:cs typeface="Times New Roman"/>
                              </a:rPr>
                              <m:t>𝑧</m:t>
                            </m:r>
                            <m:r>
                              <a:rPr lang="en-US" sz="2900" i="1">
                                <a:effectLst/>
                                <a:latin typeface="Cambria Math"/>
                                <a:ea typeface="Times New Roman"/>
                                <a:cs typeface="Times New Roman"/>
                              </a:rPr>
                              <m:t>−</m:t>
                            </m:r>
                            <m:r>
                              <a:rPr lang="en-US" sz="2900" i="1">
                                <a:effectLst/>
                                <a:latin typeface="Cambria Math"/>
                                <a:ea typeface="Times New Roman"/>
                                <a:cs typeface="Times New Roman"/>
                              </a:rPr>
                              <m:t>𝛼</m:t>
                            </m:r>
                            <m:r>
                              <a:rPr lang="en-US" sz="2900" i="1">
                                <a:effectLst/>
                                <a:latin typeface="Cambria Math"/>
                                <a:ea typeface="Times New Roman"/>
                                <a:cs typeface="Times New Roman"/>
                              </a:rPr>
                              <m:t>)</m:t>
                            </m:r>
                          </m:e>
                          <m:sup>
                            <m:r>
                              <a:rPr lang="en-US" sz="2900" i="1">
                                <a:effectLst/>
                                <a:latin typeface="Cambria Math"/>
                                <a:ea typeface="Times New Roman"/>
                                <a:cs typeface="Times New Roman"/>
                              </a:rPr>
                              <m:t>𝑙</m:t>
                            </m:r>
                            <m:r>
                              <a:rPr lang="en-US" sz="2900" i="1">
                                <a:effectLst/>
                                <a:latin typeface="Cambria Math"/>
                                <a:ea typeface="Times New Roman"/>
                                <a:cs typeface="Times New Roman"/>
                              </a:rPr>
                              <m:t>−1</m:t>
                            </m:r>
                          </m:sup>
                        </m:sSup>
                        <m:sSub>
                          <m:sSubPr>
                            <m:ctrlPr>
                              <a:rPr lang="en-US" sz="2900" i="1">
                                <a:effectLst/>
                                <a:latin typeface="Cambria Math"/>
                                <a:ea typeface="Times New Roman"/>
                                <a:cs typeface="Times New Roman"/>
                              </a:rPr>
                            </m:ctrlPr>
                          </m:sSubPr>
                          <m:e>
                            <m:r>
                              <a:rPr lang="en-US" sz="2900" i="1">
                                <a:effectLst/>
                                <a:latin typeface="Cambria Math"/>
                                <a:ea typeface="Times New Roman"/>
                                <a:cs typeface="Times New Roman"/>
                              </a:rPr>
                              <m:t>𝑥</m:t>
                            </m:r>
                          </m:e>
                          <m:sub>
                            <m:r>
                              <a:rPr lang="en-US" sz="2900" i="1">
                                <a:effectLst/>
                                <a:latin typeface="Cambria Math"/>
                                <a:ea typeface="Times New Roman"/>
                                <a:cs typeface="Times New Roman"/>
                              </a:rPr>
                              <m:t>𝑙</m:t>
                            </m:r>
                            <m:r>
                              <a:rPr lang="en-US" sz="2900" i="1">
                                <a:effectLst/>
                                <a:latin typeface="Cambria Math"/>
                                <a:ea typeface="Times New Roman"/>
                                <a:cs typeface="Times New Roman"/>
                              </a:rPr>
                              <m:t>−1</m:t>
                            </m:r>
                          </m:sub>
                        </m:sSub>
                      </m:e>
                    </m:d>
                  </m:oMath>
                </a14:m>
                <a:r>
                  <a:rPr lang="en-US" sz="2900" dirty="0">
                    <a:effectLst/>
                    <a:latin typeface="Times New Roman"/>
                    <a:ea typeface="Times New Roman"/>
                    <a:cs typeface="Times New Roman"/>
                  </a:rPr>
                  <a:t> </a:t>
                </a:r>
                <a:endParaRPr lang="en-US" sz="2900" dirty="0">
                  <a:ea typeface="Calibri"/>
                  <a:cs typeface="Times New Roman"/>
                </a:endParaRPr>
              </a:p>
              <a:p>
                <a:pPr marL="0" marR="0" indent="0">
                  <a:lnSpc>
                    <a:spcPct val="115000"/>
                  </a:lnSpc>
                  <a:spcBef>
                    <a:spcPts val="0"/>
                  </a:spcBef>
                  <a:spcAft>
                    <a:spcPts val="0"/>
                  </a:spcAft>
                  <a:buNone/>
                </a:pPr>
                <a:r>
                  <a:rPr lang="en-US" sz="2900" dirty="0" smtClean="0">
                    <a:effectLst/>
                    <a:latin typeface="Times New Roman"/>
                    <a:ea typeface="Times New Roman"/>
                    <a:cs typeface="Times New Roman"/>
                  </a:rPr>
                  <a:t>satisfies </a:t>
                </a:r>
                <a:r>
                  <a:rPr lang="en-US" sz="2900" dirty="0">
                    <a:effectLst/>
                    <a:latin typeface="Times New Roman"/>
                    <a:ea typeface="Times New Roman"/>
                    <a:cs typeface="Times New Roman"/>
                  </a:rPr>
                  <a:t>all requirements of </a:t>
                </a:r>
                <a:r>
                  <a:rPr lang="en-US" sz="2900" dirty="0" smtClean="0">
                    <a:latin typeface="Times New Roman"/>
                    <a:ea typeface="Times New Roman"/>
                    <a:cs typeface="Times New Roman"/>
                  </a:rPr>
                  <a:t>our</a:t>
                </a:r>
                <a:r>
                  <a:rPr lang="en-US" sz="2900" dirty="0" smtClean="0">
                    <a:effectLst/>
                    <a:latin typeface="Times New Roman"/>
                    <a:ea typeface="Times New Roman"/>
                    <a:cs typeface="Times New Roman"/>
                  </a:rPr>
                  <a:t> </a:t>
                </a:r>
                <a:r>
                  <a:rPr lang="en-US" sz="2900" dirty="0">
                    <a:effectLst/>
                    <a:latin typeface="Times New Roman"/>
                    <a:ea typeface="Times New Roman"/>
                    <a:cs typeface="Times New Roman"/>
                  </a:rPr>
                  <a:t>definition of pole cancelation functions of order </a:t>
                </a:r>
                <a14:m>
                  <m:oMath xmlns:m="http://schemas.openxmlformats.org/officeDocument/2006/math">
                    <m:r>
                      <a:rPr lang="en-US" sz="2900" i="1">
                        <a:latin typeface="Cambria Math"/>
                        <a:ea typeface="Times New Roman"/>
                      </a:rPr>
                      <m:t>≥</m:t>
                    </m:r>
                    <m:r>
                      <a:rPr lang="en-US" sz="2900" i="1">
                        <a:effectLst/>
                        <a:latin typeface="Cambria Math"/>
                        <a:ea typeface="Times New Roman"/>
                        <a:cs typeface="Times New Roman"/>
                      </a:rPr>
                      <m:t>𝑙</m:t>
                    </m:r>
                  </m:oMath>
                </a14:m>
                <a:r>
                  <a:rPr lang="en-US" sz="2900" dirty="0" smtClean="0">
                    <a:ea typeface="Calibri"/>
                    <a:cs typeface="Times New Roman"/>
                  </a:rPr>
                  <a:t>.</a:t>
                </a:r>
                <a:endParaRPr lang="en-US" sz="2900" dirty="0">
                  <a:ea typeface="Calibri"/>
                  <a:cs typeface="Times New Roman"/>
                </a:endParaRPr>
              </a:p>
              <a:p>
                <a:pPr marL="0" marR="0">
                  <a:lnSpc>
                    <a:spcPct val="115000"/>
                  </a:lnSpc>
                  <a:spcBef>
                    <a:spcPts val="0"/>
                  </a:spcBef>
                  <a:spcAft>
                    <a:spcPts val="0"/>
                  </a:spcAft>
                </a:pPr>
                <a:r>
                  <a:rPr lang="en-US" sz="2900" dirty="0">
                    <a:latin typeface="Times New Roman"/>
                    <a:ea typeface="Times New Roman"/>
                    <a:cs typeface="Times New Roman"/>
                  </a:rPr>
                  <a:t>If pole </a:t>
                </a:r>
                <a14:m>
                  <m:oMath xmlns:m="http://schemas.openxmlformats.org/officeDocument/2006/math">
                    <m:r>
                      <a:rPr lang="en-US" sz="2900" i="1">
                        <a:effectLst/>
                        <a:latin typeface="Cambria Math"/>
                        <a:ea typeface="Times New Roman"/>
                        <a:cs typeface="Times New Roman"/>
                      </a:rPr>
                      <m:t>𝛼𝜖</m:t>
                    </m:r>
                    <m:r>
                      <a:rPr lang="en-US" sz="2900" i="1">
                        <a:effectLst/>
                        <a:latin typeface="Cambria Math"/>
                        <a:ea typeface="Times New Roman"/>
                        <a:cs typeface="Times New Roman"/>
                      </a:rPr>
                      <m:t>𝑅</m:t>
                    </m:r>
                  </m:oMath>
                </a14:m>
                <a:r>
                  <a:rPr lang="en-US" sz="2900" dirty="0">
                    <a:effectLst/>
                    <a:latin typeface="Times New Roman"/>
                    <a:ea typeface="Times New Roman"/>
                    <a:cs typeface="Times New Roman"/>
                  </a:rPr>
                  <a:t> is also a zero of </a:t>
                </a:r>
                <a14:m>
                  <m:oMath xmlns:m="http://schemas.openxmlformats.org/officeDocument/2006/math">
                    <m:r>
                      <a:rPr lang="en-US" sz="2900" i="1">
                        <a:effectLst/>
                        <a:latin typeface="Cambria Math"/>
                        <a:ea typeface="Times New Roman"/>
                        <a:cs typeface="Times New Roman"/>
                      </a:rPr>
                      <m:t>𝑄</m:t>
                    </m:r>
                  </m:oMath>
                </a14:m>
                <a:r>
                  <a:rPr lang="en-US" sz="2900" dirty="0">
                    <a:effectLst/>
                    <a:latin typeface="Times New Roman"/>
                    <a:ea typeface="Times New Roman"/>
                    <a:cs typeface="Times New Roman"/>
                  </a:rPr>
                  <a:t>, then pole cancelation function </a:t>
                </a:r>
                <a:r>
                  <a:rPr lang="en-US" sz="2900" dirty="0" smtClean="0">
                    <a:effectLst/>
                    <a:latin typeface="Times New Roman"/>
                    <a:ea typeface="Times New Roman"/>
                    <a:cs typeface="Times New Roman"/>
                  </a:rPr>
                  <a:t>of that form </a:t>
                </a:r>
                <a:r>
                  <a:rPr lang="en-US" sz="2900" dirty="0">
                    <a:effectLst/>
                    <a:latin typeface="Times New Roman"/>
                    <a:ea typeface="Times New Roman"/>
                    <a:cs typeface="Times New Roman"/>
                  </a:rPr>
                  <a:t>need not to </a:t>
                </a:r>
                <a:r>
                  <a:rPr lang="en-US" sz="2900" dirty="0" smtClean="0">
                    <a:effectLst/>
                    <a:latin typeface="Times New Roman"/>
                    <a:ea typeface="Times New Roman"/>
                    <a:cs typeface="Times New Roman"/>
                  </a:rPr>
                  <a:t>exist. An </a:t>
                </a:r>
                <a:r>
                  <a:rPr lang="en-US" sz="2900" dirty="0">
                    <a:effectLst/>
                    <a:latin typeface="Times New Roman"/>
                    <a:ea typeface="Times New Roman"/>
                    <a:cs typeface="Times New Roman"/>
                  </a:rPr>
                  <a:t>example is provided that shows this.  </a:t>
                </a:r>
                <a:endParaRPr lang="en-US" sz="2900" dirty="0">
                  <a:ea typeface="Calibri"/>
                  <a:cs typeface="Times New Roman"/>
                </a:endParaRPr>
              </a:p>
              <a:p>
                <a:r>
                  <a:rPr lang="en-US" sz="2900" dirty="0">
                    <a:effectLst/>
                    <a:latin typeface="Times New Roman"/>
                    <a:ea typeface="Times New Roman"/>
                  </a:rPr>
                  <a:t>Moreover, it is shown how the methodology of characterization of </a:t>
                </a:r>
                <a:r>
                  <a:rPr lang="en-US" sz="2900" dirty="0" smtClean="0">
                    <a:effectLst/>
                    <a:latin typeface="Times New Roman"/>
                    <a:ea typeface="Times New Roman"/>
                  </a:rPr>
                  <a:t>generalized poles </a:t>
                </a:r>
                <a:r>
                  <a:rPr lang="en-US" sz="2900" dirty="0">
                    <a:effectLst/>
                    <a:latin typeface="Times New Roman"/>
                    <a:ea typeface="Times New Roman"/>
                  </a:rPr>
                  <a:t>by </a:t>
                </a:r>
                <a:r>
                  <a:rPr lang="en-US" sz="2900" dirty="0" smtClean="0">
                    <a:effectLst/>
                    <a:latin typeface="Times New Roman"/>
                    <a:ea typeface="Times New Roman"/>
                  </a:rPr>
                  <a:t>our pole </a:t>
                </a:r>
                <a:r>
                  <a:rPr lang="en-US" sz="2900" dirty="0">
                    <a:effectLst/>
                    <a:latin typeface="Times New Roman"/>
                    <a:ea typeface="Times New Roman"/>
                  </a:rPr>
                  <a:t>cancelation functions can be applied even in the case when </a:t>
                </a:r>
                <a14:m>
                  <m:oMath xmlns:m="http://schemas.openxmlformats.org/officeDocument/2006/math">
                    <m:r>
                      <a:rPr lang="en-US" sz="2900" i="1">
                        <a:effectLst/>
                        <a:latin typeface="Cambria Math"/>
                        <a:ea typeface="Times New Roman"/>
                        <a:cs typeface="Times New Roman"/>
                      </a:rPr>
                      <m:t>𝛼𝜖</m:t>
                    </m:r>
                    <m:r>
                      <a:rPr lang="en-US" sz="2900" i="1">
                        <a:effectLst/>
                        <a:latin typeface="Cambria Math"/>
                        <a:ea typeface="Times New Roman"/>
                        <a:cs typeface="Times New Roman"/>
                      </a:rPr>
                      <m:t>𝑅</m:t>
                    </m:r>
                  </m:oMath>
                </a14:m>
                <a:r>
                  <a:rPr lang="en-US" sz="2900" dirty="0">
                    <a:effectLst/>
                    <a:latin typeface="Times New Roman"/>
                    <a:ea typeface="Times New Roman"/>
                  </a:rPr>
                  <a:t> is both pole and zero of </a:t>
                </a:r>
                <a14:m>
                  <m:oMath xmlns:m="http://schemas.openxmlformats.org/officeDocument/2006/math">
                    <m:r>
                      <a:rPr lang="en-US" sz="2900" i="1">
                        <a:effectLst/>
                        <a:latin typeface="Cambria Math"/>
                        <a:ea typeface="Times New Roman"/>
                        <a:cs typeface="Times New Roman"/>
                      </a:rPr>
                      <m:t>𝑄</m:t>
                    </m:r>
                  </m:oMath>
                </a14:m>
                <a:r>
                  <a:rPr lang="en-US" sz="2900" dirty="0">
                    <a:effectLst/>
                    <a:latin typeface="Times New Roman"/>
                    <a:ea typeface="Times New Roman"/>
                  </a:rPr>
                  <a:t>. </a:t>
                </a:r>
                <a:endParaRPr lang="en-US" sz="2900" dirty="0">
                  <a:ea typeface="Calibri"/>
                  <a:cs typeface="Times New Roman"/>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943" r="-1111" b="-1617"/>
                </a:stretch>
              </a:blipFill>
            </p:spPr>
            <p:txBody>
              <a:bodyPr/>
              <a:lstStyle/>
              <a:p>
                <a:r>
                  <a:rPr lang="en-US">
                    <a:noFill/>
                  </a:rPr>
                  <a:t> </a:t>
                </a:r>
              </a:p>
            </p:txBody>
          </p:sp>
        </mc:Fallback>
      </mc:AlternateContent>
    </p:spTree>
    <p:extLst>
      <p:ext uri="{BB962C8B-B14F-4D97-AF65-F5344CB8AC3E}">
        <p14:creationId xmlns:p14="http://schemas.microsoft.com/office/powerpoint/2010/main" val="77836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Examples summarized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In the </a:t>
                </a:r>
                <a:r>
                  <a:rPr lang="en-US" sz="2000" dirty="0" smtClean="0"/>
                  <a:t>Theorem 3.5 </a:t>
                </a:r>
                <a:r>
                  <a:rPr lang="en-US" sz="2000" dirty="0"/>
                  <a:t>it was shown that given a Jordan chain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0</m:t>
                        </m:r>
                      </m:sub>
                    </m:sSub>
                    <m:r>
                      <a:rPr lang="en-US" sz="2000" i="1">
                        <a:latin typeface="Cambria Math"/>
                      </a:rPr>
                      <m:t>, </m:t>
                    </m:r>
                    <m:sSub>
                      <m:sSubPr>
                        <m:ctrlPr>
                          <a:rPr lang="en-US" sz="2000" i="1">
                            <a:latin typeface="Cambria Math"/>
                          </a:rPr>
                        </m:ctrlPr>
                      </m:sSubPr>
                      <m:e>
                        <m:r>
                          <a:rPr lang="en-US" sz="2000" i="1">
                            <a:latin typeface="Cambria Math"/>
                          </a:rPr>
                          <m:t>𝑥</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𝑥</m:t>
                        </m:r>
                      </m:e>
                      <m:sub>
                        <m:r>
                          <a:rPr lang="en-US" sz="2000" i="1">
                            <a:latin typeface="Cambria Math"/>
                          </a:rPr>
                          <m:t>𝑙</m:t>
                        </m:r>
                        <m:r>
                          <a:rPr lang="en-US" sz="2000" i="1">
                            <a:latin typeface="Cambria Math"/>
                          </a:rPr>
                          <m:t>−1</m:t>
                        </m:r>
                      </m:sub>
                    </m:sSub>
                  </m:oMath>
                </a14:m>
                <a:r>
                  <a:rPr lang="en-US" sz="2000" dirty="0"/>
                  <a:t> the corresponding function </a:t>
                </a:r>
                <a14:m>
                  <m:oMath xmlns:m="http://schemas.openxmlformats.org/officeDocument/2006/math">
                    <m:acc>
                      <m:accPr>
                        <m:chr m:val="⃗"/>
                        <m:ctrlPr>
                          <a:rPr lang="en-US" sz="2000" i="1">
                            <a:latin typeface="Cambria Math"/>
                          </a:rPr>
                        </m:ctrlPr>
                      </m:accPr>
                      <m:e>
                        <m:r>
                          <a:rPr lang="en-US" sz="2000" i="1">
                            <a:latin typeface="Cambria Math"/>
                          </a:rPr>
                          <m:t>𝜂</m:t>
                        </m:r>
                      </m:e>
                    </m:acc>
                  </m:oMath>
                </a14:m>
                <a:r>
                  <a:rPr lang="en-US" sz="2000" dirty="0"/>
                  <a:t> is of order at least </a:t>
                </a:r>
                <a14:m>
                  <m:oMath xmlns:m="http://schemas.openxmlformats.org/officeDocument/2006/math">
                    <m:r>
                      <a:rPr lang="en-US" sz="2000" i="1">
                        <a:latin typeface="Cambria Math"/>
                      </a:rPr>
                      <m:t>𝑙</m:t>
                    </m:r>
                  </m:oMath>
                </a14:m>
                <a:r>
                  <a:rPr lang="en-US" sz="2000" dirty="0"/>
                  <a:t>. So the question arises how the order of  </a:t>
                </a:r>
                <a14:m>
                  <m:oMath xmlns:m="http://schemas.openxmlformats.org/officeDocument/2006/math">
                    <m:acc>
                      <m:accPr>
                        <m:chr m:val="⃗"/>
                        <m:ctrlPr>
                          <a:rPr lang="en-US" sz="2000" i="1">
                            <a:latin typeface="Cambria Math"/>
                          </a:rPr>
                        </m:ctrlPr>
                      </m:accPr>
                      <m:e>
                        <m:r>
                          <a:rPr lang="en-US" sz="2000" i="1">
                            <a:latin typeface="Cambria Math"/>
                          </a:rPr>
                          <m:t>𝜂</m:t>
                        </m:r>
                      </m:e>
                    </m:acc>
                  </m:oMath>
                </a14:m>
                <a:r>
                  <a:rPr lang="en-US" sz="2000" dirty="0"/>
                  <a:t> is related to the </a:t>
                </a:r>
                <a:r>
                  <a:rPr lang="en-US" sz="2000" dirty="0" err="1"/>
                  <a:t>maximality</a:t>
                </a:r>
                <a:r>
                  <a:rPr lang="en-US" sz="2000" dirty="0"/>
                  <a:t> of the Jordan chain. We summarize our observations in the following corollary. </a:t>
                </a:r>
              </a:p>
              <a:p>
                <a:pPr marL="0" indent="0">
                  <a:buNone/>
                </a:pPr>
                <a:r>
                  <a:rPr lang="en-US" sz="2000" dirty="0"/>
                  <a:t> </a:t>
                </a:r>
              </a:p>
              <a:p>
                <a:r>
                  <a:rPr lang="en-US" sz="2000" b="1" i="1" dirty="0"/>
                  <a:t>Corollary </a:t>
                </a:r>
                <a:r>
                  <a:rPr lang="en-US" sz="2000" b="1" i="1" dirty="0" smtClean="0"/>
                  <a:t>3.11</a:t>
                </a:r>
                <a:r>
                  <a:rPr lang="en-US" sz="2000" b="1" i="1" dirty="0"/>
                  <a:t>. </a:t>
                </a:r>
                <a:r>
                  <a:rPr lang="en-US" sz="2000" i="1" dirty="0"/>
                  <a:t>Let </a:t>
                </a:r>
                <a14:m>
                  <m:oMath xmlns:m="http://schemas.openxmlformats.org/officeDocument/2006/math">
                    <m:r>
                      <a:rPr lang="en-US" sz="2000" i="1">
                        <a:latin typeface="Cambria Math"/>
                      </a:rPr>
                      <m:t>𝑄</m:t>
                    </m:r>
                  </m:oMath>
                </a14:m>
                <a:r>
                  <a:rPr lang="en-US" sz="2000" i="1" dirty="0"/>
                  <a:t> and </a:t>
                </a:r>
                <a14:m>
                  <m:oMath xmlns:m="http://schemas.openxmlformats.org/officeDocument/2006/math">
                    <m:acc>
                      <m:accPr>
                        <m:chr m:val="⃗"/>
                        <m:ctrlPr>
                          <a:rPr lang="en-US" sz="2000" i="1">
                            <a:latin typeface="Cambria Math"/>
                          </a:rPr>
                        </m:ctrlPr>
                      </m:accPr>
                      <m:e>
                        <m:r>
                          <a:rPr lang="en-US" sz="2000" i="1">
                            <a:latin typeface="Cambria Math"/>
                          </a:rPr>
                          <m:t>𝜂</m:t>
                        </m:r>
                      </m:e>
                    </m:acc>
                  </m:oMath>
                </a14:m>
                <a:r>
                  <a:rPr lang="en-US" sz="2000" i="1" dirty="0"/>
                  <a:t> be given as in Theorem </a:t>
                </a:r>
                <a:r>
                  <a:rPr lang="en-US" sz="2000" i="1" dirty="0" smtClean="0"/>
                  <a:t>3.5. </a:t>
                </a:r>
                <a:endParaRPr lang="en-US" sz="2000" i="1" dirty="0"/>
              </a:p>
              <a:p>
                <a:pPr lvl="0"/>
                <a:r>
                  <a:rPr lang="en-US" sz="2000" i="1" dirty="0"/>
                  <a:t>If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0</m:t>
                        </m:r>
                      </m:sub>
                    </m:sSub>
                    <m:r>
                      <a:rPr lang="en-US" sz="2000" i="1">
                        <a:latin typeface="Cambria Math"/>
                      </a:rPr>
                      <m:t>, …,</m:t>
                    </m:r>
                    <m:sSub>
                      <m:sSubPr>
                        <m:ctrlPr>
                          <a:rPr lang="en-US" sz="2000" i="1">
                            <a:latin typeface="Cambria Math"/>
                          </a:rPr>
                        </m:ctrlPr>
                      </m:sSubPr>
                      <m:e>
                        <m:r>
                          <a:rPr lang="en-US" sz="2000" i="1">
                            <a:latin typeface="Cambria Math"/>
                          </a:rPr>
                          <m:t>𝑥</m:t>
                        </m:r>
                      </m:e>
                      <m:sub>
                        <m:r>
                          <a:rPr lang="en-US" sz="2000" i="1">
                            <a:latin typeface="Cambria Math"/>
                          </a:rPr>
                          <m:t>𝑙</m:t>
                        </m:r>
                        <m:r>
                          <a:rPr lang="en-US" sz="2000" i="1">
                            <a:latin typeface="Cambria Math"/>
                          </a:rPr>
                          <m:t>−1</m:t>
                        </m:r>
                      </m:sub>
                    </m:sSub>
                  </m:oMath>
                </a14:m>
                <a:r>
                  <a:rPr lang="en-US" sz="2000" i="1" dirty="0"/>
                  <a:t> is a maximal Jordan Chain of </a:t>
                </a:r>
                <a14:m>
                  <m:oMath xmlns:m="http://schemas.openxmlformats.org/officeDocument/2006/math">
                    <m:r>
                      <a:rPr lang="en-US" sz="2000" i="1">
                        <a:latin typeface="Cambria Math"/>
                      </a:rPr>
                      <m:t>𝐴</m:t>
                    </m:r>
                  </m:oMath>
                </a14:m>
                <a:r>
                  <a:rPr lang="en-US" sz="2000" i="1" dirty="0"/>
                  <a:t> then </a:t>
                </a:r>
                <a14:m>
                  <m:oMath xmlns:m="http://schemas.openxmlformats.org/officeDocument/2006/math">
                    <m:acc>
                      <m:accPr>
                        <m:chr m:val="⃗"/>
                        <m:ctrlPr>
                          <a:rPr lang="en-US" sz="2000" i="1">
                            <a:latin typeface="Cambria Math"/>
                          </a:rPr>
                        </m:ctrlPr>
                      </m:accPr>
                      <m:e>
                        <m:r>
                          <a:rPr lang="en-US" sz="2000" i="1">
                            <a:latin typeface="Cambria Math"/>
                          </a:rPr>
                          <m:t>𝜂</m:t>
                        </m:r>
                      </m:e>
                    </m:acc>
                  </m:oMath>
                </a14:m>
                <a:r>
                  <a:rPr lang="en-US" sz="2000" i="1" dirty="0"/>
                  <a:t> has order </a:t>
                </a:r>
                <a14:m>
                  <m:oMath xmlns:m="http://schemas.openxmlformats.org/officeDocument/2006/math">
                    <m:r>
                      <a:rPr lang="en-US" sz="2000" i="1">
                        <a:latin typeface="Cambria Math"/>
                      </a:rPr>
                      <m:t>𝑙</m:t>
                    </m:r>
                  </m:oMath>
                </a14:m>
                <a:r>
                  <a:rPr lang="en-US" sz="2000" i="1" dirty="0"/>
                  <a:t>. </a:t>
                </a:r>
              </a:p>
              <a:p>
                <a:pPr lvl="0"/>
                <a:r>
                  <a:rPr lang="en-US" sz="2000" i="1" dirty="0"/>
                  <a:t>Conversely, if </a:t>
                </a:r>
                <a14:m>
                  <m:oMath xmlns:m="http://schemas.openxmlformats.org/officeDocument/2006/math">
                    <m:acc>
                      <m:accPr>
                        <m:chr m:val="⃗"/>
                        <m:ctrlPr>
                          <a:rPr lang="en-US" sz="2000" i="1">
                            <a:latin typeface="Cambria Math"/>
                          </a:rPr>
                        </m:ctrlPr>
                      </m:accPr>
                      <m:e>
                        <m:r>
                          <a:rPr lang="en-US" sz="2000" i="1">
                            <a:latin typeface="Cambria Math"/>
                          </a:rPr>
                          <m:t>𝜂</m:t>
                        </m:r>
                      </m:e>
                    </m:acc>
                  </m:oMath>
                </a14:m>
                <a:r>
                  <a:rPr lang="en-US" sz="2000" i="1" dirty="0"/>
                  <a:t> has order </a:t>
                </a:r>
                <a14:m>
                  <m:oMath xmlns:m="http://schemas.openxmlformats.org/officeDocument/2006/math">
                    <m:r>
                      <a:rPr lang="en-US" sz="2000" i="1">
                        <a:latin typeface="Cambria Math"/>
                      </a:rPr>
                      <m:t>𝑙</m:t>
                    </m:r>
                  </m:oMath>
                </a14:m>
                <a:r>
                  <a:rPr lang="en-US" sz="2000" i="1" dirty="0"/>
                  <a:t>, then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0</m:t>
                        </m:r>
                      </m:sub>
                    </m:sSub>
                    <m:r>
                      <a:rPr lang="en-US" sz="2000" i="1">
                        <a:latin typeface="Cambria Math"/>
                      </a:rPr>
                      <m:t>, …,</m:t>
                    </m:r>
                    <m:sSub>
                      <m:sSubPr>
                        <m:ctrlPr>
                          <a:rPr lang="en-US" sz="2000" i="1">
                            <a:latin typeface="Cambria Math"/>
                          </a:rPr>
                        </m:ctrlPr>
                      </m:sSubPr>
                      <m:e>
                        <m:r>
                          <a:rPr lang="en-US" sz="2000" i="1">
                            <a:latin typeface="Cambria Math"/>
                          </a:rPr>
                          <m:t>𝑥</m:t>
                        </m:r>
                      </m:e>
                      <m:sub>
                        <m:r>
                          <a:rPr lang="en-US" sz="2000" i="1">
                            <a:latin typeface="Cambria Math"/>
                          </a:rPr>
                          <m:t>𝑙</m:t>
                        </m:r>
                        <m:r>
                          <a:rPr lang="en-US" sz="2000" i="1">
                            <a:latin typeface="Cambria Math"/>
                          </a:rPr>
                          <m:t>−1</m:t>
                        </m:r>
                      </m:sub>
                    </m:sSub>
                  </m:oMath>
                </a14:m>
                <a:r>
                  <a:rPr lang="en-US" sz="2000" i="1" dirty="0"/>
                  <a:t> need not be maximal. </a:t>
                </a:r>
              </a:p>
              <a:p>
                <a:pPr lvl="0"/>
                <a:r>
                  <a:rPr lang="en-US" sz="2000" i="1" dirty="0"/>
                  <a:t>If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0</m:t>
                        </m:r>
                      </m:sub>
                    </m:sSub>
                    <m:r>
                      <a:rPr lang="en-US" sz="2000" i="1">
                        <a:latin typeface="Cambria Math"/>
                      </a:rPr>
                      <m:t>, …,</m:t>
                    </m:r>
                    <m:sSub>
                      <m:sSubPr>
                        <m:ctrlPr>
                          <a:rPr lang="en-US" sz="2000" i="1">
                            <a:latin typeface="Cambria Math"/>
                          </a:rPr>
                        </m:ctrlPr>
                      </m:sSubPr>
                      <m:e>
                        <m:r>
                          <a:rPr lang="en-US" sz="2000" i="1">
                            <a:latin typeface="Cambria Math"/>
                          </a:rPr>
                          <m:t>𝑥</m:t>
                        </m:r>
                      </m:e>
                      <m:sub>
                        <m:r>
                          <a:rPr lang="en-US" sz="2000" i="1">
                            <a:latin typeface="Cambria Math"/>
                          </a:rPr>
                          <m:t>𝑙</m:t>
                        </m:r>
                        <m:r>
                          <a:rPr lang="en-US" sz="2000" i="1">
                            <a:latin typeface="Cambria Math"/>
                          </a:rPr>
                          <m:t>−1</m:t>
                        </m:r>
                      </m:sub>
                    </m:sSub>
                  </m:oMath>
                </a14:m>
                <a:r>
                  <a:rPr lang="en-US" sz="2000" i="1" dirty="0"/>
                  <a:t> is not maximal, then the order of </a:t>
                </a:r>
                <a14:m>
                  <m:oMath xmlns:m="http://schemas.openxmlformats.org/officeDocument/2006/math">
                    <m:acc>
                      <m:accPr>
                        <m:chr m:val="⃗"/>
                        <m:ctrlPr>
                          <a:rPr lang="en-US" sz="2000" i="1">
                            <a:latin typeface="Cambria Math"/>
                          </a:rPr>
                        </m:ctrlPr>
                      </m:accPr>
                      <m:e>
                        <m:r>
                          <a:rPr lang="en-US" sz="2000" i="1">
                            <a:latin typeface="Cambria Math"/>
                          </a:rPr>
                          <m:t>𝜂</m:t>
                        </m:r>
                      </m:e>
                    </m:acc>
                  </m:oMath>
                </a14:m>
                <a:r>
                  <a:rPr lang="en-US" sz="2000" i="1" dirty="0"/>
                  <a:t> is </a:t>
                </a:r>
                <a14:m>
                  <m:oMath xmlns:m="http://schemas.openxmlformats.org/officeDocument/2006/math">
                    <m:r>
                      <a:rPr lang="en-US" sz="2000" i="1">
                        <a:latin typeface="Cambria Math"/>
                      </a:rPr>
                      <m:t>𝑙</m:t>
                    </m:r>
                  </m:oMath>
                </a14:m>
                <a:r>
                  <a:rPr lang="en-US" sz="2000" i="1" dirty="0"/>
                  <a:t> or larger then </a:t>
                </a:r>
                <a14:m>
                  <m:oMath xmlns:m="http://schemas.openxmlformats.org/officeDocument/2006/math">
                    <m:r>
                      <a:rPr lang="en-US" sz="2000" i="1">
                        <a:latin typeface="Cambria Math"/>
                      </a:rPr>
                      <m:t>𝑙</m:t>
                    </m:r>
                  </m:oMath>
                </a14:m>
                <a:r>
                  <a:rPr lang="en-US" sz="2000" i="1" dirty="0"/>
                  <a:t> and there are examples for both situations.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a:stretch>
              </a:blipFill>
            </p:spPr>
            <p:txBody>
              <a:bodyPr/>
              <a:lstStyle/>
              <a:p>
                <a:r>
                  <a:rPr lang="en-US">
                    <a:noFill/>
                  </a:rPr>
                  <a:t> </a:t>
                </a:r>
              </a:p>
            </p:txBody>
          </p:sp>
        </mc:Fallback>
      </mc:AlternateContent>
    </p:spTree>
    <p:extLst>
      <p:ext uri="{BB962C8B-B14F-4D97-AF65-F5344CB8AC3E}">
        <p14:creationId xmlns:p14="http://schemas.microsoft.com/office/powerpoint/2010/main" val="376431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if a generalized pole is also a generalized zero? </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000" dirty="0" smtClean="0">
                    <a:latin typeface="CMR10"/>
                  </a:rPr>
                  <a:t>In Theorem 3.5 there are still restrictive assumptions, namely that </a:t>
                </a:r>
                <a:r>
                  <a:rPr lang="en-US" sz="2000" dirty="0">
                    <a:latin typeface="CMMI10"/>
                  </a:rPr>
                  <a:t>Q </a:t>
                </a:r>
                <a:r>
                  <a:rPr lang="en-US" sz="2000" dirty="0">
                    <a:latin typeface="CMR10"/>
                  </a:rPr>
                  <a:t>is </a:t>
                </a:r>
                <a:r>
                  <a:rPr lang="en-US" sz="2000" dirty="0" smtClean="0">
                    <a:latin typeface="CMR10"/>
                  </a:rPr>
                  <a:t>a regular function and </a:t>
                </a:r>
                <a14:m>
                  <m:oMath xmlns:m="http://schemas.openxmlformats.org/officeDocument/2006/math">
                    <m:r>
                      <a:rPr lang="en-US" sz="2000" i="1">
                        <a:latin typeface="Cambria Math"/>
                        <a:ea typeface="Cambria Math"/>
                      </a:rPr>
                      <m:t>𝛼</m:t>
                    </m:r>
                  </m:oMath>
                </a14:m>
                <a:r>
                  <a:rPr lang="en-US" sz="2000" dirty="0" smtClean="0">
                    <a:latin typeface="CMMI10"/>
                  </a:rPr>
                  <a:t> </a:t>
                </a:r>
                <a:r>
                  <a:rPr lang="en-US" sz="2000" dirty="0">
                    <a:latin typeface="CMR10"/>
                  </a:rPr>
                  <a:t>is </a:t>
                </a:r>
                <a:r>
                  <a:rPr lang="en-US" sz="2000" dirty="0" smtClean="0">
                    <a:latin typeface="CMR10"/>
                  </a:rPr>
                  <a:t>only a generalized pole, not </a:t>
                </a:r>
                <a:r>
                  <a:rPr lang="en-US" sz="2000" dirty="0">
                    <a:latin typeface="CMR10"/>
                  </a:rPr>
                  <a:t>a </a:t>
                </a:r>
                <a:r>
                  <a:rPr lang="en-US" sz="2000" dirty="0" smtClean="0">
                    <a:latin typeface="CMR10"/>
                  </a:rPr>
                  <a:t>generalized </a:t>
                </a:r>
                <a:r>
                  <a:rPr lang="en-US" sz="2000" dirty="0">
                    <a:latin typeface="CMR10"/>
                  </a:rPr>
                  <a:t>zero. These restrictions are removed in the </a:t>
                </a:r>
                <a:r>
                  <a:rPr lang="en-US" sz="2000" dirty="0" smtClean="0">
                    <a:latin typeface="CMR10"/>
                  </a:rPr>
                  <a:t>following theorem.</a:t>
                </a:r>
              </a:p>
              <a:p>
                <a:endParaRPr lang="en-US" sz="2000" dirty="0">
                  <a:latin typeface="CMR10"/>
                </a:endParaRPr>
              </a:p>
              <a:p>
                <a:r>
                  <a:rPr lang="en-US" sz="2000" b="1" i="1" dirty="0">
                    <a:latin typeface="CMBX10"/>
                  </a:rPr>
                  <a:t>Theorem 3.12.</a:t>
                </a:r>
                <a:r>
                  <a:rPr lang="en-US" sz="2000" i="1" dirty="0">
                    <a:latin typeface="CMBX10"/>
                  </a:rPr>
                  <a:t> </a:t>
                </a:r>
                <a:r>
                  <a:rPr lang="en-US" sz="2000" i="1" dirty="0">
                    <a:latin typeface="CMTI10"/>
                  </a:rPr>
                  <a:t>Let </a:t>
                </a:r>
                <a14:m>
                  <m:oMath xmlns:m="http://schemas.openxmlformats.org/officeDocument/2006/math">
                    <m:r>
                      <a:rPr lang="en-US" sz="2000" i="1">
                        <a:solidFill>
                          <a:prstClr val="black"/>
                        </a:solidFill>
                        <a:latin typeface="Cambria Math"/>
                        <a:ea typeface="Times New Roman"/>
                        <a:cs typeface="Times New Roman"/>
                      </a:rPr>
                      <m:t>𝑄</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𝜖</m:t>
                        </m:r>
                        <m:r>
                          <a:rPr lang="en-US" sz="2000" i="1">
                            <a:solidFill>
                              <a:prstClr val="black"/>
                            </a:solidFill>
                            <a:latin typeface="Cambria Math"/>
                            <a:ea typeface="Times New Roman"/>
                            <a:cs typeface="Times New Roman"/>
                          </a:rPr>
                          <m:t>𝑁</m:t>
                        </m:r>
                      </m:e>
                      <m:sub>
                        <m:r>
                          <a:rPr lang="en-US" sz="2000" i="1">
                            <a:solidFill>
                              <a:prstClr val="black"/>
                            </a:solidFill>
                            <a:latin typeface="Cambria Math"/>
                            <a:ea typeface="Times New Roman"/>
                            <a:cs typeface="Times New Roman"/>
                          </a:rPr>
                          <m:t>𝜅</m:t>
                        </m:r>
                      </m:sub>
                    </m:sSub>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ℋ</m:t>
                    </m:r>
                    <m:r>
                      <a:rPr lang="en-US" sz="2000" i="1">
                        <a:solidFill>
                          <a:prstClr val="black"/>
                        </a:solidFill>
                        <a:latin typeface="Cambria Math"/>
                        <a:ea typeface="Times New Roman"/>
                        <a:cs typeface="Times New Roman"/>
                      </a:rPr>
                      <m:t>)</m:t>
                    </m:r>
                  </m:oMath>
                </a14:m>
                <a:r>
                  <a:rPr lang="en-US" sz="2000" i="1" dirty="0">
                    <a:latin typeface="CMR10"/>
                  </a:rPr>
                  <a:t> </a:t>
                </a:r>
                <a:r>
                  <a:rPr lang="en-US" sz="2000" i="1" dirty="0">
                    <a:latin typeface="CMTI10"/>
                  </a:rPr>
                  <a:t>be given and assume that </a:t>
                </a:r>
                <a:r>
                  <a:rPr lang="en-US" sz="2000" i="1" dirty="0">
                    <a:latin typeface="CMMI10"/>
                  </a:rPr>
                  <a:t> </a:t>
                </a:r>
                <a14:m>
                  <m:oMath xmlns:m="http://schemas.openxmlformats.org/officeDocument/2006/math">
                    <m:r>
                      <a:rPr lang="en-US" sz="2000" i="1" smtClean="0">
                        <a:latin typeface="Cambria Math"/>
                        <a:ea typeface="Cambria Math"/>
                      </a:rPr>
                      <m:t>𝛼𝜖</m:t>
                    </m:r>
                    <m:r>
                      <a:rPr lang="en-US" sz="2000" b="0" i="1" smtClean="0">
                        <a:latin typeface="Cambria Math"/>
                        <a:ea typeface="Cambria Math"/>
                      </a:rPr>
                      <m:t>𝑅</m:t>
                    </m:r>
                  </m:oMath>
                </a14:m>
                <a:r>
                  <a:rPr lang="en-US" sz="2000" i="1" dirty="0" smtClean="0">
                    <a:latin typeface="MSBM10"/>
                  </a:rPr>
                  <a:t> </a:t>
                </a:r>
                <a:r>
                  <a:rPr lang="en-US" sz="2000" i="1" dirty="0">
                    <a:latin typeface="CMTI10"/>
                  </a:rPr>
                  <a:t>is a </a:t>
                </a:r>
                <a:r>
                  <a:rPr lang="en-US" sz="2000" i="1" dirty="0" smtClean="0">
                    <a:latin typeface="CMTI10"/>
                  </a:rPr>
                  <a:t>generalized pole </a:t>
                </a:r>
                <a:r>
                  <a:rPr lang="en-US" sz="2000" i="1" dirty="0">
                    <a:latin typeface="CMTI10"/>
                  </a:rPr>
                  <a:t>of </a:t>
                </a:r>
                <a:r>
                  <a:rPr lang="en-US" sz="2000" i="1" dirty="0">
                    <a:latin typeface="CMMI10"/>
                  </a:rPr>
                  <a:t>Q </a:t>
                </a:r>
                <a:r>
                  <a:rPr lang="en-US" sz="2000" i="1" dirty="0">
                    <a:latin typeface="CMTI10"/>
                  </a:rPr>
                  <a:t>such that the representing relation </a:t>
                </a:r>
                <a:r>
                  <a:rPr lang="en-US" sz="2000" i="1" dirty="0">
                    <a:latin typeface="CMMI10"/>
                  </a:rPr>
                  <a:t>A </a:t>
                </a:r>
                <a:r>
                  <a:rPr lang="en-US" sz="2000" i="1" dirty="0">
                    <a:latin typeface="CMTI10"/>
                  </a:rPr>
                  <a:t>has a Jordan chain at </a:t>
                </a:r>
                <a14:m>
                  <m:oMath xmlns:m="http://schemas.openxmlformats.org/officeDocument/2006/math">
                    <m:r>
                      <a:rPr lang="en-US" sz="2000" i="1" smtClean="0">
                        <a:latin typeface="Cambria Math"/>
                        <a:ea typeface="Cambria Math"/>
                      </a:rPr>
                      <m:t>𝛼</m:t>
                    </m:r>
                  </m:oMath>
                </a14:m>
                <a:r>
                  <a:rPr lang="en-US" sz="2000" i="1" dirty="0" smtClean="0">
                    <a:latin typeface="CMMI10"/>
                  </a:rPr>
                  <a:t> </a:t>
                </a:r>
                <a:r>
                  <a:rPr lang="en-US" sz="2000" i="1" dirty="0">
                    <a:latin typeface="CMTI10"/>
                  </a:rPr>
                  <a:t>of length </a:t>
                </a:r>
                <a14:m>
                  <m:oMath xmlns:m="http://schemas.openxmlformats.org/officeDocument/2006/math">
                    <m:r>
                      <a:rPr lang="en-US" sz="2000" b="0" i="1" smtClean="0">
                        <a:latin typeface="Cambria Math"/>
                      </a:rPr>
                      <m:t>𝑙</m:t>
                    </m:r>
                  </m:oMath>
                </a14:m>
                <a:r>
                  <a:rPr lang="en-US" sz="2000" i="1" dirty="0" smtClean="0">
                    <a:latin typeface="CMTI10"/>
                  </a:rPr>
                  <a:t>.Then </a:t>
                </a:r>
                <a:r>
                  <a:rPr lang="en-US" sz="2000" i="1" dirty="0">
                    <a:latin typeface="CMTI10"/>
                  </a:rPr>
                  <a:t>there exists a strong pole cancellation function</a:t>
                </a:r>
                <a:r>
                  <a:rPr lang="en-US" sz="2000" i="1" dirty="0" smtClean="0">
                    <a:latin typeface="CMTI10"/>
                  </a:rPr>
                  <a:t> </a:t>
                </a:r>
                <a14:m>
                  <m:oMath xmlns:m="http://schemas.openxmlformats.org/officeDocument/2006/math">
                    <m:acc>
                      <m:accPr>
                        <m:chr m:val="⃗"/>
                        <m:ctrlPr>
                          <a:rPr lang="en-US" sz="2000" i="1">
                            <a:latin typeface="Cambria Math"/>
                          </a:rPr>
                        </m:ctrlPr>
                      </m:accPr>
                      <m:e>
                        <m:r>
                          <a:rPr lang="en-US" sz="2000" i="1">
                            <a:latin typeface="Cambria Math"/>
                          </a:rPr>
                          <m:t>𝜂</m:t>
                        </m:r>
                      </m:e>
                    </m:acc>
                    <m:r>
                      <a:rPr lang="en-US" sz="2000" b="0" i="1" smtClean="0">
                        <a:latin typeface="Cambria Math"/>
                      </a:rPr>
                      <m:t>(</m:t>
                    </m:r>
                    <m:r>
                      <a:rPr lang="en-US" sz="2000" b="0" i="1" smtClean="0">
                        <a:latin typeface="Cambria Math"/>
                      </a:rPr>
                      <m:t>𝑧</m:t>
                    </m:r>
                    <m:r>
                      <a:rPr lang="en-US" sz="2000" b="0" i="1" smtClean="0">
                        <a:latin typeface="Cambria Math"/>
                      </a:rPr>
                      <m:t>)</m:t>
                    </m:r>
                  </m:oMath>
                </a14:m>
                <a:r>
                  <a:rPr lang="en-US" sz="2000" i="1" dirty="0" smtClean="0">
                    <a:latin typeface="CMTI10"/>
                  </a:rPr>
                  <a:t> </a:t>
                </a:r>
                <a:r>
                  <a:rPr lang="en-US" sz="2000" i="1" dirty="0">
                    <a:latin typeface="CMTI10"/>
                  </a:rPr>
                  <a:t>of order at least </a:t>
                </a:r>
                <a14:m>
                  <m:oMath xmlns:m="http://schemas.openxmlformats.org/officeDocument/2006/math">
                    <m:r>
                      <a:rPr lang="en-US" sz="2000" i="1">
                        <a:latin typeface="Cambria Math"/>
                      </a:rPr>
                      <m:t>𝑙</m:t>
                    </m:r>
                  </m:oMath>
                </a14:m>
                <a:r>
                  <a:rPr lang="en-US" sz="2000" i="1" dirty="0">
                    <a:latin typeface="CMMI10"/>
                  </a:rPr>
                  <a:t> </a:t>
                </a:r>
                <a:r>
                  <a:rPr lang="en-US" sz="2000" i="1" dirty="0" smtClean="0">
                    <a:latin typeface="CMTI10"/>
                  </a:rPr>
                  <a:t>of the form</a:t>
                </a:r>
              </a:p>
              <a:p>
                <a:endParaRPr lang="en-US" sz="2000" i="1" dirty="0">
                  <a:latin typeface="CMR10"/>
                </a:endParaRPr>
              </a:p>
              <a:p>
                <a14:m>
                  <m:oMath xmlns:m="http://schemas.openxmlformats.org/officeDocument/2006/math">
                    <m:acc>
                      <m:accPr>
                        <m:chr m:val="⃗"/>
                        <m:ctrlPr>
                          <a:rPr lang="en-US" sz="2000" i="1">
                            <a:latin typeface="Cambria Math"/>
                          </a:rPr>
                        </m:ctrlPr>
                      </m:accPr>
                      <m:e>
                        <m:r>
                          <a:rPr lang="en-US" sz="2000" i="1">
                            <a:latin typeface="Cambria Math"/>
                          </a:rPr>
                          <m:t>𝜂</m:t>
                        </m:r>
                      </m:e>
                    </m:acc>
                    <m:d>
                      <m:dPr>
                        <m:ctrlPr>
                          <a:rPr lang="en-US" sz="2000" i="1">
                            <a:latin typeface="Cambria Math"/>
                          </a:rPr>
                        </m:ctrlPr>
                      </m:dPr>
                      <m:e>
                        <m:r>
                          <a:rPr lang="en-US" sz="2000" i="1">
                            <a:latin typeface="Cambria Math"/>
                          </a:rPr>
                          <m:t>𝑧</m:t>
                        </m:r>
                      </m:e>
                    </m:d>
                    <m:r>
                      <a:rPr lang="en-US" sz="2000" b="0" i="1" smtClean="0">
                        <a:latin typeface="Cambria Math"/>
                      </a:rPr>
                      <m:t>=</m:t>
                    </m:r>
                    <m:sSup>
                      <m:sSupPr>
                        <m:ctrlPr>
                          <a:rPr lang="en-US" sz="2000" b="0" i="1" smtClean="0">
                            <a:latin typeface="Cambria Math"/>
                          </a:rPr>
                        </m:ctrlPr>
                      </m:sSupPr>
                      <m:e>
                        <m:d>
                          <m:dPr>
                            <m:ctrlPr>
                              <a:rPr lang="en-US" sz="2000" b="0" i="1" smtClean="0">
                                <a:latin typeface="Cambria Math"/>
                              </a:rPr>
                            </m:ctrlPr>
                          </m:dPr>
                          <m:e>
                            <m:r>
                              <a:rPr lang="en-US" sz="2000" b="0" i="1" smtClean="0">
                                <a:latin typeface="Cambria Math"/>
                              </a:rPr>
                              <m:t>𝑄</m:t>
                            </m:r>
                            <m:d>
                              <m:dPr>
                                <m:ctrlPr>
                                  <a:rPr lang="en-US" sz="2000" b="0" i="1" smtClean="0">
                                    <a:latin typeface="Cambria Math"/>
                                  </a:rPr>
                                </m:ctrlPr>
                              </m:dPr>
                              <m:e>
                                <m:r>
                                  <a:rPr lang="en-US" sz="2000" b="0" i="1" smtClean="0">
                                    <a:latin typeface="Cambria Math"/>
                                  </a:rPr>
                                  <m:t>𝑧</m:t>
                                </m:r>
                              </m:e>
                            </m:d>
                            <m:r>
                              <a:rPr lang="en-US" sz="2000" b="0" i="1" smtClean="0">
                                <a:latin typeface="Cambria Math"/>
                              </a:rPr>
                              <m:t>+</m:t>
                            </m:r>
                            <m:r>
                              <a:rPr lang="en-US" sz="2000" b="0" i="1" smtClean="0">
                                <a:latin typeface="Cambria Math"/>
                              </a:rPr>
                              <m:t>𝑆</m:t>
                            </m:r>
                          </m:e>
                        </m:d>
                      </m:e>
                      <m:sup>
                        <m:r>
                          <a:rPr lang="en-US" sz="2000" b="0" i="1" smtClean="0">
                            <a:latin typeface="Cambria Math"/>
                          </a:rPr>
                          <m:t>−1</m:t>
                        </m:r>
                      </m:sup>
                    </m:sSup>
                    <m:acc>
                      <m:accPr>
                        <m:chr m:val="⃗"/>
                        <m:ctrlPr>
                          <a:rPr lang="en-US" sz="2000" i="1">
                            <a:latin typeface="Cambria Math"/>
                          </a:rPr>
                        </m:ctrlPr>
                      </m:accPr>
                      <m:e>
                        <m:r>
                          <a:rPr lang="en-US" sz="2000" b="0" i="1" smtClean="0">
                            <a:latin typeface="Cambria Math"/>
                          </a:rPr>
                          <m:t>𝑝</m:t>
                        </m:r>
                      </m:e>
                    </m:acc>
                    <m:r>
                      <a:rPr lang="en-US" sz="2000" b="0" i="1" smtClean="0">
                        <a:latin typeface="Cambria Math"/>
                      </a:rPr>
                      <m:t>(</m:t>
                    </m:r>
                    <m:r>
                      <a:rPr lang="en-US" sz="2000" b="0" i="1" smtClean="0">
                        <a:latin typeface="Cambria Math"/>
                      </a:rPr>
                      <m:t>𝑧</m:t>
                    </m:r>
                    <m:r>
                      <a:rPr lang="en-US" sz="2000" b="0" i="1" smtClean="0">
                        <a:latin typeface="Cambria Math"/>
                      </a:rPr>
                      <m:t>)</m:t>
                    </m:r>
                  </m:oMath>
                </a14:m>
                <a:r>
                  <a:rPr lang="en-US" sz="2000" i="1" dirty="0" smtClean="0">
                    <a:latin typeface="CMEX10"/>
                  </a:rPr>
                  <a:t> </a:t>
                </a:r>
              </a:p>
              <a:p>
                <a:endParaRPr lang="en-US" sz="2000" i="1" dirty="0">
                  <a:latin typeface="CMEX10"/>
                </a:endParaRPr>
              </a:p>
              <a:p>
                <a:pPr marL="0" indent="0">
                  <a:buNone/>
                </a:pPr>
                <a:r>
                  <a:rPr lang="en-US" sz="2000" i="1" dirty="0" smtClean="0">
                    <a:latin typeface="CMEX10"/>
                  </a:rPr>
                  <a:t>w</a:t>
                </a:r>
                <a:r>
                  <a:rPr lang="en-US" sz="2000" i="1" dirty="0" smtClean="0">
                    <a:latin typeface="CMTI10"/>
                  </a:rPr>
                  <a:t>here </a:t>
                </a:r>
                <a14:m>
                  <m:oMath xmlns:m="http://schemas.openxmlformats.org/officeDocument/2006/math">
                    <m:r>
                      <a:rPr lang="en-US" sz="2000" b="0" i="1" smtClean="0">
                        <a:latin typeface="Cambria Math"/>
                      </a:rPr>
                      <m:t>𝑆</m:t>
                    </m:r>
                    <m:r>
                      <a:rPr lang="en-US" sz="2000" b="0" i="1" smtClean="0">
                        <a:latin typeface="Cambria Math"/>
                      </a:rPr>
                      <m:t>=</m:t>
                    </m:r>
                    <m:sSup>
                      <m:sSupPr>
                        <m:ctrlPr>
                          <a:rPr lang="en-US" sz="2000" b="0" i="1" smtClean="0">
                            <a:latin typeface="Cambria Math"/>
                          </a:rPr>
                        </m:ctrlPr>
                      </m:sSupPr>
                      <m:e>
                        <m:r>
                          <a:rPr lang="en-US" sz="2000" b="0" i="1" smtClean="0">
                            <a:latin typeface="Cambria Math"/>
                          </a:rPr>
                          <m:t>𝑆</m:t>
                        </m:r>
                      </m:e>
                      <m:sup>
                        <m:r>
                          <a:rPr lang="en-US" sz="2000" b="0" i="1" smtClean="0">
                            <a:latin typeface="Cambria Math"/>
                          </a:rPr>
                          <m:t>∗</m:t>
                        </m:r>
                      </m:sup>
                    </m:sSup>
                    <m:r>
                      <a:rPr lang="en-US" sz="2000" b="0" i="1" smtClean="0">
                        <a:latin typeface="Cambria Math"/>
                        <a:ea typeface="Cambria Math"/>
                      </a:rPr>
                      <m:t>𝜖</m:t>
                    </m:r>
                    <m:r>
                      <a:rPr lang="en-US" sz="2000" b="0" i="1" smtClean="0">
                        <a:latin typeface="Cambria Math"/>
                        <a:ea typeface="Cambria Math"/>
                      </a:rPr>
                      <m:t>𝐿</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ℋ</m:t>
                    </m:r>
                    <m:r>
                      <a:rPr lang="en-US" sz="2000" i="1">
                        <a:solidFill>
                          <a:prstClr val="black"/>
                        </a:solidFill>
                        <a:latin typeface="Cambria Math"/>
                        <a:ea typeface="Times New Roman"/>
                        <a:cs typeface="Times New Roman"/>
                      </a:rPr>
                      <m:t>)</m:t>
                    </m:r>
                  </m:oMath>
                </a14:m>
                <a:r>
                  <a:rPr lang="en-US" sz="2000" i="1" dirty="0">
                    <a:latin typeface="CMR10"/>
                  </a:rPr>
                  <a:t> </a:t>
                </a:r>
                <a:r>
                  <a:rPr lang="en-US" sz="2000" i="1" dirty="0">
                    <a:latin typeface="CMTI10"/>
                  </a:rPr>
                  <a:t>and </a:t>
                </a:r>
                <a14:m>
                  <m:oMath xmlns:m="http://schemas.openxmlformats.org/officeDocument/2006/math">
                    <m:acc>
                      <m:accPr>
                        <m:chr m:val="⃗"/>
                        <m:ctrlPr>
                          <a:rPr lang="en-US" sz="2000" i="1">
                            <a:latin typeface="Cambria Math"/>
                          </a:rPr>
                        </m:ctrlPr>
                      </m:accPr>
                      <m:e>
                        <m:r>
                          <a:rPr lang="en-US" sz="2000" i="1">
                            <a:latin typeface="Cambria Math"/>
                          </a:rPr>
                          <m:t>𝑝</m:t>
                        </m:r>
                      </m:e>
                    </m:acc>
                    <m:r>
                      <a:rPr lang="en-US" sz="2000" i="1">
                        <a:latin typeface="Cambria Math"/>
                      </a:rPr>
                      <m:t>(</m:t>
                    </m:r>
                    <m:r>
                      <a:rPr lang="en-US" sz="2000" i="1">
                        <a:latin typeface="Cambria Math"/>
                      </a:rPr>
                      <m:t>𝑧</m:t>
                    </m:r>
                    <m:r>
                      <a:rPr lang="en-US" sz="2000" i="1">
                        <a:latin typeface="Cambria Math"/>
                      </a:rPr>
                      <m:t>)</m:t>
                    </m:r>
                  </m:oMath>
                </a14:m>
                <a:r>
                  <a:rPr lang="en-US" sz="2000" i="1" dirty="0">
                    <a:latin typeface="CMR10"/>
                  </a:rPr>
                  <a:t> </a:t>
                </a:r>
                <a:r>
                  <a:rPr lang="en-US" sz="2000" i="1" dirty="0">
                    <a:latin typeface="CMTI10"/>
                  </a:rPr>
                  <a:t>is an </a:t>
                </a:r>
                <a14:m>
                  <m:oMath xmlns:m="http://schemas.openxmlformats.org/officeDocument/2006/math">
                    <m:r>
                      <a:rPr lang="en-US" sz="2000" i="1">
                        <a:solidFill>
                          <a:prstClr val="black"/>
                        </a:solidFill>
                        <a:latin typeface="Cambria Math"/>
                        <a:ea typeface="Times New Roman"/>
                        <a:cs typeface="Times New Roman"/>
                      </a:rPr>
                      <m:t>ℋ</m:t>
                    </m:r>
                  </m:oMath>
                </a14:m>
                <a:r>
                  <a:rPr lang="en-US" sz="2000" i="1" dirty="0">
                    <a:latin typeface="CMTI10"/>
                  </a:rPr>
                  <a:t>-valued polynomial of degree </a:t>
                </a:r>
                <a14:m>
                  <m:oMath xmlns:m="http://schemas.openxmlformats.org/officeDocument/2006/math">
                    <m:r>
                      <a:rPr lang="en-US" sz="2000" i="1" smtClean="0">
                        <a:latin typeface="Cambria Math"/>
                        <a:ea typeface="Cambria Math"/>
                      </a:rPr>
                      <m:t>≤</m:t>
                    </m:r>
                    <m:r>
                      <a:rPr lang="en-US" sz="2000" i="1">
                        <a:latin typeface="Cambria Math"/>
                      </a:rPr>
                      <m:t>𝑙</m:t>
                    </m:r>
                  </m:oMath>
                </a14:m>
                <a:r>
                  <a:rPr lang="en-US" sz="2000" i="1" dirty="0" smtClean="0">
                    <a:latin typeface="CMTI10"/>
                  </a:rPr>
                  <a:t>.</a:t>
                </a:r>
              </a:p>
              <a:p>
                <a:pPr marL="0" indent="0">
                  <a:buNone/>
                </a:pPr>
                <a:endParaRPr lang="en-US" sz="20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539" r="-370" b="-135"/>
                </a:stretch>
              </a:blipFill>
            </p:spPr>
            <p:txBody>
              <a:bodyPr/>
              <a:lstStyle/>
              <a:p>
                <a:r>
                  <a:rPr lang="en-US">
                    <a:noFill/>
                  </a:rPr>
                  <a:t> </a:t>
                </a:r>
              </a:p>
            </p:txBody>
          </p:sp>
        </mc:Fallback>
      </mc:AlternateContent>
    </p:spTree>
    <p:extLst>
      <p:ext uri="{BB962C8B-B14F-4D97-AF65-F5344CB8AC3E}">
        <p14:creationId xmlns:p14="http://schemas.microsoft.com/office/powerpoint/2010/main" val="262343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1900" dirty="0" smtClean="0"/>
                  <a:t>The </a:t>
                </a:r>
                <a:r>
                  <a:rPr lang="en-US" sz="1900" dirty="0"/>
                  <a:t>results in this </a:t>
                </a:r>
                <a:r>
                  <a:rPr lang="en-US" sz="1900" dirty="0" smtClean="0"/>
                  <a:t>paper give </a:t>
                </a:r>
                <a:r>
                  <a:rPr lang="en-US" sz="1900" dirty="0"/>
                  <a:t>a complete answer to the longstanding problem of </a:t>
                </a:r>
                <a:r>
                  <a:rPr lang="en-US" sz="1900" dirty="0" smtClean="0"/>
                  <a:t>an analytic </a:t>
                </a:r>
                <a:r>
                  <a:rPr lang="en-US" sz="1900" dirty="0"/>
                  <a:t>characterization of generalized poles including multiplicities. The </a:t>
                </a:r>
                <a:r>
                  <a:rPr lang="en-US" sz="1900" dirty="0" smtClean="0"/>
                  <a:t>concrete form </a:t>
                </a:r>
                <a:r>
                  <a:rPr lang="en-US" sz="1900" dirty="0"/>
                  <a:t>of the pole cancellation functions appears to be much simpler than expected</a:t>
                </a:r>
                <a:r>
                  <a:rPr lang="en-US" sz="1900" dirty="0" smtClean="0"/>
                  <a:t>. In </a:t>
                </a:r>
                <a:r>
                  <a:rPr lang="en-US" sz="1900" dirty="0"/>
                  <a:t>the following theorem we summarize the situation</a:t>
                </a:r>
                <a:r>
                  <a:rPr lang="en-US" sz="1900" dirty="0" smtClean="0"/>
                  <a:t>.</a:t>
                </a:r>
              </a:p>
              <a:p>
                <a:endParaRPr lang="en-US" sz="1900" dirty="0"/>
              </a:p>
              <a:p>
                <a:r>
                  <a:rPr lang="en-US" sz="1900" b="1" i="1" dirty="0" smtClean="0"/>
                  <a:t>Theorem </a:t>
                </a:r>
                <a:r>
                  <a:rPr lang="en-US" sz="1900" b="1" i="1" dirty="0"/>
                  <a:t>4.1</a:t>
                </a:r>
                <a:r>
                  <a:rPr lang="en-US" sz="1900" i="1" dirty="0"/>
                  <a:t>. Let </a:t>
                </a:r>
                <a14:m>
                  <m:oMath xmlns:m="http://schemas.openxmlformats.org/officeDocument/2006/math">
                    <m:r>
                      <a:rPr lang="en-US" sz="1900" i="1">
                        <a:solidFill>
                          <a:prstClr val="black"/>
                        </a:solidFill>
                        <a:latin typeface="Cambria Math"/>
                        <a:ea typeface="Times New Roman"/>
                        <a:cs typeface="Times New Roman"/>
                      </a:rPr>
                      <m:t>𝑄</m:t>
                    </m:r>
                    <m:sSub>
                      <m:sSubPr>
                        <m:ctrlPr>
                          <a:rPr lang="en-US" sz="1900" i="1">
                            <a:solidFill>
                              <a:prstClr val="black"/>
                            </a:solidFill>
                            <a:latin typeface="Cambria Math"/>
                            <a:ea typeface="Times New Roman"/>
                            <a:cs typeface="Times New Roman"/>
                          </a:rPr>
                        </m:ctrlPr>
                      </m:sSubPr>
                      <m:e>
                        <m:r>
                          <a:rPr lang="en-US" sz="1900" i="1">
                            <a:solidFill>
                              <a:prstClr val="black"/>
                            </a:solidFill>
                            <a:latin typeface="Cambria Math"/>
                            <a:ea typeface="Times New Roman"/>
                            <a:cs typeface="Times New Roman"/>
                          </a:rPr>
                          <m:t>𝜖</m:t>
                        </m:r>
                        <m:r>
                          <a:rPr lang="en-US" sz="1900" i="1">
                            <a:solidFill>
                              <a:prstClr val="black"/>
                            </a:solidFill>
                            <a:latin typeface="Cambria Math"/>
                            <a:ea typeface="Times New Roman"/>
                            <a:cs typeface="Times New Roman"/>
                          </a:rPr>
                          <m:t>𝑁</m:t>
                        </m:r>
                      </m:e>
                      <m:sub>
                        <m:r>
                          <a:rPr lang="en-US" sz="1900" i="1">
                            <a:solidFill>
                              <a:prstClr val="black"/>
                            </a:solidFill>
                            <a:latin typeface="Cambria Math"/>
                            <a:ea typeface="Times New Roman"/>
                            <a:cs typeface="Times New Roman"/>
                          </a:rPr>
                          <m:t>𝜅</m:t>
                        </m:r>
                      </m:sub>
                    </m:sSub>
                    <m:r>
                      <a:rPr lang="en-US" sz="1900" i="1">
                        <a:solidFill>
                          <a:prstClr val="black"/>
                        </a:solidFill>
                        <a:latin typeface="Cambria Math"/>
                        <a:ea typeface="Times New Roman"/>
                        <a:cs typeface="Times New Roman"/>
                      </a:rPr>
                      <m:t>(</m:t>
                    </m:r>
                    <m:r>
                      <a:rPr lang="en-US" sz="1900" i="1">
                        <a:solidFill>
                          <a:prstClr val="black"/>
                        </a:solidFill>
                        <a:latin typeface="Cambria Math"/>
                        <a:ea typeface="Times New Roman"/>
                        <a:cs typeface="Times New Roman"/>
                      </a:rPr>
                      <m:t>ℋ</m:t>
                    </m:r>
                    <m:r>
                      <a:rPr lang="en-US" sz="1900" i="1">
                        <a:solidFill>
                          <a:prstClr val="black"/>
                        </a:solidFill>
                        <a:latin typeface="Cambria Math"/>
                        <a:ea typeface="Times New Roman"/>
                        <a:cs typeface="Times New Roman"/>
                      </a:rPr>
                      <m:t>)</m:t>
                    </m:r>
                  </m:oMath>
                </a14:m>
                <a:r>
                  <a:rPr lang="en-US" sz="1900" i="1" dirty="0"/>
                  <a:t> and </a:t>
                </a:r>
                <a14:m>
                  <m:oMath xmlns:m="http://schemas.openxmlformats.org/officeDocument/2006/math">
                    <m:r>
                      <a:rPr lang="en-US" sz="1900" i="1">
                        <a:latin typeface="Cambria Math"/>
                        <a:ea typeface="Cambria Math"/>
                      </a:rPr>
                      <m:t>𝛼𝜖</m:t>
                    </m:r>
                    <m:r>
                      <a:rPr lang="en-US" sz="1900" i="1">
                        <a:latin typeface="Cambria Math"/>
                        <a:ea typeface="Cambria Math"/>
                      </a:rPr>
                      <m:t>𝑅</m:t>
                    </m:r>
                  </m:oMath>
                </a14:m>
                <a:r>
                  <a:rPr lang="en-US" sz="1900" i="1" dirty="0"/>
                  <a:t> be given. Then the following </a:t>
                </a:r>
                <a:r>
                  <a:rPr lang="en-US" sz="1900" i="1" dirty="0" smtClean="0"/>
                  <a:t>statements are </a:t>
                </a:r>
                <a:r>
                  <a:rPr lang="en-US" sz="1900" i="1" dirty="0"/>
                  <a:t>equivalent:</a:t>
                </a:r>
              </a:p>
              <a:p>
                <a:r>
                  <a:rPr lang="en-US" sz="1900" b="1" i="1" dirty="0"/>
                  <a:t>I</a:t>
                </a:r>
                <a:r>
                  <a:rPr lang="en-US" sz="1900" i="1" dirty="0"/>
                  <a:t> The point </a:t>
                </a:r>
                <a14:m>
                  <m:oMath xmlns:m="http://schemas.openxmlformats.org/officeDocument/2006/math">
                    <m:r>
                      <a:rPr lang="en-US" sz="1900" i="1" smtClean="0">
                        <a:latin typeface="Cambria Math"/>
                        <a:ea typeface="Cambria Math"/>
                      </a:rPr>
                      <m:t>𝛼</m:t>
                    </m:r>
                  </m:oMath>
                </a14:m>
                <a:r>
                  <a:rPr lang="en-US" sz="1900" i="1" dirty="0" smtClean="0"/>
                  <a:t> </a:t>
                </a:r>
                <a:r>
                  <a:rPr lang="en-US" sz="1900" i="1" dirty="0"/>
                  <a:t>is a generalized pole of Q and there exists a Jordan chain </a:t>
                </a:r>
                <a:r>
                  <a:rPr lang="en-US" sz="1900" i="1" dirty="0" smtClean="0"/>
                  <a:t>of the </a:t>
                </a:r>
                <a:r>
                  <a:rPr lang="en-US" sz="1900" i="1" dirty="0"/>
                  <a:t>representing relation of </a:t>
                </a:r>
                <a:r>
                  <a:rPr lang="en-US" sz="1900" i="1" dirty="0" smtClean="0"/>
                  <a:t>length </a:t>
                </a:r>
                <a14:m>
                  <m:oMath xmlns:m="http://schemas.openxmlformats.org/officeDocument/2006/math">
                    <m:r>
                      <a:rPr lang="en-US" sz="1900" b="0" i="1" smtClean="0">
                        <a:latin typeface="Cambria Math"/>
                      </a:rPr>
                      <m:t>𝑙</m:t>
                    </m:r>
                  </m:oMath>
                </a14:m>
                <a:r>
                  <a:rPr lang="en-US" sz="1900" i="1" dirty="0" smtClean="0"/>
                  <a:t>.</a:t>
                </a:r>
                <a:endParaRPr lang="en-US" sz="1900" i="1" dirty="0"/>
              </a:p>
              <a:p>
                <a:r>
                  <a:rPr lang="en-US" sz="1900" b="1" i="1" dirty="0"/>
                  <a:t>II</a:t>
                </a:r>
                <a:r>
                  <a:rPr lang="en-US" sz="1900" i="1" dirty="0"/>
                  <a:t> There exists a pole cancellation function of Q at </a:t>
                </a:r>
                <a14:m>
                  <m:oMath xmlns:m="http://schemas.openxmlformats.org/officeDocument/2006/math">
                    <m:r>
                      <a:rPr lang="en-US" sz="1900" i="1">
                        <a:latin typeface="Cambria Math"/>
                        <a:ea typeface="Cambria Math"/>
                      </a:rPr>
                      <m:t>𝛼</m:t>
                    </m:r>
                  </m:oMath>
                </a14:m>
                <a:r>
                  <a:rPr lang="en-US" sz="1900" i="1" dirty="0"/>
                  <a:t> of order at least </a:t>
                </a:r>
                <a14:m>
                  <m:oMath xmlns:m="http://schemas.openxmlformats.org/officeDocument/2006/math">
                    <m:r>
                      <a:rPr lang="en-US" sz="1900" i="1">
                        <a:latin typeface="Cambria Math"/>
                      </a:rPr>
                      <m:t>𝑙</m:t>
                    </m:r>
                  </m:oMath>
                </a14:m>
                <a:r>
                  <a:rPr lang="en-US" sz="1900" i="1" dirty="0"/>
                  <a:t>.</a:t>
                </a:r>
              </a:p>
              <a:p>
                <a:r>
                  <a:rPr lang="en-US" sz="1900" b="1" i="1" dirty="0"/>
                  <a:t>III</a:t>
                </a:r>
                <a:r>
                  <a:rPr lang="en-US" sz="1900" i="1" dirty="0"/>
                  <a:t> There exists a strong pole cancellation function of Q at </a:t>
                </a:r>
                <a14:m>
                  <m:oMath xmlns:m="http://schemas.openxmlformats.org/officeDocument/2006/math">
                    <m:r>
                      <a:rPr lang="en-US" sz="1900" i="1">
                        <a:latin typeface="Cambria Math"/>
                        <a:ea typeface="Cambria Math"/>
                      </a:rPr>
                      <m:t>𝛼</m:t>
                    </m:r>
                  </m:oMath>
                </a14:m>
                <a:r>
                  <a:rPr lang="en-US" sz="1900" i="1" dirty="0"/>
                  <a:t> of order at </a:t>
                </a:r>
                <a:r>
                  <a:rPr lang="en-US" sz="1900" i="1" dirty="0" smtClean="0"/>
                  <a:t>least </a:t>
                </a:r>
                <a14:m>
                  <m:oMath xmlns:m="http://schemas.openxmlformats.org/officeDocument/2006/math">
                    <m:r>
                      <a:rPr lang="en-US" sz="1900" i="1">
                        <a:latin typeface="Cambria Math"/>
                      </a:rPr>
                      <m:t>𝑙</m:t>
                    </m:r>
                  </m:oMath>
                </a14:m>
                <a:r>
                  <a:rPr lang="en-US" sz="1900" i="1" dirty="0" smtClean="0"/>
                  <a:t>.</a:t>
                </a:r>
                <a:endParaRPr lang="en-US" sz="1900" i="1" dirty="0"/>
              </a:p>
              <a:p>
                <a:r>
                  <a:rPr lang="en-US" sz="1900" b="1" i="1" dirty="0"/>
                  <a:t>IV</a:t>
                </a:r>
                <a:r>
                  <a:rPr lang="en-US" sz="1900" i="1" dirty="0"/>
                  <a:t> There exist </a:t>
                </a:r>
                <a14:m>
                  <m:oMath xmlns:m="http://schemas.openxmlformats.org/officeDocument/2006/math">
                    <m:r>
                      <a:rPr lang="en-US" sz="1900" b="0" i="1" smtClean="0">
                        <a:latin typeface="Cambria Math"/>
                        <a:ea typeface="Times New Roman"/>
                        <a:cs typeface="Times New Roman"/>
                      </a:rPr>
                      <m:t>𝑆</m:t>
                    </m:r>
                    <m:r>
                      <a:rPr lang="en-US" sz="1900" b="0" i="1" smtClean="0">
                        <a:latin typeface="Cambria Math"/>
                        <a:ea typeface="Times New Roman"/>
                        <a:cs typeface="Times New Roman"/>
                      </a:rPr>
                      <m:t>=</m:t>
                    </m:r>
                    <m:sSup>
                      <m:sSupPr>
                        <m:ctrlPr>
                          <a:rPr lang="en-US" sz="1900" b="0" i="1" smtClean="0">
                            <a:latin typeface="Cambria Math"/>
                            <a:cs typeface="Times New Roman"/>
                          </a:rPr>
                        </m:ctrlPr>
                      </m:sSupPr>
                      <m:e>
                        <m:r>
                          <a:rPr lang="en-US" sz="1900" b="0" i="1" smtClean="0">
                            <a:latin typeface="Cambria Math"/>
                            <a:cs typeface="Times New Roman"/>
                          </a:rPr>
                          <m:t>𝑆</m:t>
                        </m:r>
                      </m:e>
                      <m:sup>
                        <m:r>
                          <a:rPr lang="en-US" sz="1900" b="0" i="1" smtClean="0">
                            <a:latin typeface="Cambria Math"/>
                            <a:cs typeface="Times New Roman"/>
                          </a:rPr>
                          <m:t>∗</m:t>
                        </m:r>
                      </m:sup>
                    </m:sSup>
                    <m:r>
                      <a:rPr lang="en-US" sz="1900" b="0" i="1" smtClean="0">
                        <a:latin typeface="Cambria Math"/>
                        <a:ea typeface="Cambria Math"/>
                        <a:cs typeface="Times New Roman"/>
                      </a:rPr>
                      <m:t>𝜖</m:t>
                    </m:r>
                    <m:r>
                      <a:rPr lang="en-US" sz="1900" i="1">
                        <a:latin typeface="Cambria Math"/>
                        <a:ea typeface="Times New Roman"/>
                        <a:cs typeface="Times New Roman"/>
                      </a:rPr>
                      <m:t>𝐿</m:t>
                    </m:r>
                    <m:d>
                      <m:dPr>
                        <m:ctrlPr>
                          <a:rPr lang="en-US" sz="1900" i="1">
                            <a:latin typeface="Cambria Math"/>
                            <a:ea typeface="Times New Roman"/>
                            <a:cs typeface="Times New Roman"/>
                          </a:rPr>
                        </m:ctrlPr>
                      </m:dPr>
                      <m:e>
                        <m:r>
                          <a:rPr lang="en-US" sz="1900" i="1">
                            <a:latin typeface="Cambria Math"/>
                            <a:ea typeface="Times New Roman"/>
                            <a:cs typeface="Times New Roman"/>
                          </a:rPr>
                          <m:t>ℋ</m:t>
                        </m:r>
                      </m:e>
                    </m:d>
                  </m:oMath>
                </a14:m>
                <a:r>
                  <a:rPr lang="en-US" sz="1900" i="1" dirty="0" smtClean="0"/>
                  <a:t> </a:t>
                </a:r>
                <a:r>
                  <a:rPr lang="en-US" sz="1900" i="1" dirty="0"/>
                  <a:t>and an </a:t>
                </a:r>
                <a14:m>
                  <m:oMath xmlns:m="http://schemas.openxmlformats.org/officeDocument/2006/math">
                    <m:r>
                      <a:rPr lang="en-US" sz="1900" i="1">
                        <a:latin typeface="Cambria Math"/>
                        <a:ea typeface="Times New Roman"/>
                        <a:cs typeface="Times New Roman"/>
                      </a:rPr>
                      <m:t>ℋ</m:t>
                    </m:r>
                  </m:oMath>
                </a14:m>
                <a:r>
                  <a:rPr lang="en-US" sz="1900" i="1" dirty="0"/>
                  <a:t>-valued polynomial </a:t>
                </a:r>
                <a14:m>
                  <m:oMath xmlns:m="http://schemas.openxmlformats.org/officeDocument/2006/math">
                    <m:acc>
                      <m:accPr>
                        <m:chr m:val="⃗"/>
                        <m:ctrlPr>
                          <a:rPr lang="en-US" sz="1900" b="0" i="1" smtClean="0">
                            <a:latin typeface="Cambria Math"/>
                          </a:rPr>
                        </m:ctrlPr>
                      </m:accPr>
                      <m:e>
                        <m:r>
                          <a:rPr lang="en-US" sz="1900" b="0" i="1" smtClean="0">
                            <a:latin typeface="Cambria Math"/>
                          </a:rPr>
                          <m:t>𝑝</m:t>
                        </m:r>
                      </m:e>
                    </m:acc>
                    <m:r>
                      <a:rPr lang="en-US" sz="1900" b="0" i="1" smtClean="0">
                        <a:latin typeface="Cambria Math"/>
                      </a:rPr>
                      <m:t>(</m:t>
                    </m:r>
                    <m:r>
                      <a:rPr lang="en-US" sz="1900" b="0" i="1" smtClean="0">
                        <a:latin typeface="Cambria Math"/>
                      </a:rPr>
                      <m:t>𝑧</m:t>
                    </m:r>
                    <m:r>
                      <a:rPr lang="en-US" sz="1900" b="0" i="1" smtClean="0">
                        <a:latin typeface="Cambria Math"/>
                      </a:rPr>
                      <m:t>)</m:t>
                    </m:r>
                  </m:oMath>
                </a14:m>
                <a:r>
                  <a:rPr lang="en-US" sz="1900" i="1" dirty="0" smtClean="0"/>
                  <a:t> </a:t>
                </a:r>
                <a:r>
                  <a:rPr lang="en-US" sz="1900" i="1" dirty="0"/>
                  <a:t>of </a:t>
                </a:r>
                <a:r>
                  <a:rPr lang="en-US" sz="1900" i="1" dirty="0" smtClean="0"/>
                  <a:t>degree </a:t>
                </a:r>
                <a14:m>
                  <m:oMath xmlns:m="http://schemas.openxmlformats.org/officeDocument/2006/math">
                    <m:r>
                      <a:rPr lang="en-US" sz="1900" i="1">
                        <a:solidFill>
                          <a:prstClr val="black"/>
                        </a:solidFill>
                        <a:latin typeface="Cambria Math"/>
                        <a:ea typeface="Cambria Math"/>
                      </a:rPr>
                      <m:t>≤</m:t>
                    </m:r>
                    <m:r>
                      <a:rPr lang="en-US" sz="1900" i="1">
                        <a:solidFill>
                          <a:prstClr val="black"/>
                        </a:solidFill>
                        <a:latin typeface="Cambria Math"/>
                      </a:rPr>
                      <m:t>𝑙</m:t>
                    </m:r>
                  </m:oMath>
                </a14:m>
                <a:r>
                  <a:rPr lang="en-US" sz="1900" i="1" dirty="0" smtClean="0"/>
                  <a:t> such that </a:t>
                </a:r>
                <a14:m>
                  <m:oMath xmlns:m="http://schemas.openxmlformats.org/officeDocument/2006/math">
                    <m:sSup>
                      <m:sSupPr>
                        <m:ctrlPr>
                          <a:rPr lang="en-US" sz="1900" i="1" smtClean="0">
                            <a:latin typeface="Cambria Math"/>
                          </a:rPr>
                        </m:ctrlPr>
                      </m:sSupPr>
                      <m:e>
                        <m:d>
                          <m:dPr>
                            <m:ctrlPr>
                              <a:rPr lang="en-US" sz="1900" i="1">
                                <a:latin typeface="Cambria Math"/>
                              </a:rPr>
                            </m:ctrlPr>
                          </m:dPr>
                          <m:e>
                            <m:r>
                              <a:rPr lang="en-US" sz="1900" i="1">
                                <a:latin typeface="Cambria Math"/>
                              </a:rPr>
                              <m:t>𝑄</m:t>
                            </m:r>
                            <m:d>
                              <m:dPr>
                                <m:ctrlPr>
                                  <a:rPr lang="en-US" sz="1900" i="1">
                                    <a:latin typeface="Cambria Math"/>
                                  </a:rPr>
                                </m:ctrlPr>
                              </m:dPr>
                              <m:e>
                                <m:r>
                                  <a:rPr lang="en-US" sz="1900" i="1">
                                    <a:latin typeface="Cambria Math"/>
                                  </a:rPr>
                                  <m:t>𝑧</m:t>
                                </m:r>
                              </m:e>
                            </m:d>
                            <m:r>
                              <a:rPr lang="en-US" sz="1900" i="1">
                                <a:latin typeface="Cambria Math"/>
                              </a:rPr>
                              <m:t>+</m:t>
                            </m:r>
                            <m:r>
                              <a:rPr lang="en-US" sz="1900" i="1">
                                <a:latin typeface="Cambria Math"/>
                              </a:rPr>
                              <m:t>𝑆</m:t>
                            </m:r>
                          </m:e>
                        </m:d>
                      </m:e>
                      <m:sup>
                        <m:r>
                          <a:rPr lang="en-US" sz="1900" b="0" i="1" smtClean="0">
                            <a:latin typeface="Cambria Math"/>
                          </a:rPr>
                          <m:t>−1</m:t>
                        </m:r>
                      </m:sup>
                    </m:sSup>
                  </m:oMath>
                </a14:m>
                <a:r>
                  <a:rPr lang="en-US" sz="1900" i="1" dirty="0"/>
                  <a:t> </a:t>
                </a:r>
                <a14:m>
                  <m:oMath xmlns:m="http://schemas.openxmlformats.org/officeDocument/2006/math">
                    <m:acc>
                      <m:accPr>
                        <m:chr m:val="⃗"/>
                        <m:ctrlPr>
                          <a:rPr lang="en-US" sz="1900" i="1">
                            <a:latin typeface="Cambria Math"/>
                          </a:rPr>
                        </m:ctrlPr>
                      </m:accPr>
                      <m:e>
                        <m:r>
                          <a:rPr lang="en-US" sz="1900" i="1">
                            <a:latin typeface="Cambria Math"/>
                          </a:rPr>
                          <m:t>𝑝</m:t>
                        </m:r>
                      </m:e>
                    </m:acc>
                    <m:r>
                      <a:rPr lang="en-US" sz="1900" i="1">
                        <a:latin typeface="Cambria Math"/>
                      </a:rPr>
                      <m:t>(</m:t>
                    </m:r>
                    <m:r>
                      <a:rPr lang="en-US" sz="1900" i="1">
                        <a:latin typeface="Cambria Math"/>
                      </a:rPr>
                      <m:t>𝑧</m:t>
                    </m:r>
                    <m:r>
                      <a:rPr lang="en-US" sz="1900" i="1">
                        <a:latin typeface="Cambria Math"/>
                      </a:rPr>
                      <m:t>)</m:t>
                    </m:r>
                  </m:oMath>
                </a14:m>
                <a:r>
                  <a:rPr lang="en-US" sz="1900" i="1" dirty="0" smtClean="0"/>
                  <a:t> is </a:t>
                </a:r>
                <a:r>
                  <a:rPr lang="en-US" sz="1900" i="1" dirty="0"/>
                  <a:t>a strong pole cancellation function of Q at </a:t>
                </a:r>
                <a14:m>
                  <m:oMath xmlns:m="http://schemas.openxmlformats.org/officeDocument/2006/math">
                    <m:r>
                      <a:rPr lang="en-US" sz="1900" i="1">
                        <a:latin typeface="Cambria Math"/>
                        <a:ea typeface="Cambria Math"/>
                      </a:rPr>
                      <m:t>𝛼</m:t>
                    </m:r>
                  </m:oMath>
                </a14:m>
                <a:r>
                  <a:rPr lang="en-US" sz="1900" i="1" dirty="0" smtClean="0"/>
                  <a:t> of </a:t>
                </a:r>
                <a:r>
                  <a:rPr lang="en-US" sz="1900" i="1" dirty="0"/>
                  <a:t>order at least </a:t>
                </a:r>
                <a14:m>
                  <m:oMath xmlns:m="http://schemas.openxmlformats.org/officeDocument/2006/math">
                    <m:r>
                      <a:rPr lang="en-US" sz="1900" i="1">
                        <a:latin typeface="Cambria Math"/>
                      </a:rPr>
                      <m:t>𝑙</m:t>
                    </m:r>
                  </m:oMath>
                </a14:m>
                <a:r>
                  <a:rPr lang="en-US" sz="1900" i="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19" t="-674" r="-1111" b="-1617"/>
                </a:stretch>
              </a:blipFill>
            </p:spPr>
            <p:txBody>
              <a:bodyPr/>
              <a:lstStyle/>
              <a:p>
                <a:r>
                  <a:rPr lang="en-US">
                    <a:noFill/>
                  </a:rPr>
                  <a:t> </a:t>
                </a:r>
              </a:p>
            </p:txBody>
          </p:sp>
        </mc:Fallback>
      </mc:AlternateContent>
    </p:spTree>
    <p:extLst>
      <p:ext uri="{BB962C8B-B14F-4D97-AF65-F5344CB8AC3E}">
        <p14:creationId xmlns:p14="http://schemas.microsoft.com/office/powerpoint/2010/main" val="1440914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1200" dirty="0" smtClean="0"/>
                  <a:t>[B] M. Borogovac, Multiplicities of </a:t>
                </a:r>
                <a:r>
                  <a:rPr lang="en-US" sz="1200" dirty="0" err="1" smtClean="0"/>
                  <a:t>nonsimple</a:t>
                </a:r>
                <a:r>
                  <a:rPr lang="en-US" sz="1200" dirty="0" smtClean="0"/>
                  <a:t> zeros of </a:t>
                </a:r>
                <a:r>
                  <a:rPr lang="en-US" sz="1200" dirty="0" err="1" smtClean="0"/>
                  <a:t>meromorphic</a:t>
                </a:r>
                <a:r>
                  <a:rPr lang="en-US" sz="1200" dirty="0" smtClean="0"/>
                  <a:t> matrix functions of the class </a:t>
                </a:r>
                <a14:m>
                  <m:oMath xmlns:m="http://schemas.openxmlformats.org/officeDocument/2006/math">
                    <m:sSubSup>
                      <m:sSubSupPr>
                        <m:ctrlPr>
                          <a:rPr lang="en-US" sz="1200" i="1" smtClean="0">
                            <a:latin typeface="Cambria Math"/>
                          </a:rPr>
                        </m:ctrlPr>
                      </m:sSubSupPr>
                      <m:e>
                        <m:sSub>
                          <m:sSubPr>
                            <m:ctrlPr>
                              <a:rPr lang="en-US" sz="1200" i="1" smtClean="0">
                                <a:latin typeface="Cambria Math"/>
                              </a:rPr>
                            </m:ctrlPr>
                          </m:sSubPr>
                          <m:e>
                            <m:r>
                              <a:rPr lang="en-US" sz="1200" b="0" i="1" smtClean="0">
                                <a:latin typeface="Cambria Math"/>
                              </a:rPr>
                              <m:t>𝑁</m:t>
                            </m:r>
                          </m:e>
                          <m:sub>
                            <m:r>
                              <a:rPr lang="en-US" sz="1200" i="1">
                                <a:solidFill>
                                  <a:prstClr val="black"/>
                                </a:solidFill>
                                <a:latin typeface="Cambria Math"/>
                                <a:ea typeface="Times New Roman"/>
                                <a:cs typeface="Times New Roman"/>
                              </a:rPr>
                              <m:t>𝜅</m:t>
                            </m:r>
                          </m:sub>
                        </m:sSub>
                      </m:e>
                      <m:sub/>
                      <m:sup>
                        <m:r>
                          <a:rPr lang="en-US" sz="1200" b="0" i="1" smtClean="0">
                            <a:latin typeface="Cambria Math"/>
                          </a:rPr>
                          <m:t>𝑛𝑥𝑛</m:t>
                        </m:r>
                      </m:sup>
                    </m:sSubSup>
                  </m:oMath>
                </a14:m>
                <a:r>
                  <a:rPr lang="en-US" sz="1200" dirty="0" smtClean="0"/>
                  <a:t> Math.Nachr. 153 (1991), 69-77.</a:t>
                </a:r>
              </a:p>
              <a:p>
                <a:r>
                  <a:rPr lang="en-US" sz="1200" dirty="0" smtClean="0"/>
                  <a:t>[</a:t>
                </a:r>
                <a:r>
                  <a:rPr lang="en-US" sz="1200" dirty="0" err="1" smtClean="0"/>
                  <a:t>BLa</a:t>
                </a:r>
                <a:r>
                  <a:rPr lang="en-US" sz="1200" dirty="0" smtClean="0"/>
                  <a:t>] M. Borogovac and H. Langer, A characterization of generalized zeros of negative type of matrix functions of the class </a:t>
                </a:r>
                <a14:m>
                  <m:oMath xmlns:m="http://schemas.openxmlformats.org/officeDocument/2006/math">
                    <m:sSup>
                      <m:sSupPr>
                        <m:ctrlPr>
                          <a:rPr lang="en-US" sz="1200" i="1" smtClean="0">
                            <a:latin typeface="Cambria Math"/>
                          </a:rPr>
                        </m:ctrlPr>
                      </m:sSupPr>
                      <m:e>
                        <m:sSub>
                          <m:sSubPr>
                            <m:ctrlPr>
                              <a:rPr lang="en-US" sz="1200" i="1" smtClean="0">
                                <a:latin typeface="Cambria Math"/>
                              </a:rPr>
                            </m:ctrlPr>
                          </m:sSubPr>
                          <m:e>
                            <m:r>
                              <a:rPr lang="en-US" sz="1200" b="0" i="1" smtClean="0">
                                <a:latin typeface="Cambria Math"/>
                              </a:rPr>
                              <m:t>𝑁</m:t>
                            </m:r>
                          </m:e>
                          <m:sub>
                            <m:r>
                              <a:rPr lang="en-US" sz="1200" i="1">
                                <a:solidFill>
                                  <a:prstClr val="black"/>
                                </a:solidFill>
                                <a:latin typeface="Cambria Math"/>
                                <a:ea typeface="Times New Roman"/>
                                <a:cs typeface="Times New Roman"/>
                              </a:rPr>
                              <m:t>𝜅</m:t>
                            </m:r>
                          </m:sub>
                        </m:sSub>
                      </m:e>
                      <m:sup>
                        <m:r>
                          <a:rPr lang="en-US" sz="1200" b="0" i="1" smtClean="0">
                            <a:latin typeface="Cambria Math"/>
                          </a:rPr>
                          <m:t>𝑛𝑥𝑛</m:t>
                        </m:r>
                      </m:sup>
                    </m:sSup>
                  </m:oMath>
                </a14:m>
                <a:r>
                  <a:rPr lang="en-US" sz="1200" dirty="0" smtClean="0"/>
                  <a:t>, </a:t>
                </a:r>
                <a:r>
                  <a:rPr lang="en-US" sz="1200" dirty="0" err="1" smtClean="0"/>
                  <a:t>Oper</a:t>
                </a:r>
                <a:r>
                  <a:rPr lang="en-US" sz="1200" dirty="0" smtClean="0"/>
                  <a:t>. Theory Adv. Appl. 28 (1988), 17-26.</a:t>
                </a:r>
              </a:p>
              <a:p>
                <a:r>
                  <a:rPr lang="en-US" sz="1200" dirty="0" smtClean="0"/>
                  <a:t>[</a:t>
                </a:r>
                <a:r>
                  <a:rPr lang="en-US" sz="1200" dirty="0" err="1" smtClean="0"/>
                  <a:t>DaLa</a:t>
                </a:r>
                <a:r>
                  <a:rPr lang="en-US" sz="1200" dirty="0" smtClean="0"/>
                  <a:t>] K. </a:t>
                </a:r>
                <a:r>
                  <a:rPr lang="en-US" sz="1200" dirty="0" err="1" smtClean="0"/>
                  <a:t>Daho</a:t>
                </a:r>
                <a:r>
                  <a:rPr lang="en-US" sz="1200" dirty="0" smtClean="0"/>
                  <a:t> and H. Langer: Matrix functions of the class  </a:t>
                </a:r>
                <a14:m>
                  <m:oMath xmlns:m="http://schemas.openxmlformats.org/officeDocument/2006/math">
                    <m:sSub>
                      <m:sSubPr>
                        <m:ctrlPr>
                          <a:rPr lang="en-US" sz="1200" i="1">
                            <a:latin typeface="Cambria Math"/>
                          </a:rPr>
                        </m:ctrlPr>
                      </m:sSubPr>
                      <m:e>
                        <m:r>
                          <a:rPr lang="en-US" sz="1200" i="1">
                            <a:latin typeface="Cambria Math"/>
                          </a:rPr>
                          <m:t>𝑁</m:t>
                        </m:r>
                      </m:e>
                      <m:sub>
                        <m:r>
                          <a:rPr lang="en-US" sz="1200" i="1">
                            <a:solidFill>
                              <a:prstClr val="black"/>
                            </a:solidFill>
                            <a:latin typeface="Cambria Math"/>
                            <a:ea typeface="Times New Roman"/>
                            <a:cs typeface="Times New Roman"/>
                          </a:rPr>
                          <m:t>𝜅</m:t>
                        </m:r>
                      </m:sub>
                    </m:sSub>
                  </m:oMath>
                </a14:m>
                <a:r>
                  <a:rPr lang="en-US" sz="1200" dirty="0" smtClean="0"/>
                  <a:t>, Math. </a:t>
                </a:r>
                <a:r>
                  <a:rPr lang="en-US" sz="1200" dirty="0" err="1" smtClean="0"/>
                  <a:t>Nachr</a:t>
                </a:r>
                <a:r>
                  <a:rPr lang="en-US" sz="1200" dirty="0" smtClean="0"/>
                  <a:t>. 120 (1985), 275-294.</a:t>
                </a:r>
              </a:p>
              <a:p>
                <a:r>
                  <a:rPr lang="en-US" sz="1200" dirty="0" smtClean="0"/>
                  <a:t>[</a:t>
                </a:r>
                <a:r>
                  <a:rPr lang="en-US" sz="1200" dirty="0" err="1" smtClean="0"/>
                  <a:t>DLaS</a:t>
                </a:r>
                <a:r>
                  <a:rPr lang="en-US" sz="1200" dirty="0" smtClean="0"/>
                  <a:t>] A. </a:t>
                </a:r>
                <a:r>
                  <a:rPr lang="en-US" sz="1200" dirty="0" err="1" smtClean="0"/>
                  <a:t>Dijksma</a:t>
                </a:r>
                <a:r>
                  <a:rPr lang="en-US" sz="1200" dirty="0" smtClean="0"/>
                  <a:t>, H. Langer, and H.S.V. de </a:t>
                </a:r>
                <a:r>
                  <a:rPr lang="en-US" sz="1200" dirty="0" err="1" smtClean="0"/>
                  <a:t>Snoo</a:t>
                </a:r>
                <a:r>
                  <a:rPr lang="en-US" sz="1200" dirty="0" smtClean="0"/>
                  <a:t>: </a:t>
                </a:r>
                <a:r>
                  <a:rPr lang="en-US" sz="1200" dirty="0" err="1" smtClean="0"/>
                  <a:t>Eigenvalues</a:t>
                </a:r>
                <a:r>
                  <a:rPr lang="en-US" sz="1200" dirty="0" smtClean="0"/>
                  <a:t> and pole functions of Hamiltonian systems with </a:t>
                </a:r>
                <a:r>
                  <a:rPr lang="en-US" sz="1200" dirty="0" err="1" smtClean="0"/>
                  <a:t>eigenvalue</a:t>
                </a:r>
                <a:r>
                  <a:rPr lang="en-US" sz="1200" dirty="0" smtClean="0"/>
                  <a:t> depending boundary conditions, Math. </a:t>
                </a:r>
                <a:r>
                  <a:rPr lang="en-US" sz="1200" dirty="0" err="1" smtClean="0"/>
                  <a:t>Nachr</a:t>
                </a:r>
                <a:r>
                  <a:rPr lang="en-US" sz="1200" dirty="0" smtClean="0"/>
                  <a:t>. 161 (1993), 107-154.</a:t>
                </a:r>
              </a:p>
              <a:p>
                <a:r>
                  <a:rPr lang="en-US" sz="1200" dirty="0" smtClean="0"/>
                  <a:t>[DS] A. </a:t>
                </a:r>
                <a:r>
                  <a:rPr lang="en-US" sz="1200" dirty="0" err="1" smtClean="0"/>
                  <a:t>Dijksma</a:t>
                </a:r>
                <a:r>
                  <a:rPr lang="en-US" sz="1200" dirty="0" smtClean="0"/>
                  <a:t> and H.S.V. de </a:t>
                </a:r>
                <a:r>
                  <a:rPr lang="en-US" sz="1200" dirty="0" err="1" smtClean="0"/>
                  <a:t>Snoo</a:t>
                </a:r>
                <a:r>
                  <a:rPr lang="en-US" sz="1200" dirty="0" smtClean="0"/>
                  <a:t>: Symmetric and </a:t>
                </a:r>
                <a:r>
                  <a:rPr lang="en-US" sz="1200" dirty="0" err="1" smtClean="0"/>
                  <a:t>selfadjoint</a:t>
                </a:r>
                <a:r>
                  <a:rPr lang="en-US" sz="1200" dirty="0" smtClean="0"/>
                  <a:t> relations in </a:t>
                </a:r>
                <a:r>
                  <a:rPr lang="en-US" sz="1200" dirty="0" err="1" smtClean="0"/>
                  <a:t>Krein</a:t>
                </a:r>
                <a:r>
                  <a:rPr lang="en-US" sz="1200" dirty="0" smtClean="0"/>
                  <a:t> spaces, </a:t>
                </a:r>
                <a:r>
                  <a:rPr lang="en-US" sz="1200" dirty="0" err="1" smtClean="0"/>
                  <a:t>Integr</a:t>
                </a:r>
                <a:r>
                  <a:rPr lang="en-US" sz="1200" dirty="0" smtClean="0"/>
                  <a:t>. </a:t>
                </a:r>
                <a:r>
                  <a:rPr lang="en-US" sz="1200" dirty="0" err="1" smtClean="0"/>
                  <a:t>Equ</a:t>
                </a:r>
                <a:r>
                  <a:rPr lang="en-US" sz="1200" dirty="0" smtClean="0"/>
                  <a:t>. </a:t>
                </a:r>
                <a:r>
                  <a:rPr lang="en-US" sz="1200" dirty="0" err="1" smtClean="0"/>
                  <a:t>Oper</a:t>
                </a:r>
                <a:r>
                  <a:rPr lang="en-US" sz="1200" dirty="0" smtClean="0"/>
                  <a:t>. Theory 24 (1987), 145-166.</a:t>
                </a:r>
              </a:p>
              <a:p>
                <a:r>
                  <a:rPr lang="en-US" sz="1200" dirty="0" smtClean="0"/>
                  <a:t>[</a:t>
                </a:r>
                <a:r>
                  <a:rPr lang="en-US" sz="1200" dirty="0" err="1" smtClean="0"/>
                  <a:t>GSi</a:t>
                </a:r>
                <a:r>
                  <a:rPr lang="en-US" sz="1200" dirty="0" smtClean="0"/>
                  <a:t>] I.C. </a:t>
                </a:r>
                <a:r>
                  <a:rPr lang="en-US" sz="1200" dirty="0" err="1" smtClean="0"/>
                  <a:t>Gohberg</a:t>
                </a:r>
                <a:r>
                  <a:rPr lang="en-US" sz="1200" dirty="0" smtClean="0"/>
                  <a:t> and E.I. </a:t>
                </a:r>
                <a:r>
                  <a:rPr lang="en-US" sz="1200" dirty="0" err="1" smtClean="0"/>
                  <a:t>Sigal</a:t>
                </a:r>
                <a:r>
                  <a:rPr lang="en-US" sz="1200" dirty="0" smtClean="0"/>
                  <a:t>: An operator generalization of the logarithmic residue theorem and the theorem of </a:t>
                </a:r>
                <a:r>
                  <a:rPr lang="en-US" sz="1200" dirty="0" err="1" smtClean="0"/>
                  <a:t>Rouche</a:t>
                </a:r>
                <a:r>
                  <a:rPr lang="en-US" sz="1200" dirty="0" smtClean="0"/>
                  <a:t>, Math. USSR-Sb. 13 (1971), 603-652.</a:t>
                </a:r>
              </a:p>
              <a:p>
                <a:r>
                  <a:rPr lang="en-US" sz="1200" dirty="0" smtClean="0"/>
                  <a:t>[</a:t>
                </a:r>
                <a:r>
                  <a:rPr lang="en-US" sz="1200" dirty="0" err="1" smtClean="0"/>
                  <a:t>HLu</a:t>
                </a:r>
                <a:r>
                  <a:rPr lang="en-US" sz="1200" dirty="0" smtClean="0"/>
                  <a:t>] S. </a:t>
                </a:r>
                <a:r>
                  <a:rPr lang="en-US" sz="1200" dirty="0" err="1" smtClean="0"/>
                  <a:t>Hassi</a:t>
                </a:r>
                <a:r>
                  <a:rPr lang="en-US" sz="1200" dirty="0" smtClean="0"/>
                  <a:t> and A. Luger, Generalized zeros and poles of N-functions: On the underlying spectral structure, Methods </a:t>
                </a:r>
                <a:r>
                  <a:rPr lang="en-US" sz="1200" dirty="0" err="1" smtClean="0"/>
                  <a:t>Funct</a:t>
                </a:r>
                <a:r>
                  <a:rPr lang="en-US" sz="1200" dirty="0" smtClean="0"/>
                  <a:t>. Anal. Topology, 12 (2006) 2, 131-150.</a:t>
                </a:r>
              </a:p>
              <a:p>
                <a:r>
                  <a:rPr lang="en-US" sz="1200" dirty="0" smtClean="0"/>
                  <a:t>[HSW] S. </a:t>
                </a:r>
                <a:r>
                  <a:rPr lang="en-US" sz="1200" dirty="0" err="1" smtClean="0"/>
                  <a:t>Hassi</a:t>
                </a:r>
                <a:r>
                  <a:rPr lang="en-US" sz="1200" dirty="0" smtClean="0"/>
                  <a:t>, H.S.V. de </a:t>
                </a:r>
                <a:r>
                  <a:rPr lang="en-US" sz="1200" dirty="0" err="1" smtClean="0"/>
                  <a:t>Snoo</a:t>
                </a:r>
                <a:r>
                  <a:rPr lang="en-US" sz="1200" dirty="0" smtClean="0"/>
                  <a:t>, and </a:t>
                </a:r>
                <a:r>
                  <a:rPr lang="en-US" sz="1200" dirty="0" err="1" smtClean="0"/>
                  <a:t>H.Woracek</a:t>
                </a:r>
                <a:r>
                  <a:rPr lang="en-US" sz="1200" dirty="0" smtClean="0"/>
                  <a:t>: Some interpolation problems of </a:t>
                </a:r>
                <a:r>
                  <a:rPr lang="en-US" sz="1200" dirty="0" err="1" smtClean="0"/>
                  <a:t>Nevanlinna</a:t>
                </a:r>
                <a:r>
                  <a:rPr lang="en-US" sz="1200" dirty="0" smtClean="0"/>
                  <a:t> Pick type, </a:t>
                </a:r>
                <a:r>
                  <a:rPr lang="en-US" sz="1200" dirty="0" err="1" smtClean="0"/>
                  <a:t>Oper</a:t>
                </a:r>
                <a:r>
                  <a:rPr lang="en-US" sz="1200" dirty="0" smtClean="0"/>
                  <a:t>. Theory Adv. Appl. 106 (1998), 201-216.</a:t>
                </a:r>
              </a:p>
              <a:p>
                <a:r>
                  <a:rPr lang="de-DE" sz="1200" dirty="0" smtClean="0"/>
                  <a:t>[KLa] M.G. Krein and H. Langer, Uber einige Fortsetzungsprobleme, die eng mit der Theorie hermitescher Operatoren im Raume  zusammenhangen, I. Einige Funktionenklassen und ihre Darstellungen, Math. Nachr. 77 (1977), 187-236 .</a:t>
                </a:r>
              </a:p>
              <a:p>
                <a:r>
                  <a:rPr lang="en-US" sz="1200" dirty="0" smtClean="0"/>
                  <a:t>[La] H. Langer, A characterization of generalized zeros of negative type of functions of the class N, </a:t>
                </a:r>
                <a:r>
                  <a:rPr lang="en-US" sz="1200" dirty="0" err="1" smtClean="0"/>
                  <a:t>Oper</a:t>
                </a:r>
                <a:r>
                  <a:rPr lang="en-US" sz="1200" dirty="0" smtClean="0"/>
                  <a:t>. Theory Adv. Appl. 17 (1986), 201-212.</a:t>
                </a:r>
              </a:p>
              <a:p>
                <a:r>
                  <a:rPr lang="en-US" sz="1200" dirty="0" smtClean="0"/>
                  <a:t>[</a:t>
                </a:r>
                <a:r>
                  <a:rPr lang="en-US" sz="1200" dirty="0" err="1" smtClean="0"/>
                  <a:t>LaLu</a:t>
                </a:r>
                <a:r>
                  <a:rPr lang="en-US" sz="1200" dirty="0" smtClean="0"/>
                  <a:t>] H. Langer and A. Luger, A class of 2x2-matrix functions, </a:t>
                </a:r>
                <a:r>
                  <a:rPr lang="en-US" sz="1200" dirty="0" err="1" smtClean="0"/>
                  <a:t>Glas</a:t>
                </a:r>
                <a:r>
                  <a:rPr lang="en-US" sz="1200" dirty="0" smtClean="0"/>
                  <a:t>. Mat. Ser. III, 35(55) (2000), 149-160.</a:t>
                </a:r>
              </a:p>
              <a:p>
                <a:r>
                  <a:rPr lang="en-US" sz="1200" dirty="0" smtClean="0"/>
                  <a:t>[Lu1] A. Luger, A factorization of regular generalized </a:t>
                </a:r>
                <a:r>
                  <a:rPr lang="en-US" sz="1200" dirty="0" err="1" smtClean="0"/>
                  <a:t>Nevanlinna</a:t>
                </a:r>
                <a:r>
                  <a:rPr lang="en-US" sz="1200" dirty="0" smtClean="0"/>
                  <a:t> functions, </a:t>
                </a:r>
                <a:r>
                  <a:rPr lang="en-US" sz="1200" dirty="0" err="1" smtClean="0"/>
                  <a:t>Integr</a:t>
                </a:r>
                <a:r>
                  <a:rPr lang="en-US" sz="1200" dirty="0" smtClean="0"/>
                  <a:t>.  </a:t>
                </a:r>
                <a:r>
                  <a:rPr lang="en-US" sz="1200" dirty="0" err="1" smtClean="0"/>
                  <a:t>Equ</a:t>
                </a:r>
                <a:r>
                  <a:rPr lang="en-US" sz="1200" dirty="0" smtClean="0"/>
                  <a:t>. </a:t>
                </a:r>
                <a:r>
                  <a:rPr lang="en-US" sz="1200" dirty="0" err="1" smtClean="0"/>
                  <a:t>Oper</a:t>
                </a:r>
                <a:r>
                  <a:rPr lang="en-US" sz="1200" dirty="0" smtClean="0"/>
                  <a:t>. Theory 43 (2002), 326-345.</a:t>
                </a:r>
              </a:p>
              <a:p>
                <a:r>
                  <a:rPr lang="en-US" sz="1200" dirty="0" smtClean="0"/>
                  <a:t>[Lu2] A. Luger, A characterization of generalized poles of generalized </a:t>
                </a:r>
                <a:r>
                  <a:rPr lang="en-US" sz="1200" dirty="0" err="1" smtClean="0"/>
                  <a:t>Nevanlinna</a:t>
                </a:r>
                <a:r>
                  <a:rPr lang="en-US" sz="1200" dirty="0" smtClean="0"/>
                  <a:t>, Math. </a:t>
                </a:r>
                <a:r>
                  <a:rPr lang="en-US" sz="1200" dirty="0" err="1" smtClean="0"/>
                  <a:t>Nachr</a:t>
                </a:r>
                <a:r>
                  <a:rPr lang="en-US" sz="1200" dirty="0" smtClean="0"/>
                  <a:t>. 279 (2006), 891-910.</a:t>
                </a: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370" b="-2022"/>
                </a:stretch>
              </a:blipFill>
            </p:spPr>
            <p:txBody>
              <a:bodyPr/>
              <a:lstStyle/>
              <a:p>
                <a:r>
                  <a:rPr lang="en-US">
                    <a:noFill/>
                  </a:rPr>
                  <a:t> </a:t>
                </a:r>
              </a:p>
            </p:txBody>
          </p:sp>
        </mc:Fallback>
      </mc:AlternateContent>
    </p:spTree>
    <p:extLst>
      <p:ext uri="{BB962C8B-B14F-4D97-AF65-F5344CB8AC3E}">
        <p14:creationId xmlns:p14="http://schemas.microsoft.com/office/powerpoint/2010/main" val="30568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sz="2800" dirty="0" smtClean="0"/>
                  <a:t>Generalized </a:t>
                </a:r>
                <a:r>
                  <a:rPr lang="en-US" sz="2800" dirty="0" err="1" smtClean="0"/>
                  <a:t>Nevanlinna</a:t>
                </a:r>
                <a:r>
                  <a:rPr lang="en-US" sz="2800" dirty="0" smtClean="0"/>
                  <a:t> class </a:t>
                </a:r>
                <a14:m>
                  <m:oMath xmlns:m="http://schemas.openxmlformats.org/officeDocument/2006/math">
                    <m:sSub>
                      <m:sSubPr>
                        <m:ctrlPr>
                          <a:rPr lang="en-US" sz="2800" i="1">
                            <a:latin typeface="Cambria Math"/>
                            <a:ea typeface="Times New Roman"/>
                            <a:cs typeface="Times New Roman"/>
                          </a:rPr>
                        </m:ctrlPr>
                      </m:sSubPr>
                      <m:e>
                        <m:r>
                          <a:rPr lang="en-US" sz="2800" i="1">
                            <a:latin typeface="Cambria Math"/>
                            <a:ea typeface="Times New Roman"/>
                            <a:cs typeface="Times New Roman"/>
                          </a:rPr>
                          <m:t>𝑁</m:t>
                        </m:r>
                      </m:e>
                      <m:sub>
                        <m:r>
                          <a:rPr lang="en-US" sz="2800" i="1">
                            <a:latin typeface="Cambria Math"/>
                            <a:ea typeface="Times New Roman"/>
                            <a:cs typeface="Times New Roman"/>
                          </a:rPr>
                          <m:t>𝜅</m:t>
                        </m:r>
                      </m:sub>
                    </m:sSub>
                    <m:r>
                      <a:rPr lang="en-US" sz="2800" i="1">
                        <a:latin typeface="Cambria Math"/>
                        <a:ea typeface="Times New Roman"/>
                        <a:cs typeface="Times New Roman"/>
                      </a:rPr>
                      <m:t>(</m:t>
                    </m:r>
                    <m:r>
                      <a:rPr lang="en-US" sz="2800" i="1">
                        <a:solidFill>
                          <a:prstClr val="black"/>
                        </a:solidFill>
                        <a:latin typeface="Cambria Math"/>
                        <a:ea typeface="Times New Roman"/>
                        <a:cs typeface="Times New Roman"/>
                      </a:rPr>
                      <m:t>ℋ</m:t>
                    </m:r>
                    <m:r>
                      <a:rPr lang="en-US" sz="2800" i="1">
                        <a:latin typeface="Cambria Math"/>
                        <a:ea typeface="Times New Roman"/>
                        <a:cs typeface="Times New Roman"/>
                      </a:rPr>
                      <m:t>)</m:t>
                    </m:r>
                  </m:oMath>
                </a14:m>
                <a:endParaRPr lang="en-US"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marR="0" indent="0">
                  <a:lnSpc>
                    <a:spcPct val="115000"/>
                  </a:lnSpc>
                  <a:spcBef>
                    <a:spcPts val="0"/>
                  </a:spcBef>
                  <a:spcAft>
                    <a:spcPts val="0"/>
                  </a:spcAft>
                  <a:buNone/>
                </a:pPr>
                <a:r>
                  <a:rPr lang="en-US" sz="2000" b="1" i="1" dirty="0" smtClean="0">
                    <a:ea typeface="Times New Roman"/>
                    <a:cs typeface="Times New Roman"/>
                  </a:rPr>
                  <a:t>Definition </a:t>
                </a:r>
                <a:r>
                  <a:rPr lang="en-US" sz="2000" b="1" i="1" dirty="0" smtClean="0">
                    <a:ea typeface="Times New Roman"/>
                    <a:cs typeface="Times New Roman"/>
                  </a:rPr>
                  <a:t>2.1</a:t>
                </a:r>
                <a:r>
                  <a:rPr lang="en-US" sz="2000" i="1" dirty="0" smtClean="0">
                    <a:ea typeface="Times New Roman"/>
                    <a:cs typeface="Times New Roman"/>
                  </a:rPr>
                  <a:t> A function </a:t>
                </a:r>
                <a14:m>
                  <m:oMath xmlns:m="http://schemas.openxmlformats.org/officeDocument/2006/math">
                    <m:r>
                      <a:rPr lang="en-US" sz="2000" i="1">
                        <a:effectLst/>
                        <a:latin typeface="Cambria Math"/>
                        <a:ea typeface="Times New Roman"/>
                        <a:cs typeface="Times New Roman"/>
                      </a:rPr>
                      <m:t>𝑄</m:t>
                    </m:r>
                  </m:oMath>
                </a14:m>
                <a:r>
                  <a:rPr lang="en-US" sz="2000" i="1" dirty="0" smtClean="0">
                    <a:effectLst/>
                    <a:ea typeface="Times New Roman"/>
                    <a:cs typeface="Times New Roman"/>
                  </a:rPr>
                  <a:t>:</a:t>
                </a:r>
                <a:r>
                  <a:rPr lang="en-US" sz="2000" i="1" dirty="0">
                    <a:effectLst/>
                    <a:ea typeface="Times New Roman"/>
                    <a:cs typeface="Times New Roman"/>
                  </a:rPr>
                  <a:t> </a:t>
                </a:r>
                <a14:m>
                  <m:oMath xmlns:m="http://schemas.openxmlformats.org/officeDocument/2006/math">
                    <m:r>
                      <a:rPr lang="en-US" sz="2000" i="1">
                        <a:solidFill>
                          <a:prstClr val="black"/>
                        </a:solidFill>
                        <a:latin typeface="Cambria Math"/>
                        <a:ea typeface="Times New Roman"/>
                        <a:cs typeface="Times New Roman"/>
                      </a:rPr>
                      <m:t>𝒟</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𝑄</m:t>
                        </m:r>
                      </m:e>
                    </m:d>
                    <m:r>
                      <a:rPr lang="en-US" sz="2000" i="1" dirty="0" smtClean="0">
                        <a:effectLst/>
                        <a:latin typeface="Cambria Math"/>
                        <a:ea typeface="Cambria Math"/>
                        <a:cs typeface="Times New Roman"/>
                      </a:rPr>
                      <m:t>→</m:t>
                    </m:r>
                    <m:r>
                      <a:rPr lang="en-US" sz="2000" i="1">
                        <a:effectLst/>
                        <a:latin typeface="Cambria Math"/>
                        <a:ea typeface="Times New Roman"/>
                        <a:cs typeface="Times New Roman"/>
                      </a:rPr>
                      <m:t>𝐿</m:t>
                    </m:r>
                    <m:r>
                      <a:rPr lang="en-US" sz="2000" i="1">
                        <a:effectLst/>
                        <a:latin typeface="Cambria Math"/>
                        <a:ea typeface="Times New Roman"/>
                        <a:cs typeface="Times New Roman"/>
                      </a:rPr>
                      <m:t>(</m:t>
                    </m:r>
                    <m:r>
                      <a:rPr lang="en-US" sz="2000" i="1">
                        <a:solidFill>
                          <a:prstClr val="black"/>
                        </a:solidFill>
                        <a:latin typeface="Cambria Math"/>
                        <a:ea typeface="Times New Roman"/>
                        <a:cs typeface="Times New Roman"/>
                      </a:rPr>
                      <m:t>ℋ</m:t>
                    </m:r>
                    <m:r>
                      <a:rPr lang="en-US" sz="2000" i="1">
                        <a:effectLst/>
                        <a:latin typeface="Cambria Math"/>
                        <a:ea typeface="Times New Roman"/>
                        <a:cs typeface="Times New Roman"/>
                      </a:rPr>
                      <m:t>)</m:t>
                    </m:r>
                  </m:oMath>
                </a14:m>
                <a:r>
                  <a:rPr lang="en-US" sz="2000" i="1" dirty="0">
                    <a:effectLst/>
                    <a:ea typeface="Times New Roman"/>
                    <a:cs typeface="Times New Roman"/>
                  </a:rPr>
                  <a:t> belongs to generalized </a:t>
                </a:r>
                <a:r>
                  <a:rPr lang="en-US" sz="2000" i="1" dirty="0" err="1">
                    <a:effectLst/>
                    <a:ea typeface="Times New Roman"/>
                    <a:cs typeface="Times New Roman"/>
                  </a:rPr>
                  <a:t>Nevanlinna</a:t>
                </a:r>
                <a:r>
                  <a:rPr lang="en-US" sz="2000" i="1" dirty="0">
                    <a:effectLst/>
                    <a:ea typeface="Times New Roman"/>
                    <a:cs typeface="Times New Roman"/>
                  </a:rPr>
                  <a:t> class </a:t>
                </a:r>
                <a14:m>
                  <m:oMath xmlns:m="http://schemas.openxmlformats.org/officeDocument/2006/math">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𝑁</m:t>
                        </m:r>
                      </m:e>
                      <m:sub>
                        <m:r>
                          <a:rPr lang="en-US" sz="2000" i="1">
                            <a:effectLst/>
                            <a:latin typeface="Cambria Math"/>
                            <a:ea typeface="Times New Roman"/>
                            <a:cs typeface="Times New Roman"/>
                          </a:rPr>
                          <m:t>𝜅</m:t>
                        </m:r>
                      </m:sub>
                    </m:sSub>
                    <m:r>
                      <a:rPr lang="en-US" sz="2000" i="1">
                        <a:effectLst/>
                        <a:latin typeface="Cambria Math"/>
                        <a:ea typeface="Times New Roman"/>
                        <a:cs typeface="Times New Roman"/>
                      </a:rPr>
                      <m:t>(</m:t>
                    </m:r>
                    <m:r>
                      <a:rPr lang="en-US" sz="2000" i="1">
                        <a:solidFill>
                          <a:prstClr val="black"/>
                        </a:solidFill>
                        <a:latin typeface="Cambria Math"/>
                        <a:ea typeface="Times New Roman"/>
                        <a:cs typeface="Times New Roman"/>
                      </a:rPr>
                      <m:t>ℋ</m:t>
                    </m:r>
                    <m:r>
                      <a:rPr lang="en-US" sz="2000" i="1">
                        <a:effectLst/>
                        <a:latin typeface="Cambria Math"/>
                        <a:ea typeface="Times New Roman"/>
                        <a:cs typeface="Times New Roman"/>
                      </a:rPr>
                      <m:t>)</m:t>
                    </m:r>
                  </m:oMath>
                </a14:m>
                <a:r>
                  <a:rPr lang="en-US" sz="2000" i="1" dirty="0">
                    <a:effectLst/>
                    <a:ea typeface="Times New Roman"/>
                    <a:cs typeface="Times New Roman"/>
                  </a:rPr>
                  <a:t> if  </a:t>
                </a:r>
                <a:endParaRPr lang="en-US" sz="2000" i="1" dirty="0" smtClean="0">
                  <a:effectLst/>
                  <a:ea typeface="Times New Roman"/>
                  <a:cs typeface="Times New Roman"/>
                </a:endParaRPr>
              </a:p>
              <a:p>
                <a:pPr marL="0" marR="0">
                  <a:lnSpc>
                    <a:spcPct val="115000"/>
                  </a:lnSpc>
                  <a:spcBef>
                    <a:spcPts val="0"/>
                  </a:spcBef>
                  <a:spcAft>
                    <a:spcPts val="0"/>
                  </a:spcAft>
                </a:pPr>
                <a14:m>
                  <m:oMath xmlns:m="http://schemas.openxmlformats.org/officeDocument/2006/math">
                    <m:r>
                      <a:rPr lang="en-US" sz="2000" i="1">
                        <a:solidFill>
                          <a:prstClr val="black"/>
                        </a:solidFill>
                        <a:latin typeface="Cambria Math"/>
                        <a:ea typeface="Times New Roman"/>
                        <a:cs typeface="Times New Roman"/>
                      </a:rPr>
                      <m:t>𝑄</m:t>
                    </m:r>
                    <m:r>
                      <a:rPr lang="en-US" sz="2000" b="0" i="1" smtClean="0">
                        <a:solidFill>
                          <a:prstClr val="black"/>
                        </a:solidFill>
                        <a:latin typeface="Cambria Math"/>
                        <a:ea typeface="Times New Roman"/>
                        <a:cs typeface="Times New Roman"/>
                      </a:rPr>
                      <m:t> </m:t>
                    </m:r>
                    <m:r>
                      <a:rPr lang="en-US" sz="2000" b="0" i="1" smtClean="0">
                        <a:solidFill>
                          <a:prstClr val="black"/>
                        </a:solidFill>
                        <a:latin typeface="Cambria Math"/>
                        <a:ea typeface="Times New Roman"/>
                        <a:cs typeface="Times New Roman"/>
                      </a:rPr>
                      <m:t>𝑖𝑠</m:t>
                    </m:r>
                    <m:r>
                      <a:rPr lang="en-US" sz="2000" i="1">
                        <a:solidFill>
                          <a:prstClr val="black"/>
                        </a:solidFill>
                        <a:latin typeface="Cambria Math"/>
                        <a:ea typeface="Times New Roman"/>
                        <a:cs typeface="Times New Roman"/>
                      </a:rPr>
                      <m:t> </m:t>
                    </m:r>
                    <m:r>
                      <m:rPr>
                        <m:nor/>
                      </m:rPr>
                      <a:rPr lang="en-US" sz="2000" i="1" dirty="0">
                        <a:solidFill>
                          <a:prstClr val="black"/>
                        </a:solidFill>
                        <a:ea typeface="Times New Roman"/>
                        <a:cs typeface="Times New Roman"/>
                      </a:rPr>
                      <m:t>meromorphic</m:t>
                    </m:r>
                    <m:r>
                      <m:rPr>
                        <m:nor/>
                      </m:rPr>
                      <a:rPr lang="en-US" sz="2000" i="1" dirty="0">
                        <a:solidFill>
                          <a:prstClr val="black"/>
                        </a:solidFill>
                        <a:ea typeface="Times New Roman"/>
                        <a:cs typeface="Times New Roman"/>
                      </a:rPr>
                      <m:t> </m:t>
                    </m:r>
                    <m:r>
                      <m:rPr>
                        <m:nor/>
                      </m:rPr>
                      <a:rPr lang="en-US" sz="2000" i="1" dirty="0">
                        <a:solidFill>
                          <a:prstClr val="black"/>
                        </a:solidFill>
                        <a:ea typeface="Times New Roman"/>
                        <a:cs typeface="Times New Roman"/>
                      </a:rPr>
                      <m:t>in</m:t>
                    </m:r>
                    <m:r>
                      <m:rPr>
                        <m:nor/>
                      </m:rPr>
                      <a:rPr lang="en-US" sz="2000" i="1" dirty="0">
                        <a:solidFill>
                          <a:prstClr val="black"/>
                        </a:solidFill>
                        <a:ea typeface="Times New Roman"/>
                        <a:cs typeface="Times New Roman"/>
                      </a:rPr>
                      <m:t>  </m:t>
                    </m:r>
                    <m:r>
                      <a:rPr lang="en-US" sz="2000" i="1">
                        <a:solidFill>
                          <a:prstClr val="black"/>
                        </a:solidFill>
                        <a:latin typeface="Cambria Math"/>
                        <a:ea typeface="Times New Roman"/>
                        <a:cs typeface="Times New Roman"/>
                      </a:rPr>
                      <m:t>𝐶</m:t>
                    </m:r>
                    <m:r>
                      <a:rPr lang="en-US" sz="2000" i="1">
                        <a:solidFill>
                          <a:prstClr val="black"/>
                        </a:solidFill>
                        <a:latin typeface="Cambria Math"/>
                        <a:ea typeface="Times New Roman"/>
                        <a:cs typeface="Times New Roman"/>
                      </a:rPr>
                      <m:t> \</m:t>
                    </m:r>
                    <m:r>
                      <m:rPr>
                        <m:lit/>
                      </m:rPr>
                      <a:rPr lang="en-US" sz="2000" i="1">
                        <a:solidFill>
                          <a:prstClr val="black"/>
                        </a:solidFill>
                        <a:latin typeface="Cambria Math"/>
                        <a:ea typeface="Times New Roman"/>
                        <a:cs typeface="Times New Roman"/>
                      </a:rPr>
                      <m:t> </m:t>
                    </m:r>
                    <m:r>
                      <a:rPr lang="en-US" sz="2000" i="1">
                        <a:solidFill>
                          <a:prstClr val="black"/>
                        </a:solidFill>
                        <a:latin typeface="Cambria Math"/>
                        <a:ea typeface="Times New Roman"/>
                        <a:cs typeface="Times New Roman"/>
                      </a:rPr>
                      <m:t>𝑅</m:t>
                    </m:r>
                  </m:oMath>
                </a14:m>
                <a:r>
                  <a:rPr lang="en-US" sz="2000" b="1" i="1" dirty="0">
                    <a:effectLst/>
                    <a:ea typeface="Times New Roman"/>
                    <a:cs typeface="Times New Roman"/>
                  </a:rPr>
                  <a:t>, </a:t>
                </a:r>
                <a:endParaRPr lang="en-US" sz="2000" b="1" i="1" dirty="0" smtClean="0">
                  <a:effectLst/>
                  <a:ea typeface="Times New Roman"/>
                  <a:cs typeface="Times New Roman"/>
                </a:endParaRPr>
              </a:p>
              <a:p>
                <a:pPr marL="0" marR="0">
                  <a:lnSpc>
                    <a:spcPct val="115000"/>
                  </a:lnSpc>
                  <a:spcBef>
                    <a:spcPts val="0"/>
                  </a:spcBef>
                  <a:spcAft>
                    <a:spcPts val="0"/>
                  </a:spcAft>
                </a:pPr>
                <a14:m>
                  <m:oMath xmlns:m="http://schemas.openxmlformats.org/officeDocument/2006/math">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𝑧</m:t>
                                </m:r>
                              </m:e>
                            </m:acc>
                          </m:e>
                        </m:d>
                      </m:e>
                      <m:sup>
                        <m:r>
                          <a:rPr lang="en-US" sz="2000" i="1">
                            <a:solidFill>
                              <a:prstClr val="black"/>
                            </a:solidFill>
                            <a:latin typeface="Cambria Math"/>
                            <a:ea typeface="Times New Roman"/>
                            <a:cs typeface="Times New Roman"/>
                          </a:rPr>
                          <m:t>∗</m:t>
                        </m:r>
                      </m:sup>
                    </m:sSup>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e>
                    </m:d>
                    <m:r>
                      <a:rPr lang="en-US" sz="2000" i="1">
                        <a:solidFill>
                          <a:prstClr val="black"/>
                        </a:solidFill>
                        <a:latin typeface="Cambria Math"/>
                        <a:ea typeface="Times New Roman"/>
                        <a:cs typeface="Times New Roman"/>
                      </a:rPr>
                      <m:t>, </m:t>
                    </m:r>
                    <m:r>
                      <a:rPr lang="en-US" sz="2000" b="0" i="1" smtClean="0">
                        <a:solidFill>
                          <a:prstClr val="black"/>
                        </a:solidFill>
                        <a:latin typeface="Cambria Math"/>
                        <a:ea typeface="Times New Roman"/>
                        <a:cs typeface="Times New Roman"/>
                      </a:rPr>
                      <m:t> </m:t>
                    </m:r>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𝜖</m:t>
                    </m:r>
                    <m:r>
                      <a:rPr lang="en-US" sz="2000" i="1">
                        <a:solidFill>
                          <a:prstClr val="black"/>
                        </a:solidFill>
                        <a:latin typeface="Cambria Math"/>
                        <a:ea typeface="Times New Roman"/>
                        <a:cs typeface="Times New Roman"/>
                      </a:rPr>
                      <m:t>𝒟</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𝑄</m:t>
                        </m:r>
                      </m:e>
                    </m:d>
                  </m:oMath>
                </a14:m>
                <a:r>
                  <a:rPr lang="en-US" sz="2000" b="1" i="1" dirty="0" smtClean="0">
                    <a:effectLst/>
                    <a:ea typeface="Times New Roman"/>
                    <a:cs typeface="Times New Roman"/>
                  </a:rPr>
                  <a:t>,</a:t>
                </a:r>
              </a:p>
              <a:p>
                <a:pPr marL="0" marR="0">
                  <a:lnSpc>
                    <a:spcPct val="115000"/>
                  </a:lnSpc>
                  <a:spcBef>
                    <a:spcPts val="0"/>
                  </a:spcBef>
                  <a:spcAft>
                    <a:spcPts val="0"/>
                  </a:spcAft>
                </a:pPr>
                <a14:m>
                  <m:oMath xmlns:m="http://schemas.openxmlformats.org/officeDocument/2006/math">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𝑁</m:t>
                        </m:r>
                      </m:e>
                      <m:sub>
                        <m:r>
                          <a:rPr lang="en-US" sz="2000" i="1">
                            <a:solidFill>
                              <a:prstClr val="black"/>
                            </a:solidFill>
                            <a:latin typeface="Cambria Math"/>
                            <a:ea typeface="Times New Roman"/>
                            <a:cs typeface="Times New Roman"/>
                          </a:rPr>
                          <m:t>𝑄</m:t>
                        </m:r>
                      </m:sub>
                    </m:sSub>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r>
                          <a:rPr lang="en-US" sz="2000" b="0" i="1" smtClean="0">
                            <a:solidFill>
                              <a:prstClr val="black"/>
                            </a:solidFill>
                            <a:latin typeface="Cambria Math"/>
                            <a:ea typeface="Times New Roman"/>
                            <a:cs typeface="Times New Roman"/>
                          </a:rPr>
                          <m:t>𝑤</m:t>
                        </m:r>
                      </m:e>
                    </m:d>
                    <m:r>
                      <a:rPr lang="en-US" sz="2000" i="1">
                        <a:solidFill>
                          <a:prstClr val="black"/>
                        </a:solidFill>
                        <a:latin typeface="Cambria Math"/>
                        <a:ea typeface="Times New Roman"/>
                        <a:cs typeface="Times New Roman"/>
                      </a:rPr>
                      <m:t>≔</m:t>
                    </m:r>
                    <m:f>
                      <m:fPr>
                        <m:ctrlPr>
                          <a:rPr lang="en-US" sz="2000" i="1">
                            <a:solidFill>
                              <a:prstClr val="black"/>
                            </a:solidFill>
                            <a:latin typeface="Cambria Math"/>
                            <a:ea typeface="Times New Roman"/>
                            <a:cs typeface="Times New Roman"/>
                          </a:rPr>
                        </m:ctrlPr>
                      </m:fPr>
                      <m:num>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𝑧</m:t>
                            </m:r>
                          </m:e>
                        </m:d>
                        <m:r>
                          <a:rPr lang="en-US" sz="2000" i="1">
                            <a:solidFill>
                              <a:prstClr val="black"/>
                            </a:solidFill>
                            <a:latin typeface="Cambria Math"/>
                            <a:ea typeface="Times New Roman"/>
                            <a:cs typeface="Times New Roman"/>
                          </a:rPr>
                          <m:t>−</m:t>
                        </m:r>
                        <m:sSup>
                          <m:sSupPr>
                            <m:ctrlPr>
                              <a:rPr lang="en-US" sz="2000" i="1">
                                <a:solidFill>
                                  <a:prstClr val="black"/>
                                </a:solidFill>
                                <a:latin typeface="Cambria Math"/>
                                <a:ea typeface="Times New Roman"/>
                                <a:cs typeface="Times New Roman"/>
                              </a:rPr>
                            </m:ctrlPr>
                          </m:sSupPr>
                          <m:e>
                            <m:r>
                              <a:rPr lang="en-US" sz="2000" i="1">
                                <a:solidFill>
                                  <a:prstClr val="black"/>
                                </a:solidFill>
                                <a:latin typeface="Cambria Math"/>
                                <a:ea typeface="Times New Roman"/>
                                <a:cs typeface="Times New Roman"/>
                              </a:rPr>
                              <m:t>𝑄</m:t>
                            </m:r>
                            <m:d>
                              <m:dPr>
                                <m:ctrlPr>
                                  <a:rPr lang="en-US" sz="2000" i="1">
                                    <a:solidFill>
                                      <a:prstClr val="black"/>
                                    </a:solidFill>
                                    <a:latin typeface="Cambria Math"/>
                                    <a:ea typeface="Times New Roman"/>
                                    <a:cs typeface="Times New Roman"/>
                                  </a:rPr>
                                </m:ctrlPr>
                              </m:dPr>
                              <m:e>
                                <m:r>
                                  <a:rPr lang="en-US" sz="2000" i="1">
                                    <a:solidFill>
                                      <a:prstClr val="black"/>
                                    </a:solidFill>
                                    <a:latin typeface="Cambria Math"/>
                                    <a:ea typeface="Times New Roman"/>
                                    <a:cs typeface="Times New Roman"/>
                                  </a:rPr>
                                  <m:t>𝑤</m:t>
                                </m:r>
                              </m:e>
                            </m:d>
                          </m:e>
                          <m:sup>
                            <m:r>
                              <a:rPr lang="en-US" sz="2000" i="1">
                                <a:solidFill>
                                  <a:prstClr val="black"/>
                                </a:solidFill>
                                <a:latin typeface="Cambria Math"/>
                                <a:ea typeface="Times New Roman"/>
                                <a:cs typeface="Times New Roman"/>
                              </a:rPr>
                              <m:t>∗</m:t>
                            </m:r>
                          </m:sup>
                        </m:sSup>
                      </m:num>
                      <m:den>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m:t>
                        </m:r>
                        <m:acc>
                          <m:accPr>
                            <m:chr m:val="̅"/>
                            <m:ctrlPr>
                              <a:rPr lang="en-US" sz="2000" i="1">
                                <a:solidFill>
                                  <a:prstClr val="black"/>
                                </a:solidFill>
                                <a:latin typeface="Cambria Math"/>
                                <a:ea typeface="Times New Roman"/>
                                <a:cs typeface="Times New Roman"/>
                              </a:rPr>
                            </m:ctrlPr>
                          </m:accPr>
                          <m:e>
                            <m:r>
                              <a:rPr lang="en-US" sz="2000" i="1">
                                <a:solidFill>
                                  <a:prstClr val="black"/>
                                </a:solidFill>
                                <a:latin typeface="Cambria Math"/>
                                <a:ea typeface="Times New Roman"/>
                                <a:cs typeface="Times New Roman"/>
                              </a:rPr>
                              <m:t>𝑤</m:t>
                            </m:r>
                          </m:e>
                        </m:acc>
                      </m:den>
                    </m:f>
                    <m:r>
                      <a:rPr lang="en-US" sz="2000" i="1">
                        <a:solidFill>
                          <a:prstClr val="black"/>
                        </a:solidFill>
                        <a:latin typeface="Cambria Math"/>
                        <a:ea typeface="Times New Roman"/>
                        <a:cs typeface="Times New Roman"/>
                      </a:rPr>
                      <m:t>, </m:t>
                    </m:r>
                    <m:r>
                      <a:rPr lang="en-US" sz="2000" b="0" i="1" smtClean="0">
                        <a:solidFill>
                          <a:prstClr val="black"/>
                        </a:solidFill>
                        <a:latin typeface="Cambria Math"/>
                        <a:ea typeface="Times New Roman"/>
                        <a:cs typeface="Times New Roman"/>
                      </a:rPr>
                      <m:t> </m:t>
                    </m:r>
                    <m:r>
                      <a:rPr lang="en-US" sz="2000" i="1">
                        <a:solidFill>
                          <a:prstClr val="black"/>
                        </a:solidFill>
                        <a:latin typeface="Cambria Math"/>
                        <a:ea typeface="Times New Roman"/>
                        <a:cs typeface="Times New Roman"/>
                      </a:rPr>
                      <m:t>𝑧</m:t>
                    </m:r>
                    <m:r>
                      <a:rPr lang="en-US" sz="2000" i="1">
                        <a:solidFill>
                          <a:prstClr val="black"/>
                        </a:solidFill>
                        <a:latin typeface="Cambria Math"/>
                        <a:ea typeface="Times New Roman"/>
                        <a:cs typeface="Times New Roman"/>
                      </a:rPr>
                      <m:t>, </m:t>
                    </m:r>
                    <m:r>
                      <a:rPr lang="en-US" sz="2000" b="0" i="1" smtClean="0">
                        <a:solidFill>
                          <a:prstClr val="black"/>
                        </a:solidFill>
                        <a:latin typeface="Cambria Math"/>
                        <a:ea typeface="Times New Roman"/>
                        <a:cs typeface="Times New Roman"/>
                      </a:rPr>
                      <m:t>𝑤</m:t>
                    </m:r>
                    <m:r>
                      <a:rPr lang="en-US" sz="2000" i="1">
                        <a:solidFill>
                          <a:prstClr val="black"/>
                        </a:solidFill>
                        <a:latin typeface="Cambria Math"/>
                        <a:ea typeface="Times New Roman"/>
                        <a:cs typeface="Times New Roman"/>
                      </a:rPr>
                      <m:t>𝜖</m:t>
                    </m:r>
                    <m:r>
                      <a:rPr lang="en-US" sz="2000" i="1">
                        <a:solidFill>
                          <a:prstClr val="black"/>
                        </a:solidFill>
                        <a:latin typeface="Cambria Math"/>
                        <a:ea typeface="Times New Roman"/>
                        <a:cs typeface="Times New Roman"/>
                      </a:rPr>
                      <m:t>𝒟</m:t>
                    </m:r>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𝑄</m:t>
                    </m:r>
                    <m:r>
                      <a:rPr lang="en-US" sz="2000" i="1">
                        <a:solidFill>
                          <a:prstClr val="black"/>
                        </a:solidFill>
                        <a:latin typeface="Cambria Math"/>
                        <a:ea typeface="Times New Roman"/>
                        <a:cs typeface="Times New Roman"/>
                      </a:rPr>
                      <m:t>)∩</m:t>
                    </m:r>
                    <m:sSup>
                      <m:sSupPr>
                        <m:ctrlPr>
                          <a:rPr lang="en-US" sz="2000" b="1" i="1">
                            <a:solidFill>
                              <a:prstClr val="black"/>
                            </a:solidFill>
                            <a:latin typeface="Cambria Math"/>
                            <a:ea typeface="Times New Roman"/>
                            <a:cs typeface="Times New Roman"/>
                          </a:rPr>
                        </m:ctrlPr>
                      </m:sSupPr>
                      <m:e>
                        <m:r>
                          <a:rPr lang="en-US" sz="2000" b="1" i="1">
                            <a:solidFill>
                              <a:prstClr val="black"/>
                            </a:solidFill>
                            <a:latin typeface="Cambria Math"/>
                            <a:ea typeface="Times New Roman"/>
                            <a:cs typeface="Times New Roman"/>
                          </a:rPr>
                          <m:t>𝑪</m:t>
                        </m:r>
                      </m:e>
                      <m:sup>
                        <m:r>
                          <a:rPr lang="en-US" sz="2000" b="1" i="1">
                            <a:solidFill>
                              <a:prstClr val="black"/>
                            </a:solidFill>
                            <a:latin typeface="Cambria Math"/>
                            <a:ea typeface="Times New Roman"/>
                            <a:cs typeface="Times New Roman"/>
                          </a:rPr>
                          <m:t>+</m:t>
                        </m:r>
                      </m:sup>
                    </m:sSup>
                  </m:oMath>
                </a14:m>
                <a:r>
                  <a:rPr lang="en-US" sz="2000" b="1" i="1" dirty="0">
                    <a:solidFill>
                      <a:prstClr val="black"/>
                    </a:solidFill>
                    <a:ea typeface="Times New Roman"/>
                    <a:cs typeface="Times New Roman"/>
                  </a:rPr>
                  <a:t>,</a:t>
                </a:r>
                <a:endParaRPr lang="en-US" sz="2000" i="1" dirty="0" smtClean="0">
                  <a:ea typeface="Calibri"/>
                  <a:cs typeface="Times New Roman"/>
                </a:endParaRPr>
              </a:p>
              <a:p>
                <a:pPr marL="0" marR="0" indent="0">
                  <a:lnSpc>
                    <a:spcPct val="115000"/>
                  </a:lnSpc>
                  <a:spcBef>
                    <a:spcPts val="0"/>
                  </a:spcBef>
                  <a:spcAft>
                    <a:spcPts val="0"/>
                  </a:spcAft>
                  <a:buNone/>
                </a:pPr>
                <a:r>
                  <a:rPr lang="en-US" sz="2000" i="1" dirty="0" smtClean="0">
                    <a:effectLst/>
                    <a:ea typeface="Times New Roman"/>
                    <a:cs typeface="Times New Roman"/>
                  </a:rPr>
                  <a:t>has </a:t>
                </a:r>
                <a:r>
                  <a:rPr lang="en-US" sz="2000" i="1" dirty="0">
                    <a:effectLst/>
                    <a:ea typeface="Times New Roman"/>
                    <a:cs typeface="Times New Roman"/>
                  </a:rPr>
                  <a:t>κ negative </a:t>
                </a:r>
                <a:r>
                  <a:rPr lang="en-US" sz="2000" i="1" dirty="0" smtClean="0">
                    <a:effectLst/>
                    <a:ea typeface="Times New Roman"/>
                    <a:cs typeface="Times New Roman"/>
                  </a:rPr>
                  <a:t>squares i.e. for </a:t>
                </a:r>
                <a:r>
                  <a:rPr lang="en-US" sz="2000" i="1" dirty="0">
                    <a:effectLst/>
                    <a:ea typeface="Times New Roman"/>
                    <a:cs typeface="Times New Roman"/>
                  </a:rPr>
                  <a:t>arbitrary </a:t>
                </a:r>
                <a14:m>
                  <m:oMath xmlns:m="http://schemas.openxmlformats.org/officeDocument/2006/math">
                    <m:r>
                      <a:rPr lang="en-US" sz="2000" i="1">
                        <a:effectLst/>
                        <a:latin typeface="Cambria Math"/>
                        <a:ea typeface="Times New Roman"/>
                        <a:cs typeface="Times New Roman"/>
                      </a:rPr>
                      <m:t>𝑛</m:t>
                    </m:r>
                    <m:r>
                      <a:rPr lang="en-US" sz="2000" i="1">
                        <a:effectLst/>
                        <a:latin typeface="Cambria Math"/>
                        <a:ea typeface="Times New Roman"/>
                        <a:cs typeface="Times New Roman"/>
                      </a:rPr>
                      <m:t>𝜖</m:t>
                    </m:r>
                    <m:r>
                      <a:rPr lang="en-US" sz="2000" i="1">
                        <a:effectLst/>
                        <a:latin typeface="Cambria Math"/>
                        <a:ea typeface="Times New Roman"/>
                        <a:cs typeface="Times New Roman"/>
                      </a:rPr>
                      <m:t>𝑁</m:t>
                    </m:r>
                    <m:r>
                      <a:rPr lang="en-US" sz="2000" i="1">
                        <a:effectLst/>
                        <a:latin typeface="Cambria Math"/>
                        <a:ea typeface="Times New Roman"/>
                        <a:cs typeface="Times New Roman"/>
                      </a:rPr>
                      <m:t>, </m:t>
                    </m:r>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𝑧</m:t>
                        </m:r>
                      </m:e>
                      <m:sub>
                        <m:r>
                          <a:rPr lang="en-US" sz="2000" i="1">
                            <a:effectLst/>
                            <a:latin typeface="Cambria Math"/>
                            <a:ea typeface="Times New Roman"/>
                            <a:cs typeface="Times New Roman"/>
                          </a:rPr>
                          <m:t>1</m:t>
                        </m:r>
                      </m:sub>
                    </m:sSub>
                    <m:r>
                      <a:rPr lang="en-US" sz="2000" i="1">
                        <a:effectLst/>
                        <a:latin typeface="Cambria Math"/>
                        <a:ea typeface="Times New Roman"/>
                        <a:cs typeface="Times New Roman"/>
                      </a:rPr>
                      <m:t>, …,  </m:t>
                    </m:r>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𝑧</m:t>
                        </m:r>
                      </m:e>
                      <m:sub>
                        <m:r>
                          <a:rPr lang="en-US" sz="2000" i="1">
                            <a:effectLst/>
                            <a:latin typeface="Cambria Math"/>
                            <a:ea typeface="Times New Roman"/>
                            <a:cs typeface="Times New Roman"/>
                          </a:rPr>
                          <m:t>𝑛</m:t>
                        </m:r>
                      </m:sub>
                    </m:sSub>
                    <m:r>
                      <a:rPr lang="en-US" sz="2000" i="1">
                        <a:effectLst/>
                        <a:latin typeface="Cambria Math"/>
                        <a:ea typeface="Times New Roman"/>
                        <a:cs typeface="Times New Roman"/>
                      </a:rPr>
                      <m:t>𝜖</m:t>
                    </m:r>
                    <m:r>
                      <a:rPr lang="en-US" sz="2000" i="1">
                        <a:effectLst/>
                        <a:latin typeface="Cambria Math"/>
                        <a:ea typeface="Times New Roman"/>
                        <a:cs typeface="Times New Roman"/>
                      </a:rPr>
                      <m:t>𝒟</m:t>
                    </m:r>
                    <m:r>
                      <a:rPr lang="en-US" sz="2000" i="1">
                        <a:effectLst/>
                        <a:latin typeface="Cambria Math"/>
                        <a:ea typeface="Times New Roman"/>
                        <a:cs typeface="Times New Roman"/>
                      </a:rPr>
                      <m:t>(</m:t>
                    </m:r>
                    <m:r>
                      <a:rPr lang="en-US" sz="2000" i="1">
                        <a:effectLst/>
                        <a:latin typeface="Cambria Math"/>
                        <a:ea typeface="Times New Roman"/>
                        <a:cs typeface="Times New Roman"/>
                      </a:rPr>
                      <m:t>𝑄</m:t>
                    </m:r>
                    <m:r>
                      <a:rPr lang="en-US" sz="2000" i="1">
                        <a:effectLst/>
                        <a:latin typeface="Cambria Math"/>
                        <a:ea typeface="Times New Roman"/>
                        <a:cs typeface="Times New Roman"/>
                      </a:rPr>
                      <m:t>)</m:t>
                    </m:r>
                  </m:oMath>
                </a14:m>
                <a:r>
                  <a:rPr lang="en-US" sz="2000" i="1" dirty="0">
                    <a:effectLst/>
                    <a:ea typeface="Times New Roman"/>
                    <a:cs typeface="Times New Roman"/>
                  </a:rPr>
                  <a:t> and </a:t>
                </a:r>
                <a14:m>
                  <m:oMath xmlns:m="http://schemas.openxmlformats.org/officeDocument/2006/math">
                    <m:sSub>
                      <m:sSubPr>
                        <m:ctrlPr>
                          <a:rPr lang="en-US" sz="2000" i="1">
                            <a:effectLst/>
                            <a:latin typeface="Cambria Math"/>
                            <a:ea typeface="Times New Roman"/>
                            <a:cs typeface="Times New Roman"/>
                          </a:rPr>
                        </m:ctrlPr>
                      </m:sSubPr>
                      <m:e>
                        <m:acc>
                          <m:accPr>
                            <m:chr m:val="⃗"/>
                            <m:ctrlPr>
                              <a:rPr lang="en-US" sz="2000" i="1">
                                <a:solidFill>
                                  <a:prstClr val="black"/>
                                </a:solidFill>
                                <a:latin typeface="Cambria Math"/>
                                <a:cs typeface="Times New Roman"/>
                              </a:rPr>
                            </m:ctrlPr>
                          </m:accPr>
                          <m:e>
                            <m:r>
                              <a:rPr lang="en-US" sz="2000" i="1">
                                <a:solidFill>
                                  <a:prstClr val="black"/>
                                </a:solidFill>
                                <a:latin typeface="Cambria Math"/>
                                <a:cs typeface="Times New Roman"/>
                              </a:rPr>
                              <m:t>h</m:t>
                            </m:r>
                          </m:e>
                        </m:acc>
                      </m:e>
                      <m:sub>
                        <m:r>
                          <a:rPr lang="en-US" sz="2000" i="1">
                            <a:effectLst/>
                            <a:latin typeface="Cambria Math"/>
                            <a:ea typeface="Times New Roman"/>
                            <a:cs typeface="Times New Roman"/>
                          </a:rPr>
                          <m:t>1</m:t>
                        </m:r>
                      </m:sub>
                    </m:sSub>
                    <m:r>
                      <a:rPr lang="en-US" sz="2000" i="1">
                        <a:effectLst/>
                        <a:latin typeface="Cambria Math"/>
                        <a:ea typeface="Times New Roman"/>
                        <a:cs typeface="Times New Roman"/>
                      </a:rPr>
                      <m:t>, …,</m:t>
                    </m:r>
                    <m:sSub>
                      <m:sSubPr>
                        <m:ctrlPr>
                          <a:rPr lang="en-US" sz="2000" i="1">
                            <a:effectLst/>
                            <a:latin typeface="Cambria Math"/>
                            <a:ea typeface="Times New Roman"/>
                            <a:cs typeface="Times New Roman"/>
                          </a:rPr>
                        </m:ctrlPr>
                      </m:sSubPr>
                      <m:e>
                        <m:acc>
                          <m:accPr>
                            <m:chr m:val="⃗"/>
                            <m:ctrlPr>
                              <a:rPr lang="en-US" sz="2000" i="1">
                                <a:solidFill>
                                  <a:prstClr val="black"/>
                                </a:solidFill>
                                <a:latin typeface="Cambria Math"/>
                                <a:cs typeface="Times New Roman"/>
                              </a:rPr>
                            </m:ctrlPr>
                          </m:accPr>
                          <m:e>
                            <m:r>
                              <a:rPr lang="en-US" sz="2000" i="1">
                                <a:solidFill>
                                  <a:prstClr val="black"/>
                                </a:solidFill>
                                <a:latin typeface="Cambria Math"/>
                                <a:cs typeface="Times New Roman"/>
                              </a:rPr>
                              <m:t>h</m:t>
                            </m:r>
                          </m:e>
                        </m:acc>
                      </m:e>
                      <m:sub>
                        <m:r>
                          <a:rPr lang="en-US" sz="2000" i="1">
                            <a:effectLst/>
                            <a:latin typeface="Cambria Math"/>
                            <a:ea typeface="Times New Roman"/>
                            <a:cs typeface="Times New Roman"/>
                          </a:rPr>
                          <m:t>𝑛</m:t>
                        </m:r>
                      </m:sub>
                    </m:sSub>
                    <m:r>
                      <a:rPr lang="en-US" sz="2000" i="1">
                        <a:effectLst/>
                        <a:latin typeface="Cambria Math"/>
                        <a:ea typeface="Times New Roman"/>
                        <a:cs typeface="Times New Roman"/>
                      </a:rPr>
                      <m:t>𝜖</m:t>
                    </m:r>
                    <m:r>
                      <a:rPr lang="en-US" sz="2000" i="1">
                        <a:solidFill>
                          <a:prstClr val="black"/>
                        </a:solidFill>
                        <a:latin typeface="Cambria Math"/>
                        <a:ea typeface="Times New Roman"/>
                        <a:cs typeface="Times New Roman"/>
                      </a:rPr>
                      <m:t>ℋ</m:t>
                    </m:r>
                  </m:oMath>
                </a14:m>
                <a:r>
                  <a:rPr lang="en-US" sz="2000" i="1" dirty="0" smtClean="0">
                    <a:effectLst/>
                    <a:ea typeface="Times New Roman"/>
                    <a:cs typeface="Times New Roman"/>
                  </a:rPr>
                  <a:t> </a:t>
                </a:r>
                <a:r>
                  <a:rPr lang="en-US" sz="2000" i="1" dirty="0">
                    <a:effectLst/>
                    <a:ea typeface="Times New Roman"/>
                    <a:cs typeface="Times New Roman"/>
                  </a:rPr>
                  <a:t>the </a:t>
                </a:r>
                <a:r>
                  <a:rPr lang="en-US" sz="2000" i="1" dirty="0" err="1">
                    <a:effectLst/>
                    <a:ea typeface="Times New Roman"/>
                    <a:cs typeface="Times New Roman"/>
                  </a:rPr>
                  <a:t>Hermitian</a:t>
                </a:r>
                <a:r>
                  <a:rPr lang="en-US" sz="2000" i="1" dirty="0">
                    <a:effectLst/>
                    <a:ea typeface="Times New Roman"/>
                    <a:cs typeface="Times New Roman"/>
                  </a:rPr>
                  <a:t> matrix </a:t>
                </a:r>
                <a14:m>
                  <m:oMath xmlns:m="http://schemas.openxmlformats.org/officeDocument/2006/math">
                    <m:sSubSup>
                      <m:sSubSupPr>
                        <m:ctrlPr>
                          <a:rPr lang="en-US" sz="2000" i="1">
                            <a:effectLst/>
                            <a:latin typeface="Cambria Math"/>
                            <a:ea typeface="Times New Roman"/>
                            <a:cs typeface="Times New Roman"/>
                          </a:rPr>
                        </m:ctrlPr>
                      </m:sSubSupPr>
                      <m:e>
                        <m:d>
                          <m:dPr>
                            <m:ctrlPr>
                              <a:rPr lang="en-US" sz="2000" i="1">
                                <a:effectLst/>
                                <a:latin typeface="Cambria Math"/>
                                <a:ea typeface="Times New Roman"/>
                                <a:cs typeface="Times New Roman"/>
                              </a:rPr>
                            </m:ctrlPr>
                          </m:dPr>
                          <m:e>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𝑁</m:t>
                                </m:r>
                              </m:e>
                              <m:sub>
                                <m:r>
                                  <a:rPr lang="en-US" sz="2000" i="1">
                                    <a:effectLst/>
                                    <a:latin typeface="Cambria Math"/>
                                    <a:ea typeface="Times New Roman"/>
                                    <a:cs typeface="Times New Roman"/>
                                  </a:rPr>
                                  <m:t>𝑄</m:t>
                                </m:r>
                              </m:sub>
                            </m:sSub>
                            <m:d>
                              <m:dPr>
                                <m:ctrlPr>
                                  <a:rPr lang="en-US" sz="2000" i="1">
                                    <a:effectLst/>
                                    <a:latin typeface="Cambria Math"/>
                                    <a:ea typeface="Times New Roman"/>
                                    <a:cs typeface="Times New Roman"/>
                                  </a:rPr>
                                </m:ctrlPr>
                              </m:dPr>
                              <m:e>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𝑧</m:t>
                                    </m:r>
                                  </m:e>
                                  <m:sub>
                                    <m:r>
                                      <a:rPr lang="en-US" sz="2000" i="1">
                                        <a:effectLst/>
                                        <a:latin typeface="Cambria Math"/>
                                        <a:ea typeface="Times New Roman"/>
                                        <a:cs typeface="Times New Roman"/>
                                      </a:rPr>
                                      <m:t>𝑖</m:t>
                                    </m:r>
                                  </m:sub>
                                </m:sSub>
                                <m:r>
                                  <a:rPr lang="en-US" sz="2000" i="1">
                                    <a:effectLst/>
                                    <a:latin typeface="Cambria Math"/>
                                    <a:ea typeface="Times New Roman"/>
                                    <a:cs typeface="Times New Roman"/>
                                  </a:rPr>
                                  <m:t>,</m:t>
                                </m:r>
                                <m:sSub>
                                  <m:sSubPr>
                                    <m:ctrlPr>
                                      <a:rPr lang="en-US" sz="2000" i="1">
                                        <a:effectLst/>
                                        <a:latin typeface="Cambria Math"/>
                                        <a:ea typeface="Times New Roman"/>
                                        <a:cs typeface="Times New Roman"/>
                                      </a:rPr>
                                    </m:ctrlPr>
                                  </m:sSubPr>
                                  <m:e>
                                    <m:r>
                                      <a:rPr lang="en-US" sz="2000" i="1">
                                        <a:effectLst/>
                                        <a:latin typeface="Cambria Math"/>
                                        <a:ea typeface="Times New Roman"/>
                                        <a:cs typeface="Times New Roman"/>
                                      </a:rPr>
                                      <m:t>𝑧</m:t>
                                    </m:r>
                                  </m:e>
                                  <m:sub>
                                    <m:r>
                                      <a:rPr lang="en-US" sz="2000" i="1">
                                        <a:effectLst/>
                                        <a:latin typeface="Cambria Math"/>
                                        <a:ea typeface="Times New Roman"/>
                                        <a:cs typeface="Times New Roman"/>
                                      </a:rPr>
                                      <m:t>𝑗</m:t>
                                    </m:r>
                                  </m:sub>
                                </m:sSub>
                              </m:e>
                            </m:d>
                            <m:sSub>
                              <m:sSubPr>
                                <m:ctrlPr>
                                  <a:rPr lang="en-US" sz="2000" i="1">
                                    <a:effectLst/>
                                    <a:latin typeface="Cambria Math"/>
                                    <a:ea typeface="Times New Roman"/>
                                    <a:cs typeface="Times New Roman"/>
                                  </a:rPr>
                                </m:ctrlPr>
                              </m:sSubPr>
                              <m:e>
                                <m:acc>
                                  <m:accPr>
                                    <m:chr m:val="⃗"/>
                                    <m:ctrlPr>
                                      <a:rPr lang="en-US" sz="2000" i="1" smtClean="0">
                                        <a:effectLst/>
                                        <a:latin typeface="Cambria Math"/>
                                        <a:cs typeface="Times New Roman"/>
                                      </a:rPr>
                                    </m:ctrlPr>
                                  </m:accPr>
                                  <m:e>
                                    <m:r>
                                      <a:rPr lang="en-US" sz="2000" b="0" i="1" smtClean="0">
                                        <a:effectLst/>
                                        <a:latin typeface="Cambria Math"/>
                                        <a:cs typeface="Times New Roman"/>
                                      </a:rPr>
                                      <m:t>h</m:t>
                                    </m:r>
                                  </m:e>
                                </m:acc>
                              </m:e>
                              <m:sub>
                                <m:r>
                                  <a:rPr lang="en-US" sz="2000" i="1">
                                    <a:effectLst/>
                                    <a:latin typeface="Cambria Math"/>
                                    <a:ea typeface="Times New Roman"/>
                                    <a:cs typeface="Times New Roman"/>
                                  </a:rPr>
                                  <m:t>𝑖</m:t>
                                </m:r>
                              </m:sub>
                            </m:sSub>
                            <m:r>
                              <a:rPr lang="en-US" sz="2000" i="1">
                                <a:effectLst/>
                                <a:latin typeface="Cambria Math"/>
                                <a:ea typeface="Times New Roman"/>
                                <a:cs typeface="Times New Roman"/>
                              </a:rPr>
                              <m:t>,</m:t>
                            </m:r>
                            <m:sSub>
                              <m:sSubPr>
                                <m:ctrlPr>
                                  <a:rPr lang="en-US" sz="2000" i="1">
                                    <a:solidFill>
                                      <a:prstClr val="black"/>
                                    </a:solidFill>
                                    <a:latin typeface="Cambria Math"/>
                                    <a:ea typeface="Times New Roman"/>
                                    <a:cs typeface="Times New Roman"/>
                                  </a:rPr>
                                </m:ctrlPr>
                              </m:sSubPr>
                              <m:e>
                                <m:acc>
                                  <m:accPr>
                                    <m:chr m:val="⃗"/>
                                    <m:ctrlPr>
                                      <a:rPr lang="en-US" sz="2000" i="1">
                                        <a:solidFill>
                                          <a:prstClr val="black"/>
                                        </a:solidFill>
                                        <a:latin typeface="Cambria Math"/>
                                        <a:cs typeface="Times New Roman"/>
                                      </a:rPr>
                                    </m:ctrlPr>
                                  </m:accPr>
                                  <m:e>
                                    <m:r>
                                      <a:rPr lang="en-US" sz="2000" i="1">
                                        <a:solidFill>
                                          <a:prstClr val="black"/>
                                        </a:solidFill>
                                        <a:latin typeface="Cambria Math"/>
                                        <a:cs typeface="Times New Roman"/>
                                      </a:rPr>
                                      <m:t>h</m:t>
                                    </m:r>
                                  </m:e>
                                </m:acc>
                              </m:e>
                              <m:sub>
                                <m:r>
                                  <a:rPr lang="en-US" sz="2000" b="0" i="1" smtClean="0">
                                    <a:solidFill>
                                      <a:prstClr val="black"/>
                                    </a:solidFill>
                                    <a:latin typeface="Cambria Math"/>
                                    <a:cs typeface="Times New Roman"/>
                                  </a:rPr>
                                  <m:t>𝑗</m:t>
                                </m:r>
                              </m:sub>
                            </m:sSub>
                          </m:e>
                        </m:d>
                      </m:e>
                      <m:sub>
                        <m:r>
                          <a:rPr lang="en-US" sz="2000" i="1">
                            <a:effectLst/>
                            <a:latin typeface="Cambria Math"/>
                            <a:ea typeface="Times New Roman"/>
                            <a:cs typeface="Times New Roman"/>
                          </a:rPr>
                          <m:t>𝑖</m:t>
                        </m:r>
                        <m:r>
                          <a:rPr lang="en-US" sz="2000" i="1">
                            <a:effectLst/>
                            <a:latin typeface="Cambria Math"/>
                            <a:ea typeface="Times New Roman"/>
                            <a:cs typeface="Times New Roman"/>
                          </a:rPr>
                          <m:t>,</m:t>
                        </m:r>
                        <m:r>
                          <a:rPr lang="en-US" sz="2000" i="1">
                            <a:effectLst/>
                            <a:latin typeface="Cambria Math"/>
                            <a:ea typeface="Times New Roman"/>
                            <a:cs typeface="Times New Roman"/>
                          </a:rPr>
                          <m:t>𝑗</m:t>
                        </m:r>
                        <m:r>
                          <a:rPr lang="en-US" sz="2000" i="1">
                            <a:effectLst/>
                            <a:latin typeface="Cambria Math"/>
                            <a:ea typeface="Times New Roman"/>
                            <a:cs typeface="Times New Roman"/>
                          </a:rPr>
                          <m:t>=1</m:t>
                        </m:r>
                      </m:sub>
                      <m:sup>
                        <m:r>
                          <a:rPr lang="en-US" sz="2000" i="1">
                            <a:effectLst/>
                            <a:latin typeface="Cambria Math"/>
                            <a:ea typeface="Times New Roman"/>
                            <a:cs typeface="Times New Roman"/>
                          </a:rPr>
                          <m:t>𝑛</m:t>
                        </m:r>
                      </m:sup>
                    </m:sSubSup>
                  </m:oMath>
                </a14:m>
                <a:r>
                  <a:rPr lang="en-US" sz="2000" i="1" dirty="0">
                    <a:effectLst/>
                    <a:ea typeface="Times New Roman"/>
                    <a:cs typeface="Times New Roman"/>
                  </a:rPr>
                  <a:t> has at most </a:t>
                </a:r>
                <a14:m>
                  <m:oMath xmlns:m="http://schemas.openxmlformats.org/officeDocument/2006/math">
                    <m:r>
                      <a:rPr lang="en-US" sz="2000" i="1">
                        <a:effectLst/>
                        <a:latin typeface="Cambria Math"/>
                        <a:ea typeface="Times New Roman"/>
                        <a:cs typeface="Times New Roman"/>
                      </a:rPr>
                      <m:t>𝜅</m:t>
                    </m:r>
                  </m:oMath>
                </a14:m>
                <a:r>
                  <a:rPr lang="en-US" sz="2000" i="1" dirty="0">
                    <a:effectLst/>
                    <a:ea typeface="Times New Roman"/>
                    <a:cs typeface="Times New Roman"/>
                  </a:rPr>
                  <a:t> negative squares, </a:t>
                </a:r>
                <a:r>
                  <a:rPr lang="en-US" sz="2000" i="1" dirty="0" smtClean="0">
                    <a:effectLst/>
                    <a:ea typeface="Times New Roman"/>
                    <a:cs typeface="Times New Roman"/>
                  </a:rPr>
                  <a:t>and </a:t>
                </a:r>
                <a14:m>
                  <m:oMath xmlns:m="http://schemas.openxmlformats.org/officeDocument/2006/math">
                    <m:r>
                      <a:rPr lang="en-US" sz="2000" i="1">
                        <a:solidFill>
                          <a:prstClr val="black"/>
                        </a:solidFill>
                        <a:latin typeface="Cambria Math"/>
                        <a:ea typeface="Times New Roman"/>
                        <a:cs typeface="Times New Roman"/>
                      </a:rPr>
                      <m:t>𝜅</m:t>
                    </m:r>
                  </m:oMath>
                </a14:m>
                <a:r>
                  <a:rPr lang="en-US" sz="2000" i="1" dirty="0" smtClean="0">
                    <a:effectLst/>
                    <a:ea typeface="Times New Roman"/>
                    <a:cs typeface="Times New Roman"/>
                  </a:rPr>
                  <a:t> is minimal with this property. </a:t>
                </a:r>
                <a:endParaRPr lang="en-US" sz="2000" dirty="0" smtClean="0">
                  <a:ea typeface="Calibri"/>
                  <a:cs typeface="Times New Roman"/>
                </a:endParaRPr>
              </a:p>
              <a:p>
                <a:pPr marL="0" marR="0" indent="0">
                  <a:lnSpc>
                    <a:spcPct val="115000"/>
                  </a:lnSpc>
                  <a:spcBef>
                    <a:spcPts val="0"/>
                  </a:spcBef>
                  <a:spcAft>
                    <a:spcPts val="0"/>
                  </a:spcAft>
                  <a:buNone/>
                </a:pPr>
                <a:endParaRPr lang="en-US" sz="2000" dirty="0" smtClean="0">
                  <a:ea typeface="Calibri"/>
                  <a:cs typeface="Times New Roman"/>
                </a:endParaRPr>
              </a:p>
              <a:p>
                <a:pPr marL="0" marR="0" indent="0">
                  <a:lnSpc>
                    <a:spcPct val="115000"/>
                  </a:lnSpc>
                  <a:spcBef>
                    <a:spcPts val="0"/>
                  </a:spcBef>
                  <a:spcAft>
                    <a:spcPts val="0"/>
                  </a:spcAft>
                  <a:buNone/>
                </a:pPr>
                <a:r>
                  <a:rPr lang="en-US" sz="2000" dirty="0" smtClean="0">
                    <a:ea typeface="Calibri"/>
                    <a:cs typeface="Times New Roman"/>
                  </a:rPr>
                  <a:t>The </a:t>
                </a:r>
                <a:r>
                  <a:rPr lang="en-US" sz="2000" dirty="0" smtClean="0">
                    <a:ea typeface="Calibri"/>
                    <a:cs typeface="Times New Roman"/>
                  </a:rPr>
                  <a:t>following representation is the main tool in the research of the generalized </a:t>
                </a:r>
                <a:r>
                  <a:rPr lang="en-US" sz="2000" dirty="0" err="1" smtClean="0">
                    <a:ea typeface="Calibri"/>
                    <a:cs typeface="Times New Roman"/>
                  </a:rPr>
                  <a:t>Nevanlinna</a:t>
                </a:r>
                <a:r>
                  <a:rPr lang="en-US" sz="2000" dirty="0" smtClean="0">
                    <a:ea typeface="Calibri"/>
                    <a:cs typeface="Times New Roman"/>
                  </a:rPr>
                  <a:t> functions.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135" r="-519"/>
                </a:stretch>
              </a:blipFill>
            </p:spPr>
            <p:txBody>
              <a:bodyPr/>
              <a:lstStyle/>
              <a:p>
                <a:r>
                  <a:rPr lang="en-US">
                    <a:noFill/>
                  </a:rPr>
                  <a:t> </a:t>
                </a:r>
              </a:p>
            </p:txBody>
          </p:sp>
        </mc:Fallback>
      </mc:AlternateContent>
    </p:spTree>
    <p:extLst>
      <p:ext uri="{BB962C8B-B14F-4D97-AF65-F5344CB8AC3E}">
        <p14:creationId xmlns:p14="http://schemas.microsoft.com/office/powerpoint/2010/main" val="352250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sz="2800" dirty="0" smtClean="0"/>
                  <a:t>Linear relation representation of </a:t>
                </a:r>
                <a14:m>
                  <m:oMath xmlns:m="http://schemas.openxmlformats.org/officeDocument/2006/math">
                    <m:r>
                      <m:rPr>
                        <m:sty m:val="p"/>
                      </m:rPr>
                      <a:rPr lang="en-US" sz="2800" b="0" i="0" smtClean="0">
                        <a:solidFill>
                          <a:prstClr val="black"/>
                        </a:solidFill>
                        <a:latin typeface="Cambria Math"/>
                        <a:ea typeface="Times New Roman"/>
                        <a:cs typeface="Times New Roman"/>
                      </a:rPr>
                      <m:t>Q</m:t>
                    </m:r>
                    <m:sSub>
                      <m:sSubPr>
                        <m:ctrlPr>
                          <a:rPr lang="en-US" sz="2800" i="1">
                            <a:solidFill>
                              <a:prstClr val="black"/>
                            </a:solidFill>
                            <a:latin typeface="Cambria Math"/>
                            <a:ea typeface="Times New Roman"/>
                            <a:cs typeface="Times New Roman"/>
                          </a:rPr>
                        </m:ctrlPr>
                      </m:sSubPr>
                      <m:e>
                        <m:r>
                          <a:rPr lang="en-US" sz="2800" i="1">
                            <a:solidFill>
                              <a:prstClr val="black"/>
                            </a:solidFill>
                            <a:latin typeface="Cambria Math"/>
                            <a:ea typeface="Times New Roman"/>
                            <a:cs typeface="Times New Roman"/>
                          </a:rPr>
                          <m:t>𝜖</m:t>
                        </m:r>
                        <m:r>
                          <a:rPr lang="en-US" sz="2800" i="1">
                            <a:solidFill>
                              <a:prstClr val="black"/>
                            </a:solidFill>
                            <a:latin typeface="Cambria Math"/>
                            <a:ea typeface="Times New Roman"/>
                            <a:cs typeface="Times New Roman"/>
                          </a:rPr>
                          <m:t>𝑁</m:t>
                        </m:r>
                      </m:e>
                      <m:sub>
                        <m:r>
                          <a:rPr lang="en-US" sz="2800" i="1">
                            <a:solidFill>
                              <a:prstClr val="black"/>
                            </a:solidFill>
                            <a:latin typeface="Cambria Math"/>
                            <a:ea typeface="Times New Roman"/>
                            <a:cs typeface="Times New Roman"/>
                          </a:rPr>
                          <m:t>𝜅</m:t>
                        </m:r>
                      </m:sub>
                    </m:sSub>
                    <m:r>
                      <a:rPr lang="en-US" sz="2800" i="1">
                        <a:solidFill>
                          <a:prstClr val="black"/>
                        </a:solidFill>
                        <a:latin typeface="Cambria Math"/>
                        <a:ea typeface="Times New Roman"/>
                        <a:cs typeface="Times New Roman"/>
                      </a:rPr>
                      <m:t>(</m:t>
                    </m:r>
                    <m:r>
                      <a:rPr lang="en-US" sz="2800" i="1">
                        <a:solidFill>
                          <a:prstClr val="black"/>
                        </a:solidFill>
                        <a:latin typeface="Cambria Math"/>
                        <a:ea typeface="Times New Roman"/>
                        <a:cs typeface="Times New Roman"/>
                      </a:rPr>
                      <m:t>ℋ</m:t>
                    </m:r>
                    <m:r>
                      <a:rPr lang="en-US" sz="2800" i="1">
                        <a:solidFill>
                          <a:prstClr val="black"/>
                        </a:solidFill>
                        <a:latin typeface="Cambria Math"/>
                        <a:ea typeface="Times New Roman"/>
                        <a:cs typeface="Times New Roman"/>
                      </a:rPr>
                      <m:t>)</m:t>
                    </m:r>
                  </m:oMath>
                </a14:m>
                <a:endParaRPr lang="en-US"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marR="0">
                  <a:lnSpc>
                    <a:spcPct val="115000"/>
                  </a:lnSpc>
                  <a:spcBef>
                    <a:spcPts val="0"/>
                  </a:spcBef>
                  <a:spcAft>
                    <a:spcPts val="0"/>
                  </a:spcAft>
                </a:pPr>
                <a:r>
                  <a:rPr lang="en-US" sz="1800" b="1" i="1" dirty="0" smtClean="0">
                    <a:ea typeface="Times New Roman"/>
                    <a:cs typeface="Times New Roman"/>
                  </a:rPr>
                  <a:t>Proposition 2.2</a:t>
                </a:r>
                <a:r>
                  <a:rPr lang="en-US" sz="1800" i="1" dirty="0" smtClean="0">
                    <a:ea typeface="Times New Roman"/>
                    <a:cs typeface="Times New Roman"/>
                  </a:rPr>
                  <a:t> An </a:t>
                </a:r>
                <a14:m>
                  <m:oMath xmlns:m="http://schemas.openxmlformats.org/officeDocument/2006/math">
                    <m:r>
                      <a:rPr lang="en-US" sz="1800" b="0" i="1" smtClean="0">
                        <a:latin typeface="Cambria Math"/>
                        <a:ea typeface="Times New Roman"/>
                        <a:cs typeface="Times New Roman"/>
                      </a:rPr>
                      <m:t>𝐿</m:t>
                    </m:r>
                    <m:d>
                      <m:dPr>
                        <m:ctrlPr>
                          <a:rPr lang="en-US" sz="1800" b="0" i="1" smtClean="0">
                            <a:latin typeface="Cambria Math"/>
                            <a:ea typeface="Times New Roman"/>
                            <a:cs typeface="Times New Roman"/>
                          </a:rPr>
                        </m:ctrlPr>
                      </m:dPr>
                      <m:e>
                        <m:r>
                          <a:rPr lang="en-US" sz="1800" i="1">
                            <a:latin typeface="Cambria Math"/>
                            <a:ea typeface="Times New Roman"/>
                            <a:cs typeface="Times New Roman"/>
                          </a:rPr>
                          <m:t>ℋ</m:t>
                        </m:r>
                      </m:e>
                    </m:d>
                  </m:oMath>
                </a14:m>
                <a:r>
                  <a:rPr lang="en-US" sz="1800" i="1" dirty="0" smtClean="0">
                    <a:ea typeface="Times New Roman"/>
                    <a:cs typeface="Times New Roman"/>
                  </a:rPr>
                  <a:t>-valued function </a:t>
                </a:r>
                <a14:m>
                  <m:oMath xmlns:m="http://schemas.openxmlformats.org/officeDocument/2006/math">
                    <m:r>
                      <a:rPr lang="en-US" sz="1800" i="1">
                        <a:solidFill>
                          <a:prstClr val="black"/>
                        </a:solidFill>
                        <a:latin typeface="Cambria Math"/>
                        <a:ea typeface="Times New Roman"/>
                        <a:cs typeface="Times New Roman"/>
                      </a:rPr>
                      <m:t>𝑄</m:t>
                    </m:r>
                  </m:oMath>
                </a14:m>
                <a:r>
                  <a:rPr lang="en-US" sz="1800" i="1" dirty="0" smtClean="0">
                    <a:ea typeface="Times New Roman"/>
                    <a:cs typeface="Times New Roman"/>
                  </a:rPr>
                  <a:t> is generalized </a:t>
                </a:r>
                <a:r>
                  <a:rPr lang="en-US" sz="1800" i="1" dirty="0" err="1" smtClean="0">
                    <a:ea typeface="Times New Roman"/>
                    <a:cs typeface="Times New Roman"/>
                  </a:rPr>
                  <a:t>Nevanlinna</a:t>
                </a:r>
                <a:r>
                  <a:rPr lang="en-US" sz="1800" i="1" dirty="0" smtClean="0">
                    <a:ea typeface="Times New Roman"/>
                    <a:cs typeface="Times New Roman"/>
                  </a:rPr>
                  <a:t> function </a:t>
                </a:r>
                <a:r>
                  <a:rPr lang="en-US" sz="1800" i="1" dirty="0" err="1" smtClean="0">
                    <a:ea typeface="Times New Roman"/>
                    <a:cs typeface="Times New Roman"/>
                  </a:rPr>
                  <a:t>iff</a:t>
                </a:r>
                <a:endParaRPr lang="en-US" sz="1800" i="1" dirty="0" smtClean="0">
                  <a:ea typeface="Times New Roman"/>
                  <a:cs typeface="Times New Roman"/>
                </a:endParaRPr>
              </a:p>
              <a:p>
                <a:pPr marL="0" marR="0">
                  <a:lnSpc>
                    <a:spcPct val="115000"/>
                  </a:lnSpc>
                  <a:spcBef>
                    <a:spcPts val="0"/>
                  </a:spcBef>
                  <a:spcAft>
                    <a:spcPts val="0"/>
                  </a:spcAft>
                </a:pPr>
                <a:endParaRPr lang="en-US" sz="1800" i="1" dirty="0" smtClean="0">
                  <a:ea typeface="Times New Roman"/>
                  <a:cs typeface="Times New Roman"/>
                </a:endParaRPr>
              </a:p>
              <a:p>
                <a:pPr marL="0" marR="0">
                  <a:lnSpc>
                    <a:spcPct val="115000"/>
                  </a:lnSpc>
                  <a:spcBef>
                    <a:spcPts val="0"/>
                  </a:spcBef>
                  <a:spcAft>
                    <a:spcPts val="0"/>
                  </a:spcAft>
                </a:pPr>
                <a14:m>
                  <m:oMath xmlns:m="http://schemas.openxmlformats.org/officeDocument/2006/math">
                    <m:r>
                      <a:rPr lang="en-US" sz="1800" i="1">
                        <a:solidFill>
                          <a:prstClr val="black"/>
                        </a:solidFill>
                        <a:latin typeface="Cambria Math"/>
                        <a:ea typeface="Times New Roman"/>
                        <a:cs typeface="Times New Roman"/>
                      </a:rPr>
                      <m:t>𝑄</m:t>
                    </m:r>
                    <m:d>
                      <m:dPr>
                        <m:ctrlPr>
                          <a:rPr lang="en-US" sz="1800" i="1">
                            <a:solidFill>
                              <a:prstClr val="black"/>
                            </a:solidFill>
                            <a:latin typeface="Cambria Math"/>
                            <a:ea typeface="Times New Roman"/>
                            <a:cs typeface="Times New Roman"/>
                          </a:rPr>
                        </m:ctrlPr>
                      </m:dPr>
                      <m:e>
                        <m:r>
                          <a:rPr lang="en-US" sz="1800" i="1">
                            <a:solidFill>
                              <a:prstClr val="black"/>
                            </a:solidFill>
                            <a:latin typeface="Cambria Math"/>
                            <a:ea typeface="Times New Roman"/>
                            <a:cs typeface="Times New Roman"/>
                          </a:rPr>
                          <m:t>𝑧</m:t>
                        </m:r>
                      </m:e>
                    </m:d>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𝑄</m:t>
                    </m:r>
                    <m:r>
                      <a:rPr lang="en-US" sz="1800" i="1">
                        <a:solidFill>
                          <a:prstClr val="black"/>
                        </a:solidFill>
                        <a:latin typeface="Cambria Math"/>
                        <a:ea typeface="Times New Roman"/>
                        <a:cs typeface="Times New Roman"/>
                      </a:rPr>
                      <m:t>(</m:t>
                    </m:r>
                    <m:acc>
                      <m:accPr>
                        <m:chr m:val="̅"/>
                        <m:ctrlPr>
                          <a:rPr lang="en-US" sz="1800" i="1">
                            <a:solidFill>
                              <a:prstClr val="black"/>
                            </a:solidFill>
                            <a:latin typeface="Cambria Math"/>
                            <a:ea typeface="Times New Roman"/>
                            <a:cs typeface="Times New Roman"/>
                          </a:rPr>
                        </m:ctrlPr>
                      </m:accPr>
                      <m:e>
                        <m:sSub>
                          <m:sSubPr>
                            <m:ctrlPr>
                              <a:rPr lang="en-US" sz="1800" i="1">
                                <a:solidFill>
                                  <a:prstClr val="black"/>
                                </a:solidFill>
                                <a:latin typeface="Cambria Math"/>
                                <a:ea typeface="Times New Roman"/>
                                <a:cs typeface="Times New Roman"/>
                              </a:rPr>
                            </m:ctrlPr>
                          </m:sSubPr>
                          <m:e>
                            <m:r>
                              <a:rPr lang="en-US" sz="1800" i="1">
                                <a:solidFill>
                                  <a:prstClr val="black"/>
                                </a:solidFill>
                                <a:latin typeface="Cambria Math"/>
                                <a:ea typeface="Times New Roman"/>
                                <a:cs typeface="Times New Roman"/>
                              </a:rPr>
                              <m:t>𝑧</m:t>
                            </m:r>
                          </m:e>
                          <m:sub>
                            <m:r>
                              <a:rPr lang="en-US" sz="1800" i="1">
                                <a:solidFill>
                                  <a:prstClr val="black"/>
                                </a:solidFill>
                                <a:latin typeface="Cambria Math"/>
                                <a:ea typeface="Times New Roman"/>
                                <a:cs typeface="Times New Roman"/>
                              </a:rPr>
                              <m:t>0</m:t>
                            </m:r>
                          </m:sub>
                        </m:sSub>
                      </m:e>
                    </m:acc>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𝑧</m:t>
                    </m:r>
                    <m:r>
                      <a:rPr lang="en-US" sz="1800" i="1">
                        <a:solidFill>
                          <a:prstClr val="black"/>
                        </a:solidFill>
                        <a:latin typeface="Cambria Math"/>
                        <a:ea typeface="Times New Roman"/>
                        <a:cs typeface="Times New Roman"/>
                      </a:rPr>
                      <m:t>−</m:t>
                    </m:r>
                    <m:acc>
                      <m:accPr>
                        <m:chr m:val="̅"/>
                        <m:ctrlPr>
                          <a:rPr lang="en-US" sz="1800" i="1">
                            <a:solidFill>
                              <a:prstClr val="black"/>
                            </a:solidFill>
                            <a:latin typeface="Cambria Math"/>
                            <a:ea typeface="Times New Roman"/>
                            <a:cs typeface="Times New Roman"/>
                          </a:rPr>
                        </m:ctrlPr>
                      </m:accPr>
                      <m:e>
                        <m:sSub>
                          <m:sSubPr>
                            <m:ctrlPr>
                              <a:rPr lang="en-US" sz="1800" i="1">
                                <a:solidFill>
                                  <a:prstClr val="black"/>
                                </a:solidFill>
                                <a:latin typeface="Cambria Math"/>
                                <a:ea typeface="Times New Roman"/>
                                <a:cs typeface="Times New Roman"/>
                              </a:rPr>
                            </m:ctrlPr>
                          </m:sSubPr>
                          <m:e>
                            <m:r>
                              <a:rPr lang="en-US" sz="1800" i="1">
                                <a:solidFill>
                                  <a:prstClr val="black"/>
                                </a:solidFill>
                                <a:latin typeface="Cambria Math"/>
                                <a:ea typeface="Times New Roman"/>
                                <a:cs typeface="Times New Roman"/>
                              </a:rPr>
                              <m:t>𝑧</m:t>
                            </m:r>
                          </m:e>
                          <m:sub>
                            <m:r>
                              <a:rPr lang="en-US" sz="1800" i="1">
                                <a:solidFill>
                                  <a:prstClr val="black"/>
                                </a:solidFill>
                                <a:latin typeface="Cambria Math"/>
                                <a:ea typeface="Times New Roman"/>
                                <a:cs typeface="Times New Roman"/>
                              </a:rPr>
                              <m:t>0</m:t>
                            </m:r>
                          </m:sub>
                        </m:sSub>
                      </m:e>
                    </m:acc>
                    <m:r>
                      <a:rPr lang="en-US" sz="1800" i="1">
                        <a:solidFill>
                          <a:prstClr val="black"/>
                        </a:solidFill>
                        <a:latin typeface="Cambria Math"/>
                        <a:ea typeface="Times New Roman"/>
                        <a:cs typeface="Times New Roman"/>
                      </a:rPr>
                      <m:t>)</m:t>
                    </m:r>
                    <m:sSup>
                      <m:sSupPr>
                        <m:ctrlPr>
                          <a:rPr lang="en-US" sz="1800" i="1">
                            <a:solidFill>
                              <a:prstClr val="black"/>
                            </a:solidFill>
                            <a:latin typeface="Cambria Math"/>
                            <a:ea typeface="Times New Roman"/>
                            <a:cs typeface="Times New Roman"/>
                          </a:rPr>
                        </m:ctrlPr>
                      </m:sSupPr>
                      <m:e>
                        <m:r>
                          <a:rPr lang="en-US" sz="1800" i="1">
                            <a:solidFill>
                              <a:prstClr val="black"/>
                            </a:solidFill>
                            <a:latin typeface="Cambria Math"/>
                            <a:ea typeface="Times New Roman"/>
                            <a:cs typeface="Times New Roman"/>
                          </a:rPr>
                          <m:t>𝛤</m:t>
                        </m:r>
                      </m:e>
                      <m:sup>
                        <m:r>
                          <a:rPr lang="en-US" sz="1800" i="1">
                            <a:solidFill>
                              <a:prstClr val="black"/>
                            </a:solidFill>
                            <a:latin typeface="Cambria Math"/>
                            <a:ea typeface="Times New Roman"/>
                            <a:cs typeface="Times New Roman"/>
                          </a:rPr>
                          <m:t>+</m:t>
                        </m:r>
                      </m:sup>
                    </m:sSup>
                    <m:d>
                      <m:dPr>
                        <m:ctrlPr>
                          <a:rPr lang="en-US" sz="1800" i="1">
                            <a:solidFill>
                              <a:prstClr val="black"/>
                            </a:solidFill>
                            <a:latin typeface="Cambria Math"/>
                            <a:ea typeface="Times New Roman"/>
                            <a:cs typeface="Times New Roman"/>
                          </a:rPr>
                        </m:ctrlPr>
                      </m:dPr>
                      <m:e>
                        <m:r>
                          <a:rPr lang="en-US" sz="1800" i="1">
                            <a:solidFill>
                              <a:prstClr val="black"/>
                            </a:solidFill>
                            <a:latin typeface="Cambria Math"/>
                            <a:ea typeface="Times New Roman"/>
                            <a:cs typeface="Times New Roman"/>
                          </a:rPr>
                          <m:t>𝐼</m:t>
                        </m:r>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𝑧</m:t>
                        </m:r>
                        <m:r>
                          <a:rPr lang="en-US" sz="1800" i="1">
                            <a:solidFill>
                              <a:prstClr val="black"/>
                            </a:solidFill>
                            <a:latin typeface="Cambria Math"/>
                            <a:ea typeface="Times New Roman"/>
                            <a:cs typeface="Times New Roman"/>
                          </a:rPr>
                          <m:t>−</m:t>
                        </m:r>
                        <m:sSub>
                          <m:sSubPr>
                            <m:ctrlPr>
                              <a:rPr lang="en-US" sz="1800" i="1">
                                <a:solidFill>
                                  <a:prstClr val="black"/>
                                </a:solidFill>
                                <a:latin typeface="Cambria Math"/>
                                <a:ea typeface="Times New Roman"/>
                                <a:cs typeface="Times New Roman"/>
                              </a:rPr>
                            </m:ctrlPr>
                          </m:sSubPr>
                          <m:e>
                            <m:r>
                              <a:rPr lang="en-US" sz="1800" i="1">
                                <a:solidFill>
                                  <a:prstClr val="black"/>
                                </a:solidFill>
                                <a:latin typeface="Cambria Math"/>
                                <a:ea typeface="Times New Roman"/>
                                <a:cs typeface="Times New Roman"/>
                              </a:rPr>
                              <m:t>𝑧</m:t>
                            </m:r>
                          </m:e>
                          <m:sub>
                            <m:r>
                              <a:rPr lang="en-US" sz="1800" i="1">
                                <a:solidFill>
                                  <a:prstClr val="black"/>
                                </a:solidFill>
                                <a:latin typeface="Cambria Math"/>
                                <a:ea typeface="Times New Roman"/>
                                <a:cs typeface="Times New Roman"/>
                              </a:rPr>
                              <m:t>0</m:t>
                            </m:r>
                          </m:sub>
                        </m:sSub>
                      </m:e>
                    </m:d>
                    <m:sSup>
                      <m:sSupPr>
                        <m:ctrlPr>
                          <a:rPr lang="en-US" sz="1800" i="1">
                            <a:solidFill>
                              <a:prstClr val="black"/>
                            </a:solidFill>
                            <a:latin typeface="Cambria Math"/>
                            <a:ea typeface="Times New Roman"/>
                            <a:cs typeface="Times New Roman"/>
                          </a:rPr>
                        </m:ctrlPr>
                      </m:sSupPr>
                      <m:e>
                        <m:d>
                          <m:dPr>
                            <m:ctrlPr>
                              <a:rPr lang="en-US" sz="1800" i="1">
                                <a:solidFill>
                                  <a:prstClr val="black"/>
                                </a:solidFill>
                                <a:latin typeface="Cambria Math"/>
                                <a:ea typeface="Times New Roman"/>
                                <a:cs typeface="Times New Roman"/>
                              </a:rPr>
                            </m:ctrlPr>
                          </m:dPr>
                          <m:e>
                            <m:r>
                              <a:rPr lang="en-US" sz="1800" i="1">
                                <a:solidFill>
                                  <a:prstClr val="black"/>
                                </a:solidFill>
                                <a:latin typeface="Cambria Math"/>
                                <a:ea typeface="Times New Roman"/>
                                <a:cs typeface="Times New Roman"/>
                              </a:rPr>
                              <m:t>𝐴</m:t>
                            </m:r>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𝑧</m:t>
                            </m:r>
                          </m:e>
                        </m:d>
                      </m:e>
                      <m:sup>
                        <m:r>
                          <a:rPr lang="en-US" sz="1800" i="1">
                            <a:solidFill>
                              <a:prstClr val="black"/>
                            </a:solidFill>
                            <a:latin typeface="Cambria Math"/>
                            <a:ea typeface="Times New Roman"/>
                            <a:cs typeface="Times New Roman"/>
                          </a:rPr>
                          <m:t>−1</m:t>
                        </m:r>
                      </m:sup>
                    </m:sSup>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𝛤</m:t>
                    </m:r>
                  </m:oMath>
                </a14:m>
                <a:r>
                  <a:rPr lang="en-US" sz="1800" i="1" dirty="0">
                    <a:solidFill>
                      <a:prstClr val="black"/>
                    </a:solidFill>
                    <a:ea typeface="Times New Roman"/>
                    <a:cs typeface="Times New Roman"/>
                  </a:rPr>
                  <a:t>, z</a:t>
                </a:r>
                <a14:m>
                  <m:oMath xmlns:m="http://schemas.openxmlformats.org/officeDocument/2006/math">
                    <m:r>
                      <a:rPr lang="en-US" sz="1800" i="1">
                        <a:solidFill>
                          <a:prstClr val="black"/>
                        </a:solidFill>
                        <a:latin typeface="Cambria Math"/>
                        <a:ea typeface="Times New Roman"/>
                        <a:cs typeface="Times New Roman"/>
                      </a:rPr>
                      <m:t>𝜖</m:t>
                    </m:r>
                    <m:r>
                      <a:rPr lang="en-US" sz="1800" i="1">
                        <a:solidFill>
                          <a:prstClr val="black"/>
                        </a:solidFill>
                        <a:latin typeface="Cambria Math"/>
                        <a:ea typeface="Times New Roman"/>
                        <a:cs typeface="Times New Roman"/>
                      </a:rPr>
                      <m:t>𝒟</m:t>
                    </m:r>
                    <m:d>
                      <m:dPr>
                        <m:ctrlPr>
                          <a:rPr lang="en-US" sz="1800" i="1">
                            <a:solidFill>
                              <a:prstClr val="black"/>
                            </a:solidFill>
                            <a:latin typeface="Cambria Math"/>
                            <a:ea typeface="Times New Roman"/>
                            <a:cs typeface="Times New Roman"/>
                          </a:rPr>
                        </m:ctrlPr>
                      </m:dPr>
                      <m:e>
                        <m:r>
                          <a:rPr lang="en-US" sz="1800" i="1">
                            <a:solidFill>
                              <a:prstClr val="black"/>
                            </a:solidFill>
                            <a:latin typeface="Cambria Math"/>
                            <a:ea typeface="Times New Roman"/>
                            <a:cs typeface="Times New Roman"/>
                          </a:rPr>
                          <m:t>𝑄</m:t>
                        </m:r>
                      </m:e>
                    </m:d>
                    <m:r>
                      <a:rPr lang="en-US" sz="1800" i="1">
                        <a:solidFill>
                          <a:prstClr val="black"/>
                        </a:solidFill>
                        <a:latin typeface="Cambria Math"/>
                        <a:ea typeface="Times New Roman"/>
                        <a:cs typeface="Times New Roman"/>
                      </a:rPr>
                      <m:t>,</m:t>
                    </m:r>
                  </m:oMath>
                </a14:m>
                <a:r>
                  <a:rPr lang="en-US" sz="1800" i="1" dirty="0" smtClean="0">
                    <a:ea typeface="Times New Roman"/>
                    <a:cs typeface="Times New Roman"/>
                  </a:rPr>
                  <a:t>		(2.1)</a:t>
                </a:r>
              </a:p>
              <a:p>
                <a:pPr marL="0" marR="0">
                  <a:lnSpc>
                    <a:spcPct val="115000"/>
                  </a:lnSpc>
                  <a:spcBef>
                    <a:spcPts val="0"/>
                  </a:spcBef>
                  <a:spcAft>
                    <a:spcPts val="0"/>
                  </a:spcAft>
                </a:pPr>
                <a:endParaRPr lang="en-US" sz="1800" i="1" dirty="0" smtClean="0">
                  <a:ea typeface="Times New Roman"/>
                  <a:cs typeface="Times New Roman"/>
                </a:endParaRPr>
              </a:p>
              <a:p>
                <a:pPr marL="0" marR="0" indent="0">
                  <a:lnSpc>
                    <a:spcPct val="115000"/>
                  </a:lnSpc>
                  <a:spcBef>
                    <a:spcPts val="0"/>
                  </a:spcBef>
                  <a:spcAft>
                    <a:spcPts val="0"/>
                  </a:spcAft>
                  <a:buNone/>
                </a:pPr>
                <a:r>
                  <a:rPr lang="en-US" sz="1800" i="1" dirty="0" smtClean="0">
                    <a:ea typeface="Times New Roman"/>
                    <a:cs typeface="Times New Roman"/>
                  </a:rPr>
                  <a:t>where </a:t>
                </a:r>
                <a14:m>
                  <m:oMath xmlns:m="http://schemas.openxmlformats.org/officeDocument/2006/math">
                    <m:r>
                      <a:rPr lang="en-US" sz="1800" i="1">
                        <a:solidFill>
                          <a:prstClr val="black"/>
                        </a:solidFill>
                        <a:latin typeface="Cambria Math"/>
                        <a:ea typeface="Times New Roman"/>
                        <a:cs typeface="Times New Roman"/>
                      </a:rPr>
                      <m:t>𝐴</m:t>
                    </m:r>
                  </m:oMath>
                </a14:m>
                <a:r>
                  <a:rPr lang="en-US" sz="1800" i="1" dirty="0" smtClean="0">
                    <a:effectLst/>
                    <a:ea typeface="Times New Roman"/>
                    <a:cs typeface="Times New Roman"/>
                  </a:rPr>
                  <a:t> is a self-</a:t>
                </a:r>
                <a:r>
                  <a:rPr lang="en-US" sz="1800" i="1" dirty="0" err="1" smtClean="0">
                    <a:effectLst/>
                    <a:ea typeface="Times New Roman"/>
                    <a:cs typeface="Times New Roman"/>
                  </a:rPr>
                  <a:t>adjoint</a:t>
                </a:r>
                <a:r>
                  <a:rPr lang="en-US" sz="1800" i="1" dirty="0" smtClean="0">
                    <a:effectLst/>
                    <a:ea typeface="Times New Roman"/>
                    <a:cs typeface="Times New Roman"/>
                  </a:rPr>
                  <a:t> linear relation in a </a:t>
                </a:r>
                <a:r>
                  <a:rPr lang="en-US" sz="1800" i="1" dirty="0" err="1" smtClean="0">
                    <a:effectLst/>
                    <a:ea typeface="Times New Roman"/>
                    <a:cs typeface="Times New Roman"/>
                  </a:rPr>
                  <a:t>Pontryagin</a:t>
                </a:r>
                <a:r>
                  <a:rPr lang="en-US" sz="1800" i="1" dirty="0" smtClean="0">
                    <a:effectLst/>
                    <a:ea typeface="Times New Roman"/>
                    <a:cs typeface="Times New Roman"/>
                  </a:rPr>
                  <a:t> space </a:t>
                </a:r>
                <a14:m>
                  <m:oMath xmlns:m="http://schemas.openxmlformats.org/officeDocument/2006/math">
                    <m:r>
                      <a:rPr lang="en-US" sz="1800" i="1">
                        <a:latin typeface="Cambria Math"/>
                        <a:ea typeface="Times New Roman"/>
                        <a:cs typeface="Times New Roman"/>
                      </a:rPr>
                      <m:t>𝒦</m:t>
                    </m:r>
                  </m:oMath>
                </a14:m>
                <a:r>
                  <a:rPr lang="en-US" sz="1800" i="1" dirty="0" smtClean="0">
                    <a:effectLst/>
                    <a:ea typeface="Times New Roman"/>
                    <a:cs typeface="Times New Roman"/>
                  </a:rPr>
                  <a:t>, </a:t>
                </a:r>
                <a14:m>
                  <m:oMath xmlns:m="http://schemas.openxmlformats.org/officeDocument/2006/math">
                    <m:sSub>
                      <m:sSubPr>
                        <m:ctrlPr>
                          <a:rPr lang="en-US" sz="1800" i="1">
                            <a:latin typeface="Cambria Math"/>
                            <a:ea typeface="Times New Roman"/>
                            <a:cs typeface="Times New Roman"/>
                          </a:rPr>
                        </m:ctrlPr>
                      </m:sSubPr>
                      <m:e>
                        <m:r>
                          <a:rPr lang="en-US" sz="1800" i="1">
                            <a:effectLst/>
                            <a:latin typeface="Cambria Math"/>
                            <a:ea typeface="Times New Roman"/>
                            <a:cs typeface="Times New Roman"/>
                          </a:rPr>
                          <m:t>𝑧</m:t>
                        </m:r>
                      </m:e>
                      <m:sub>
                        <m:r>
                          <a:rPr lang="en-US" sz="1800" i="1">
                            <a:effectLst/>
                            <a:latin typeface="Cambria Math"/>
                            <a:ea typeface="Times New Roman"/>
                            <a:cs typeface="Times New Roman"/>
                          </a:rPr>
                          <m:t>0</m:t>
                        </m:r>
                      </m:sub>
                    </m:sSub>
                    <m:r>
                      <a:rPr lang="en-US" sz="1800" i="1">
                        <a:effectLst/>
                        <a:latin typeface="Cambria Math"/>
                        <a:ea typeface="Times New Roman"/>
                        <a:cs typeface="Times New Roman"/>
                      </a:rPr>
                      <m:t>𝜖</m:t>
                    </m:r>
                    <m:r>
                      <a:rPr lang="en-US" sz="1800" i="1">
                        <a:effectLst/>
                        <a:latin typeface="Cambria Math"/>
                        <a:ea typeface="Times New Roman"/>
                        <a:cs typeface="Times New Roman"/>
                      </a:rPr>
                      <m:t> </m:t>
                    </m:r>
                    <m:r>
                      <a:rPr lang="en-US" sz="1800" i="1">
                        <a:latin typeface="Cambria Math"/>
                        <a:ea typeface="Times New Roman"/>
                        <a:cs typeface="Times New Roman"/>
                      </a:rPr>
                      <m:t>𝜌</m:t>
                    </m:r>
                    <m:d>
                      <m:dPr>
                        <m:ctrlPr>
                          <a:rPr lang="en-US" sz="1800" i="1">
                            <a:effectLst/>
                            <a:latin typeface="Cambria Math"/>
                            <a:ea typeface="Times New Roman"/>
                            <a:cs typeface="Times New Roman"/>
                          </a:rPr>
                        </m:ctrlPr>
                      </m:dPr>
                      <m:e>
                        <m:r>
                          <a:rPr lang="en-US" sz="1800" i="1">
                            <a:effectLst/>
                            <a:latin typeface="Cambria Math"/>
                            <a:ea typeface="Times New Roman"/>
                            <a:cs typeface="Times New Roman"/>
                          </a:rPr>
                          <m:t>𝐴</m:t>
                        </m:r>
                      </m:e>
                    </m:d>
                  </m:oMath>
                </a14:m>
                <a:r>
                  <a:rPr lang="en-US" sz="1800" i="1" dirty="0">
                    <a:ea typeface="Times New Roman"/>
                  </a:rPr>
                  <a:t> </a:t>
                </a:r>
                <a14:m>
                  <m:oMath xmlns:m="http://schemas.openxmlformats.org/officeDocument/2006/math">
                    <m:r>
                      <a:rPr lang="en-US" sz="1800" i="1">
                        <a:effectLst/>
                        <a:latin typeface="Cambria Math"/>
                        <a:ea typeface="Times New Roman"/>
                      </a:rPr>
                      <m:t>∩</m:t>
                    </m:r>
                    <m:sSup>
                      <m:sSupPr>
                        <m:ctrlPr>
                          <a:rPr lang="en-US" sz="1800" b="1" i="1">
                            <a:effectLst/>
                            <a:latin typeface="Cambria Math"/>
                            <a:ea typeface="Times New Roman"/>
                            <a:cs typeface="Times New Roman"/>
                          </a:rPr>
                        </m:ctrlPr>
                      </m:sSupPr>
                      <m:e>
                        <m:r>
                          <a:rPr lang="en-US" sz="1800" b="1" i="1">
                            <a:effectLst/>
                            <a:latin typeface="Cambria Math"/>
                            <a:ea typeface="Times New Roman"/>
                            <a:cs typeface="Times New Roman"/>
                          </a:rPr>
                          <m:t>𝑪</m:t>
                        </m:r>
                      </m:e>
                      <m:sup>
                        <m:r>
                          <a:rPr lang="en-US" sz="1800" b="1" i="1">
                            <a:effectLst/>
                            <a:latin typeface="Cambria Math"/>
                            <a:ea typeface="Times New Roman"/>
                            <a:cs typeface="Times New Roman"/>
                          </a:rPr>
                          <m:t>+</m:t>
                        </m:r>
                      </m:sup>
                    </m:sSup>
                  </m:oMath>
                </a14:m>
                <a:r>
                  <a:rPr lang="en-US" sz="1800" i="1" dirty="0" smtClean="0">
                    <a:effectLst/>
                    <a:ea typeface="Times New Roman"/>
                    <a:cs typeface="Times New Roman"/>
                  </a:rPr>
                  <a:t>, </a:t>
                </a:r>
                <a14:m>
                  <m:oMath xmlns:m="http://schemas.openxmlformats.org/officeDocument/2006/math">
                    <m:r>
                      <a:rPr lang="en-US" sz="1800" i="1">
                        <a:latin typeface="Cambria Math"/>
                        <a:ea typeface="Times New Roman"/>
                        <a:cs typeface="Times New Roman"/>
                      </a:rPr>
                      <m:t>𝛤</m:t>
                    </m:r>
                    <m:r>
                      <a:rPr lang="en-US" sz="1800" i="1">
                        <a:latin typeface="Cambria Math"/>
                        <a:ea typeface="Times New Roman"/>
                        <a:cs typeface="Times New Roman"/>
                      </a:rPr>
                      <m:t>:</m:t>
                    </m:r>
                    <m:r>
                      <a:rPr lang="en-US" sz="1800" i="1">
                        <a:latin typeface="Cambria Math"/>
                        <a:ea typeface="Times New Roman"/>
                        <a:cs typeface="Times New Roman"/>
                      </a:rPr>
                      <m:t>ℋ</m:t>
                    </m:r>
                    <m:r>
                      <a:rPr lang="en-US" sz="1800" i="1">
                        <a:effectLst/>
                        <a:latin typeface="Cambria Math"/>
                        <a:ea typeface="Times New Roman"/>
                      </a:rPr>
                      <m:t>→</m:t>
                    </m:r>
                    <m:r>
                      <a:rPr lang="en-US" sz="1800" i="1">
                        <a:solidFill>
                          <a:prstClr val="black"/>
                        </a:solidFill>
                        <a:latin typeface="Cambria Math"/>
                        <a:ea typeface="Times New Roman"/>
                        <a:cs typeface="Times New Roman"/>
                      </a:rPr>
                      <m:t>𝒦</m:t>
                    </m:r>
                  </m:oMath>
                </a14:m>
                <a:r>
                  <a:rPr lang="en-US" sz="1800" i="1" dirty="0" smtClean="0">
                    <a:effectLst/>
                    <a:ea typeface="Times New Roman"/>
                  </a:rPr>
                  <a:t> is bounded operator.  </a:t>
                </a:r>
              </a:p>
              <a:p>
                <a:pPr marL="0" marR="0" indent="0">
                  <a:lnSpc>
                    <a:spcPct val="115000"/>
                  </a:lnSpc>
                  <a:spcBef>
                    <a:spcPts val="0"/>
                  </a:spcBef>
                  <a:spcAft>
                    <a:spcPts val="0"/>
                  </a:spcAft>
                  <a:buNone/>
                </a:pPr>
                <a:endParaRPr lang="en-US" sz="1800" i="1" dirty="0" smtClean="0">
                  <a:ea typeface="Calibri"/>
                  <a:cs typeface="Times New Roman"/>
                </a:endParaRPr>
              </a:p>
              <a:p>
                <a:pPr marL="0" marR="0">
                  <a:lnSpc>
                    <a:spcPct val="115000"/>
                  </a:lnSpc>
                  <a:spcBef>
                    <a:spcPts val="0"/>
                  </a:spcBef>
                  <a:spcAft>
                    <a:spcPts val="0"/>
                  </a:spcAft>
                </a:pPr>
                <a:r>
                  <a:rPr lang="en-US" sz="1800" i="1" dirty="0" smtClean="0">
                    <a:ea typeface="Times New Roman"/>
                    <a:cs typeface="Times New Roman"/>
                  </a:rPr>
                  <a:t>Moreover, </a:t>
                </a:r>
                <a:r>
                  <a:rPr lang="en-US" sz="1800" i="1" dirty="0">
                    <a:ea typeface="Times New Roman"/>
                    <a:cs typeface="Times New Roman"/>
                  </a:rPr>
                  <a:t>t</a:t>
                </a:r>
                <a:r>
                  <a:rPr lang="en-US" sz="1800" i="1" dirty="0" smtClean="0">
                    <a:ea typeface="Times New Roman"/>
                    <a:cs typeface="Times New Roman"/>
                  </a:rPr>
                  <a:t>his representation can be chosen minimal, that is, </a:t>
                </a:r>
              </a:p>
              <a:p>
                <a:pPr marL="0" marR="0">
                  <a:lnSpc>
                    <a:spcPct val="115000"/>
                  </a:lnSpc>
                  <a:spcBef>
                    <a:spcPts val="0"/>
                  </a:spcBef>
                  <a:spcAft>
                    <a:spcPts val="0"/>
                  </a:spcAft>
                </a:pPr>
                <a:endParaRPr lang="en-US" sz="1800" i="1" dirty="0" smtClean="0">
                  <a:ea typeface="Times New Roman"/>
                  <a:cs typeface="Times New Roman"/>
                </a:endParaRPr>
              </a:p>
              <a:p>
                <a:pPr marL="0" marR="0">
                  <a:lnSpc>
                    <a:spcPct val="115000"/>
                  </a:lnSpc>
                  <a:spcBef>
                    <a:spcPts val="0"/>
                  </a:spcBef>
                  <a:spcAft>
                    <a:spcPts val="0"/>
                  </a:spcAft>
                </a:pPr>
                <a14:m>
                  <m:oMath xmlns:m="http://schemas.openxmlformats.org/officeDocument/2006/math">
                    <m:r>
                      <a:rPr lang="en-US" sz="1800" i="1">
                        <a:solidFill>
                          <a:prstClr val="black"/>
                        </a:solidFill>
                        <a:latin typeface="Cambria Math"/>
                        <a:ea typeface="Times New Roman"/>
                        <a:cs typeface="Times New Roman"/>
                      </a:rPr>
                      <m:t>𝒦</m:t>
                    </m:r>
                    <m:r>
                      <a:rPr lang="en-US" sz="1800" i="1" smtClean="0">
                        <a:solidFill>
                          <a:prstClr val="black"/>
                        </a:solidFill>
                        <a:latin typeface="Cambria Math"/>
                        <a:ea typeface="Times New Roman"/>
                        <a:cs typeface="Times New Roman"/>
                      </a:rPr>
                      <m:t>=</m:t>
                    </m:r>
                    <m:r>
                      <a:rPr lang="en-US" sz="1800" i="1" smtClean="0">
                        <a:solidFill>
                          <a:prstClr val="black"/>
                        </a:solidFill>
                        <a:latin typeface="Cambria Math"/>
                        <a:ea typeface="Times New Roman"/>
                        <a:cs typeface="Times New Roman"/>
                      </a:rPr>
                      <m:t>𝑐</m:t>
                    </m:r>
                    <m:r>
                      <a:rPr lang="en-US" sz="1800" i="1" smtClean="0">
                        <a:solidFill>
                          <a:prstClr val="black"/>
                        </a:solidFill>
                        <a:latin typeface="Cambria Math"/>
                        <a:ea typeface="Times New Roman"/>
                        <a:cs typeface="Times New Roman"/>
                      </a:rPr>
                      <m:t>.</m:t>
                    </m:r>
                    <m:r>
                      <a:rPr lang="en-US" sz="1800" i="1" smtClean="0">
                        <a:solidFill>
                          <a:prstClr val="black"/>
                        </a:solidFill>
                        <a:latin typeface="Cambria Math"/>
                        <a:ea typeface="Times New Roman"/>
                        <a:cs typeface="Times New Roman"/>
                      </a:rPr>
                      <m:t>𝑙</m:t>
                    </m:r>
                    <m:r>
                      <a:rPr lang="en-US" sz="1800" i="1" smtClean="0">
                        <a:solidFill>
                          <a:prstClr val="black"/>
                        </a:solidFill>
                        <a:latin typeface="Cambria Math"/>
                        <a:ea typeface="Times New Roman"/>
                        <a:cs typeface="Times New Roman"/>
                      </a:rPr>
                      <m:t>.</m:t>
                    </m:r>
                    <m:r>
                      <a:rPr lang="en-US" sz="1800" i="1" smtClean="0">
                        <a:solidFill>
                          <a:prstClr val="black"/>
                        </a:solidFill>
                        <a:latin typeface="Cambria Math"/>
                        <a:ea typeface="Times New Roman"/>
                        <a:cs typeface="Times New Roman"/>
                      </a:rPr>
                      <m:t>𝑠</m:t>
                    </m:r>
                    <m:r>
                      <a:rPr lang="en-US" sz="1800" i="1" smtClean="0">
                        <a:solidFill>
                          <a:prstClr val="black"/>
                        </a:solidFill>
                        <a:latin typeface="Cambria Math"/>
                        <a:ea typeface="Times New Roman"/>
                        <a:cs typeface="Times New Roman"/>
                      </a:rPr>
                      <m:t>.</m:t>
                    </m:r>
                    <m:d>
                      <m:dPr>
                        <m:begChr m:val="{"/>
                        <m:endChr m:val="}"/>
                        <m:ctrlPr>
                          <a:rPr lang="en-US" sz="1800" i="1">
                            <a:solidFill>
                              <a:prstClr val="black"/>
                            </a:solidFill>
                            <a:latin typeface="Cambria Math"/>
                            <a:ea typeface="Times New Roman"/>
                            <a:cs typeface="Times New Roman"/>
                          </a:rPr>
                        </m:ctrlPr>
                      </m:dPr>
                      <m:e>
                        <m:sSub>
                          <m:sSubPr>
                            <m:ctrlPr>
                              <a:rPr lang="en-US" sz="1800" i="1">
                                <a:solidFill>
                                  <a:prstClr val="black"/>
                                </a:solidFill>
                                <a:latin typeface="Cambria Math"/>
                                <a:cs typeface="Times New Roman"/>
                              </a:rPr>
                            </m:ctrlPr>
                          </m:sSubPr>
                          <m:e>
                            <m:r>
                              <a:rPr lang="en-US" sz="1800" i="1">
                                <a:solidFill>
                                  <a:prstClr val="black"/>
                                </a:solidFill>
                                <a:latin typeface="Cambria Math"/>
                                <a:ea typeface="Times New Roman"/>
                                <a:cs typeface="Times New Roman"/>
                              </a:rPr>
                              <m:t>𝛤</m:t>
                            </m:r>
                          </m:e>
                          <m:sub>
                            <m:r>
                              <a:rPr lang="en-US" sz="1800" i="1">
                                <a:solidFill>
                                  <a:prstClr val="black"/>
                                </a:solidFill>
                                <a:latin typeface="Cambria Math"/>
                                <a:cs typeface="Times New Roman"/>
                              </a:rPr>
                              <m:t>𝑧</m:t>
                            </m:r>
                          </m:sub>
                        </m:sSub>
                        <m:acc>
                          <m:accPr>
                            <m:chr m:val="⃗"/>
                            <m:ctrlPr>
                              <a:rPr lang="en-US" sz="1800" i="1">
                                <a:solidFill>
                                  <a:prstClr val="black"/>
                                </a:solidFill>
                                <a:latin typeface="Cambria Math"/>
                                <a:cs typeface="Times New Roman"/>
                              </a:rPr>
                            </m:ctrlPr>
                          </m:accPr>
                          <m:e>
                            <m:r>
                              <a:rPr lang="en-US" sz="1800" i="1">
                                <a:solidFill>
                                  <a:prstClr val="black"/>
                                </a:solidFill>
                                <a:latin typeface="Cambria Math"/>
                                <a:cs typeface="Times New Roman"/>
                              </a:rPr>
                              <m:t>h</m:t>
                            </m:r>
                          </m:e>
                        </m:acc>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𝑧</m:t>
                        </m:r>
                        <m:r>
                          <a:rPr lang="en-US" sz="1800" i="1">
                            <a:solidFill>
                              <a:prstClr val="black"/>
                            </a:solidFill>
                            <a:latin typeface="Cambria Math"/>
                            <a:ea typeface="Times New Roman"/>
                            <a:cs typeface="Times New Roman"/>
                          </a:rPr>
                          <m:t>𝜖𝜌</m:t>
                        </m:r>
                        <m:d>
                          <m:dPr>
                            <m:ctrlPr>
                              <a:rPr lang="en-US" sz="1800" i="1">
                                <a:solidFill>
                                  <a:prstClr val="black"/>
                                </a:solidFill>
                                <a:latin typeface="Cambria Math"/>
                                <a:ea typeface="Times New Roman"/>
                                <a:cs typeface="Times New Roman"/>
                              </a:rPr>
                            </m:ctrlPr>
                          </m:dPr>
                          <m:e>
                            <m:r>
                              <a:rPr lang="en-US" sz="1800" i="1">
                                <a:solidFill>
                                  <a:prstClr val="black"/>
                                </a:solidFill>
                                <a:latin typeface="Cambria Math"/>
                                <a:ea typeface="Times New Roman"/>
                                <a:cs typeface="Times New Roman"/>
                              </a:rPr>
                              <m:t>𝐴</m:t>
                            </m:r>
                          </m:e>
                        </m:d>
                        <m:r>
                          <a:rPr lang="en-US" sz="1800" i="1">
                            <a:solidFill>
                              <a:prstClr val="black"/>
                            </a:solidFill>
                            <a:latin typeface="Cambria Math"/>
                            <a:ea typeface="Times New Roman"/>
                            <a:cs typeface="Times New Roman"/>
                          </a:rPr>
                          <m:t>,</m:t>
                        </m:r>
                        <m:acc>
                          <m:accPr>
                            <m:chr m:val="⃗"/>
                            <m:ctrlPr>
                              <a:rPr lang="en-US" sz="1800" i="1">
                                <a:solidFill>
                                  <a:prstClr val="black"/>
                                </a:solidFill>
                                <a:latin typeface="Cambria Math"/>
                                <a:cs typeface="Times New Roman"/>
                              </a:rPr>
                            </m:ctrlPr>
                          </m:accPr>
                          <m:e>
                            <m:r>
                              <a:rPr lang="en-US" sz="1800" i="1">
                                <a:solidFill>
                                  <a:prstClr val="black"/>
                                </a:solidFill>
                                <a:latin typeface="Cambria Math"/>
                                <a:cs typeface="Times New Roman"/>
                              </a:rPr>
                              <m:t>h</m:t>
                            </m:r>
                          </m:e>
                        </m:acc>
                        <m:r>
                          <a:rPr lang="en-US" sz="1800" i="1">
                            <a:solidFill>
                              <a:prstClr val="black"/>
                            </a:solidFill>
                            <a:latin typeface="Cambria Math"/>
                            <a:ea typeface="Times New Roman"/>
                            <a:cs typeface="Times New Roman"/>
                          </a:rPr>
                          <m:t>𝜖</m:t>
                        </m:r>
                        <m:r>
                          <a:rPr lang="en-US" sz="1800" i="1">
                            <a:solidFill>
                              <a:prstClr val="black"/>
                            </a:solidFill>
                            <a:latin typeface="Cambria Math"/>
                            <a:ea typeface="Times New Roman"/>
                            <a:cs typeface="Times New Roman"/>
                          </a:rPr>
                          <m:t>ℋ</m:t>
                        </m:r>
                      </m:e>
                    </m:d>
                    <m:r>
                      <a:rPr lang="en-US" sz="1800" b="0" i="1" smtClean="0">
                        <a:solidFill>
                          <a:prstClr val="black"/>
                        </a:solidFill>
                        <a:latin typeface="Cambria Math"/>
                        <a:ea typeface="Times New Roman"/>
                        <a:cs typeface="Times New Roman"/>
                      </a:rPr>
                      <m:t>,</m:t>
                    </m:r>
                  </m:oMath>
                </a14:m>
                <a:r>
                  <a:rPr lang="en-US" sz="1800" i="1" dirty="0">
                    <a:solidFill>
                      <a:prstClr val="black"/>
                    </a:solidFill>
                    <a:ea typeface="Times New Roman"/>
                    <a:cs typeface="Times New Roman"/>
                  </a:rPr>
                  <a:t> </a:t>
                </a:r>
                <a14:m>
                  <m:oMath xmlns:m="http://schemas.openxmlformats.org/officeDocument/2006/math">
                    <m:sSub>
                      <m:sSubPr>
                        <m:ctrlPr>
                          <a:rPr lang="en-US" sz="1800" i="1" smtClean="0">
                            <a:solidFill>
                              <a:prstClr val="black"/>
                            </a:solidFill>
                            <a:latin typeface="Cambria Math"/>
                            <a:cs typeface="Times New Roman"/>
                          </a:rPr>
                        </m:ctrlPr>
                      </m:sSubPr>
                      <m:e>
                        <m:r>
                          <a:rPr lang="en-US" sz="1800" i="1">
                            <a:solidFill>
                              <a:prstClr val="black"/>
                            </a:solidFill>
                            <a:latin typeface="Cambria Math"/>
                            <a:ea typeface="Times New Roman"/>
                            <a:cs typeface="Times New Roman"/>
                          </a:rPr>
                          <m:t>𝛤</m:t>
                        </m:r>
                      </m:e>
                      <m:sub>
                        <m:r>
                          <a:rPr lang="en-US" sz="1800" b="0" i="1" smtClean="0">
                            <a:solidFill>
                              <a:prstClr val="black"/>
                            </a:solidFill>
                            <a:latin typeface="Cambria Math"/>
                            <a:cs typeface="Times New Roman"/>
                          </a:rPr>
                          <m:t>𝑧</m:t>
                        </m:r>
                      </m:sub>
                    </m:sSub>
                    <m:r>
                      <a:rPr lang="en-US" sz="1800" b="0" i="1" smtClean="0">
                        <a:solidFill>
                          <a:prstClr val="black"/>
                        </a:solidFill>
                        <a:latin typeface="Cambria Math"/>
                        <a:cs typeface="Times New Roman"/>
                      </a:rPr>
                      <m:t>:=</m:t>
                    </m:r>
                    <m:d>
                      <m:dPr>
                        <m:ctrlPr>
                          <a:rPr lang="en-US" sz="1800" i="1">
                            <a:solidFill>
                              <a:prstClr val="black"/>
                            </a:solidFill>
                            <a:latin typeface="Cambria Math"/>
                            <a:ea typeface="Times New Roman"/>
                            <a:cs typeface="Times New Roman"/>
                          </a:rPr>
                        </m:ctrlPr>
                      </m:dPr>
                      <m:e>
                        <m:r>
                          <a:rPr lang="en-US" sz="1800" i="1">
                            <a:solidFill>
                              <a:prstClr val="black"/>
                            </a:solidFill>
                            <a:latin typeface="Cambria Math"/>
                            <a:ea typeface="Times New Roman"/>
                            <a:cs typeface="Times New Roman"/>
                          </a:rPr>
                          <m:t>𝐼</m:t>
                        </m:r>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𝑧</m:t>
                        </m:r>
                        <m:r>
                          <a:rPr lang="en-US" sz="1800" i="1">
                            <a:solidFill>
                              <a:prstClr val="black"/>
                            </a:solidFill>
                            <a:latin typeface="Cambria Math"/>
                            <a:ea typeface="Times New Roman"/>
                            <a:cs typeface="Times New Roman"/>
                          </a:rPr>
                          <m:t>−</m:t>
                        </m:r>
                        <m:sSub>
                          <m:sSubPr>
                            <m:ctrlPr>
                              <a:rPr lang="en-US" sz="1800" i="1">
                                <a:solidFill>
                                  <a:prstClr val="black"/>
                                </a:solidFill>
                                <a:latin typeface="Cambria Math"/>
                                <a:ea typeface="Times New Roman"/>
                                <a:cs typeface="Times New Roman"/>
                              </a:rPr>
                            </m:ctrlPr>
                          </m:sSubPr>
                          <m:e>
                            <m:r>
                              <a:rPr lang="en-US" sz="1800" i="1">
                                <a:solidFill>
                                  <a:prstClr val="black"/>
                                </a:solidFill>
                                <a:latin typeface="Cambria Math"/>
                                <a:ea typeface="Times New Roman"/>
                                <a:cs typeface="Times New Roman"/>
                              </a:rPr>
                              <m:t>𝑧</m:t>
                            </m:r>
                          </m:e>
                          <m:sub>
                            <m:r>
                              <a:rPr lang="en-US" sz="1800" i="1">
                                <a:solidFill>
                                  <a:prstClr val="black"/>
                                </a:solidFill>
                                <a:latin typeface="Cambria Math"/>
                                <a:ea typeface="Times New Roman"/>
                                <a:cs typeface="Times New Roman"/>
                              </a:rPr>
                              <m:t>0</m:t>
                            </m:r>
                          </m:sub>
                        </m:sSub>
                      </m:e>
                    </m:d>
                    <m:sSup>
                      <m:sSupPr>
                        <m:ctrlPr>
                          <a:rPr lang="en-US" sz="1800" i="1">
                            <a:solidFill>
                              <a:prstClr val="black"/>
                            </a:solidFill>
                            <a:latin typeface="Cambria Math"/>
                            <a:ea typeface="Times New Roman"/>
                            <a:cs typeface="Times New Roman"/>
                          </a:rPr>
                        </m:ctrlPr>
                      </m:sSupPr>
                      <m:e>
                        <m:d>
                          <m:dPr>
                            <m:ctrlPr>
                              <a:rPr lang="en-US" sz="1800" i="1">
                                <a:solidFill>
                                  <a:prstClr val="black"/>
                                </a:solidFill>
                                <a:latin typeface="Cambria Math"/>
                                <a:ea typeface="Times New Roman"/>
                                <a:cs typeface="Times New Roman"/>
                              </a:rPr>
                            </m:ctrlPr>
                          </m:dPr>
                          <m:e>
                            <m:r>
                              <a:rPr lang="en-US" sz="1800" i="1">
                                <a:solidFill>
                                  <a:prstClr val="black"/>
                                </a:solidFill>
                                <a:latin typeface="Cambria Math"/>
                                <a:ea typeface="Times New Roman"/>
                                <a:cs typeface="Times New Roman"/>
                              </a:rPr>
                              <m:t>𝐴</m:t>
                            </m:r>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𝑧</m:t>
                            </m:r>
                          </m:e>
                        </m:d>
                      </m:e>
                      <m:sup>
                        <m:r>
                          <a:rPr lang="en-US" sz="1800" i="1">
                            <a:solidFill>
                              <a:prstClr val="black"/>
                            </a:solidFill>
                            <a:latin typeface="Cambria Math"/>
                            <a:ea typeface="Times New Roman"/>
                            <a:cs typeface="Times New Roman"/>
                          </a:rPr>
                          <m:t>−1</m:t>
                        </m:r>
                      </m:sup>
                    </m:sSup>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𝛤</m:t>
                    </m:r>
                  </m:oMath>
                </a14:m>
                <a:r>
                  <a:rPr lang="en-US" sz="1800" i="1" dirty="0" smtClean="0">
                    <a:ea typeface="Calibri"/>
                    <a:cs typeface="Times New Roman"/>
                  </a:rPr>
                  <a:t>.</a:t>
                </a:r>
              </a:p>
              <a:p>
                <a:pPr marL="0" marR="0">
                  <a:lnSpc>
                    <a:spcPct val="115000"/>
                  </a:lnSpc>
                  <a:spcBef>
                    <a:spcPts val="0"/>
                  </a:spcBef>
                  <a:spcAft>
                    <a:spcPts val="0"/>
                  </a:spcAft>
                </a:pPr>
                <a:r>
                  <a:rPr lang="en-US" sz="1800" i="1" dirty="0" smtClean="0">
                    <a:ea typeface="Calibri"/>
                    <a:cs typeface="Times New Roman"/>
                  </a:rPr>
                  <a:t>Then </a:t>
                </a:r>
                <a14:m>
                  <m:oMath xmlns:m="http://schemas.openxmlformats.org/officeDocument/2006/math">
                    <m:r>
                      <a:rPr lang="en-US" sz="1800" i="1">
                        <a:solidFill>
                          <a:prstClr val="black"/>
                        </a:solidFill>
                        <a:latin typeface="Cambria Math"/>
                        <a:ea typeface="Times New Roman"/>
                        <a:cs typeface="Times New Roman"/>
                      </a:rPr>
                      <m:t>𝑄</m:t>
                    </m:r>
                    <m:sSub>
                      <m:sSubPr>
                        <m:ctrlPr>
                          <a:rPr lang="en-US" sz="1800" i="1">
                            <a:solidFill>
                              <a:prstClr val="black"/>
                            </a:solidFill>
                            <a:latin typeface="Cambria Math"/>
                            <a:ea typeface="Times New Roman"/>
                            <a:cs typeface="Times New Roman"/>
                          </a:rPr>
                        </m:ctrlPr>
                      </m:sSubPr>
                      <m:e>
                        <m:r>
                          <a:rPr lang="en-US" sz="1800" i="1">
                            <a:solidFill>
                              <a:prstClr val="black"/>
                            </a:solidFill>
                            <a:latin typeface="Cambria Math"/>
                            <a:ea typeface="Times New Roman"/>
                            <a:cs typeface="Times New Roman"/>
                          </a:rPr>
                          <m:t>𝜖</m:t>
                        </m:r>
                        <m:r>
                          <a:rPr lang="en-US" sz="1800" i="1">
                            <a:solidFill>
                              <a:prstClr val="black"/>
                            </a:solidFill>
                            <a:latin typeface="Cambria Math"/>
                            <a:ea typeface="Times New Roman"/>
                            <a:cs typeface="Times New Roman"/>
                          </a:rPr>
                          <m:t>𝑁</m:t>
                        </m:r>
                      </m:e>
                      <m:sub>
                        <m:r>
                          <a:rPr lang="en-US" sz="1800" i="1">
                            <a:solidFill>
                              <a:prstClr val="black"/>
                            </a:solidFill>
                            <a:latin typeface="Cambria Math"/>
                            <a:ea typeface="Times New Roman"/>
                            <a:cs typeface="Times New Roman"/>
                          </a:rPr>
                          <m:t>𝜅</m:t>
                        </m:r>
                      </m:sub>
                    </m:sSub>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ℋ</m:t>
                    </m:r>
                    <m:r>
                      <a:rPr lang="en-US" sz="1800" i="1">
                        <a:solidFill>
                          <a:prstClr val="black"/>
                        </a:solidFill>
                        <a:latin typeface="Cambria Math"/>
                        <a:ea typeface="Times New Roman"/>
                        <a:cs typeface="Times New Roman"/>
                      </a:rPr>
                      <m:t>)</m:t>
                    </m:r>
                  </m:oMath>
                </a14:m>
                <a:r>
                  <a:rPr lang="en-US" sz="1800" i="1" dirty="0">
                    <a:ea typeface="Calibri"/>
                    <a:cs typeface="Times New Roman"/>
                  </a:rPr>
                  <a:t> iff negative index of </a:t>
                </a:r>
                <a:r>
                  <a:rPr lang="en-US" sz="1800" i="1" dirty="0" err="1">
                    <a:ea typeface="Calibri"/>
                    <a:cs typeface="Times New Roman"/>
                  </a:rPr>
                  <a:t>Pontryagin</a:t>
                </a:r>
                <a:r>
                  <a:rPr lang="en-US" sz="1800" i="1" dirty="0">
                    <a:ea typeface="Calibri"/>
                    <a:cs typeface="Times New Roman"/>
                  </a:rPr>
                  <a:t> space equals </a:t>
                </a:r>
                <a14:m>
                  <m:oMath xmlns:m="http://schemas.openxmlformats.org/officeDocument/2006/math">
                    <m:r>
                      <a:rPr lang="en-US" sz="1800" i="1">
                        <a:solidFill>
                          <a:prstClr val="black"/>
                        </a:solidFill>
                        <a:latin typeface="Cambria Math"/>
                        <a:ea typeface="Times New Roman"/>
                        <a:cs typeface="Times New Roman"/>
                      </a:rPr>
                      <m:t>𝜅</m:t>
                    </m:r>
                  </m:oMath>
                </a14:m>
                <a:r>
                  <a:rPr lang="en-US" sz="1800" i="1" dirty="0" smtClean="0">
                    <a:ea typeface="Calibri"/>
                    <a:cs typeface="Times New Roman"/>
                  </a:rPr>
                  <a:t>.</a:t>
                </a:r>
              </a:p>
              <a:p>
                <a:pPr marL="0" marR="0">
                  <a:lnSpc>
                    <a:spcPct val="115000"/>
                  </a:lnSpc>
                  <a:spcBef>
                    <a:spcPts val="0"/>
                  </a:spcBef>
                  <a:spcAft>
                    <a:spcPts val="0"/>
                  </a:spcAft>
                </a:pPr>
                <a:endParaRPr lang="en-US" sz="1800" i="1" dirty="0" smtClean="0">
                  <a:ea typeface="Calibri"/>
                  <a:cs typeface="Times New Roman"/>
                </a:endParaRPr>
              </a:p>
              <a:p>
                <a:r>
                  <a:rPr lang="en-US" sz="1800" b="1" i="1" dirty="0" smtClean="0"/>
                  <a:t>Definition 2.4</a:t>
                </a:r>
                <a:r>
                  <a:rPr lang="en-US" sz="1800" i="1" dirty="0" smtClean="0"/>
                  <a:t> A </a:t>
                </a:r>
                <a:r>
                  <a:rPr lang="en-US" sz="1800" i="1" dirty="0"/>
                  <a:t>point</a:t>
                </a:r>
                <a:r>
                  <a:rPr lang="en-US" sz="1800" i="1" dirty="0" smtClean="0"/>
                  <a:t> </a:t>
                </a:r>
                <a14:m>
                  <m:oMath xmlns:m="http://schemas.openxmlformats.org/officeDocument/2006/math">
                    <m:r>
                      <a:rPr lang="en-US" sz="1800" i="1">
                        <a:latin typeface="Cambria Math"/>
                      </a:rPr>
                      <m:t>𝛼</m:t>
                    </m:r>
                    <m:r>
                      <a:rPr lang="en-US" sz="1800" i="1" smtClean="0">
                        <a:latin typeface="Cambria Math"/>
                        <a:ea typeface="Cambria Math"/>
                      </a:rPr>
                      <m:t>𝜖</m:t>
                    </m:r>
                    <m:sSup>
                      <m:sSupPr>
                        <m:ctrlPr>
                          <a:rPr lang="en-US" sz="1800" i="1">
                            <a:latin typeface="Cambria Math"/>
                          </a:rPr>
                        </m:ctrlPr>
                      </m:sSupPr>
                      <m:e>
                        <m:r>
                          <a:rPr lang="en-US" sz="1800" i="1">
                            <a:latin typeface="Cambria Math"/>
                          </a:rPr>
                          <m:t>∁</m:t>
                        </m:r>
                      </m:e>
                      <m:sup>
                        <m:r>
                          <a:rPr lang="en-US" sz="1800" i="1">
                            <a:latin typeface="Cambria Math"/>
                          </a:rPr>
                          <m:t>+</m:t>
                        </m:r>
                      </m:sup>
                    </m:sSup>
                  </m:oMath>
                </a14:m>
                <a:r>
                  <a:rPr lang="en-US" sz="1800" i="1" dirty="0" smtClean="0"/>
                  <a:t>⋃</a:t>
                </a:r>
                <a14:m>
                  <m:oMath xmlns:m="http://schemas.openxmlformats.org/officeDocument/2006/math">
                    <m:d>
                      <m:dPr>
                        <m:begChr m:val="{"/>
                        <m:endChr m:val="}"/>
                        <m:ctrlPr>
                          <a:rPr lang="en-US" sz="1800" i="1" dirty="0" smtClean="0">
                            <a:latin typeface="Cambria Math"/>
                          </a:rPr>
                        </m:ctrlPr>
                      </m:dPr>
                      <m:e>
                        <m:r>
                          <a:rPr lang="en-US" sz="1800" i="1" dirty="0" smtClean="0">
                            <a:latin typeface="Cambria Math"/>
                            <a:ea typeface="Cambria Math"/>
                          </a:rPr>
                          <m:t>∞</m:t>
                        </m:r>
                      </m:e>
                    </m:d>
                  </m:oMath>
                </a14:m>
                <a:r>
                  <a:rPr lang="en-US" sz="1800" i="1" dirty="0" smtClean="0"/>
                  <a:t> is </a:t>
                </a:r>
                <a:r>
                  <a:rPr lang="en-US" sz="1800" i="1" dirty="0"/>
                  <a:t>called generalized pole of </a:t>
                </a:r>
                <a14:m>
                  <m:oMath xmlns:m="http://schemas.openxmlformats.org/officeDocument/2006/math">
                    <m:r>
                      <a:rPr lang="en-US" sz="1800" i="1">
                        <a:solidFill>
                          <a:prstClr val="black"/>
                        </a:solidFill>
                        <a:latin typeface="Cambria Math"/>
                        <a:ea typeface="Times New Roman"/>
                        <a:cs typeface="Times New Roman"/>
                      </a:rPr>
                      <m:t>𝑄</m:t>
                    </m:r>
                    <m:sSub>
                      <m:sSubPr>
                        <m:ctrlPr>
                          <a:rPr lang="en-US" sz="1800" i="1">
                            <a:solidFill>
                              <a:prstClr val="black"/>
                            </a:solidFill>
                            <a:latin typeface="Cambria Math"/>
                            <a:ea typeface="Times New Roman"/>
                            <a:cs typeface="Times New Roman"/>
                          </a:rPr>
                        </m:ctrlPr>
                      </m:sSubPr>
                      <m:e>
                        <m:r>
                          <a:rPr lang="en-US" sz="1800" i="1">
                            <a:solidFill>
                              <a:prstClr val="black"/>
                            </a:solidFill>
                            <a:latin typeface="Cambria Math"/>
                            <a:ea typeface="Times New Roman"/>
                            <a:cs typeface="Times New Roman"/>
                          </a:rPr>
                          <m:t>𝜖</m:t>
                        </m:r>
                        <m:r>
                          <a:rPr lang="en-US" sz="1800" i="1">
                            <a:solidFill>
                              <a:prstClr val="black"/>
                            </a:solidFill>
                            <a:latin typeface="Cambria Math"/>
                            <a:ea typeface="Times New Roman"/>
                            <a:cs typeface="Times New Roman"/>
                          </a:rPr>
                          <m:t>𝑁</m:t>
                        </m:r>
                      </m:e>
                      <m:sub>
                        <m:r>
                          <a:rPr lang="en-US" sz="1800" i="1">
                            <a:solidFill>
                              <a:prstClr val="black"/>
                            </a:solidFill>
                            <a:latin typeface="Cambria Math"/>
                            <a:ea typeface="Times New Roman"/>
                            <a:cs typeface="Times New Roman"/>
                          </a:rPr>
                          <m:t>𝜅</m:t>
                        </m:r>
                      </m:sub>
                    </m:sSub>
                    <m:r>
                      <a:rPr lang="en-US" sz="1800" i="1">
                        <a:solidFill>
                          <a:prstClr val="black"/>
                        </a:solidFill>
                        <a:latin typeface="Cambria Math"/>
                        <a:ea typeface="Times New Roman"/>
                        <a:cs typeface="Times New Roman"/>
                      </a:rPr>
                      <m:t>(</m:t>
                    </m:r>
                    <m:r>
                      <a:rPr lang="en-US" sz="1800" i="1">
                        <a:solidFill>
                          <a:prstClr val="black"/>
                        </a:solidFill>
                        <a:latin typeface="Cambria Math"/>
                        <a:ea typeface="Times New Roman"/>
                        <a:cs typeface="Times New Roman"/>
                      </a:rPr>
                      <m:t>ℋ</m:t>
                    </m:r>
                    <m:r>
                      <a:rPr lang="en-US" sz="1800" i="1">
                        <a:solidFill>
                          <a:prstClr val="black"/>
                        </a:solidFill>
                        <a:latin typeface="Cambria Math"/>
                        <a:ea typeface="Times New Roman"/>
                        <a:cs typeface="Times New Roman"/>
                      </a:rPr>
                      <m:t>)</m:t>
                    </m:r>
                  </m:oMath>
                </a14:m>
                <a:r>
                  <a:rPr lang="en-US" sz="1800" i="1" dirty="0" smtClean="0"/>
                  <a:t> if </a:t>
                </a:r>
                <a14:m>
                  <m:oMath xmlns:m="http://schemas.openxmlformats.org/officeDocument/2006/math">
                    <m:r>
                      <a:rPr lang="en-US" sz="1800" i="1">
                        <a:latin typeface="Cambria Math"/>
                      </a:rPr>
                      <m:t>𝛼</m:t>
                    </m:r>
                  </m:oMath>
                </a14:m>
                <a:r>
                  <a:rPr lang="en-US" sz="1800" i="1" dirty="0" smtClean="0"/>
                  <a:t> </a:t>
                </a:r>
                <a:r>
                  <a:rPr lang="en-US" sz="1800" i="1" dirty="0"/>
                  <a:t>is an eigenvalue of the representing relation A in a minimal realization of </a:t>
                </a:r>
                <a:r>
                  <a:rPr lang="en-US" sz="1800" i="1" dirty="0" smtClean="0"/>
                  <a:t>the form </a:t>
                </a:r>
                <a:r>
                  <a:rPr lang="en-US" sz="1800" i="1" dirty="0"/>
                  <a:t>(2.1</a:t>
                </a:r>
                <a:r>
                  <a:rPr lang="en-US" sz="1800" i="1" dirty="0" smtClean="0"/>
                  <a:t>).</a:t>
                </a:r>
                <a:endParaRPr lang="en-US" sz="1800" i="1" dirty="0" smtClean="0">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135" b="-2695"/>
                </a:stretch>
              </a:blipFill>
            </p:spPr>
            <p:txBody>
              <a:bodyPr/>
              <a:lstStyle/>
              <a:p>
                <a:r>
                  <a:rPr lang="en-US">
                    <a:noFill/>
                  </a:rPr>
                  <a:t> </a:t>
                </a:r>
              </a:p>
            </p:txBody>
          </p:sp>
        </mc:Fallback>
      </mc:AlternateContent>
    </p:spTree>
    <p:extLst>
      <p:ext uri="{BB962C8B-B14F-4D97-AF65-F5344CB8AC3E}">
        <p14:creationId xmlns:p14="http://schemas.microsoft.com/office/powerpoint/2010/main" val="345044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History of the problem</a:t>
            </a:r>
            <a:endParaRPr lang="en-US" sz="2800" dirty="0"/>
          </a:p>
        </p:txBody>
      </p:sp>
      <p:sp>
        <p:nvSpPr>
          <p:cNvPr id="3" name="Content Placeholder 2"/>
          <p:cNvSpPr>
            <a:spLocks noGrp="1"/>
          </p:cNvSpPr>
          <p:nvPr>
            <p:ph idx="1"/>
          </p:nvPr>
        </p:nvSpPr>
        <p:spPr/>
        <p:txBody>
          <a:bodyPr>
            <a:normAutofit/>
          </a:bodyPr>
          <a:lstStyle/>
          <a:p>
            <a:r>
              <a:rPr lang="en-US" sz="2000" dirty="0"/>
              <a:t>The problem of </a:t>
            </a:r>
            <a:r>
              <a:rPr lang="en-US" sz="2000" dirty="0">
                <a:solidFill>
                  <a:prstClr val="black"/>
                </a:solidFill>
              </a:rPr>
              <a:t>analytic characterization </a:t>
            </a:r>
            <a:r>
              <a:rPr lang="en-US" sz="2000" dirty="0" smtClean="0">
                <a:solidFill>
                  <a:prstClr val="black"/>
                </a:solidFill>
              </a:rPr>
              <a:t>of </a:t>
            </a:r>
            <a:r>
              <a:rPr lang="en-US" sz="2000" dirty="0" smtClean="0"/>
              <a:t>the algebraic  </a:t>
            </a:r>
            <a:r>
              <a:rPr lang="en-US" sz="2000" dirty="0" err="1" smtClean="0"/>
              <a:t>eigen</a:t>
            </a:r>
            <a:r>
              <a:rPr lang="en-US" sz="2000" dirty="0" smtClean="0"/>
              <a:t>-space structure of the representing operator A in </a:t>
            </a:r>
            <a:r>
              <a:rPr lang="en-US" sz="2000" dirty="0"/>
              <a:t>terms </a:t>
            </a:r>
            <a:r>
              <a:rPr lang="en-US" sz="2000" dirty="0" smtClean="0"/>
              <a:t>of Q </a:t>
            </a:r>
            <a:r>
              <a:rPr lang="en-US" sz="2000" dirty="0"/>
              <a:t>has been around from </a:t>
            </a:r>
            <a:r>
              <a:rPr lang="en-US" sz="2000" dirty="0" smtClean="0"/>
              <a:t>time when </a:t>
            </a:r>
            <a:r>
              <a:rPr lang="en-US" sz="2000" dirty="0"/>
              <a:t>generalized </a:t>
            </a:r>
            <a:r>
              <a:rPr lang="en-US" sz="2000" dirty="0" err="1" smtClean="0"/>
              <a:t>Nevanlinna</a:t>
            </a:r>
            <a:r>
              <a:rPr lang="en-US" sz="2000" dirty="0" smtClean="0"/>
              <a:t> </a:t>
            </a:r>
            <a:r>
              <a:rPr lang="en-US" sz="2000" dirty="0"/>
              <a:t>functions have been introduced, around 40 years </a:t>
            </a:r>
            <a:r>
              <a:rPr lang="en-US" sz="2000" dirty="0" smtClean="0"/>
              <a:t>ago, by M. G. </a:t>
            </a:r>
            <a:r>
              <a:rPr lang="en-US" sz="2000" dirty="0" err="1" smtClean="0"/>
              <a:t>Krein</a:t>
            </a:r>
            <a:r>
              <a:rPr lang="en-US" sz="2000" dirty="0" smtClean="0"/>
              <a:t> and H. Langer.</a:t>
            </a:r>
          </a:p>
          <a:p>
            <a:endParaRPr lang="en-US" sz="2000" dirty="0" smtClean="0"/>
          </a:p>
          <a:p>
            <a:r>
              <a:rPr lang="en-US" sz="2000" dirty="0" smtClean="0"/>
              <a:t>For </a:t>
            </a:r>
            <a:r>
              <a:rPr lang="en-US" sz="2000" dirty="0"/>
              <a:t>scalar generalized </a:t>
            </a:r>
            <a:r>
              <a:rPr lang="en-US" sz="2000" dirty="0" err="1"/>
              <a:t>Nevanlinna</a:t>
            </a:r>
            <a:r>
              <a:rPr lang="en-US" sz="2000" dirty="0"/>
              <a:t> </a:t>
            </a:r>
            <a:r>
              <a:rPr lang="en-US" sz="2000" dirty="0" smtClean="0"/>
              <a:t>functions, </a:t>
            </a:r>
            <a:r>
              <a:rPr lang="en-US" sz="2000" dirty="0"/>
              <a:t>analytic characterization of the degree of non-positivity </a:t>
            </a:r>
            <a:r>
              <a:rPr lang="en-US" sz="2000" dirty="0" smtClean="0"/>
              <a:t>was proven in 1986 by H. Langer. </a:t>
            </a:r>
          </a:p>
          <a:p>
            <a:endParaRPr lang="en-US" sz="2000" dirty="0" smtClean="0"/>
          </a:p>
          <a:p>
            <a:r>
              <a:rPr lang="en-US" sz="2000" dirty="0" smtClean="0"/>
              <a:t>Analytic </a:t>
            </a:r>
            <a:r>
              <a:rPr lang="en-US" sz="2000" dirty="0"/>
              <a:t>characterization of the </a:t>
            </a:r>
            <a:r>
              <a:rPr lang="en-US" sz="2000" dirty="0" smtClean="0"/>
              <a:t>whole chain </a:t>
            </a:r>
            <a:r>
              <a:rPr lang="en-US" sz="2000" dirty="0">
                <a:solidFill>
                  <a:prstClr val="black"/>
                </a:solidFill>
              </a:rPr>
              <a:t>was proven </a:t>
            </a:r>
            <a:r>
              <a:rPr lang="en-US" sz="2000" dirty="0" smtClean="0">
                <a:solidFill>
                  <a:prstClr val="black"/>
                </a:solidFill>
              </a:rPr>
              <a:t>in 2006 </a:t>
            </a:r>
            <a:r>
              <a:rPr lang="en-US" sz="2000" dirty="0">
                <a:solidFill>
                  <a:prstClr val="black"/>
                </a:solidFill>
              </a:rPr>
              <a:t>by </a:t>
            </a:r>
            <a:r>
              <a:rPr lang="en-US" sz="2000" dirty="0" smtClean="0">
                <a:solidFill>
                  <a:prstClr val="black"/>
                </a:solidFill>
              </a:rPr>
              <a:t>S. </a:t>
            </a:r>
            <a:r>
              <a:rPr lang="en-US" sz="2000" dirty="0" err="1" smtClean="0">
                <a:solidFill>
                  <a:prstClr val="black"/>
                </a:solidFill>
              </a:rPr>
              <a:t>Hassi</a:t>
            </a:r>
            <a:r>
              <a:rPr lang="en-US" sz="2000" dirty="0" smtClean="0">
                <a:solidFill>
                  <a:prstClr val="black"/>
                </a:solidFill>
              </a:rPr>
              <a:t> and A. Luger . </a:t>
            </a:r>
            <a:endParaRPr lang="en-US" sz="2000" dirty="0"/>
          </a:p>
        </p:txBody>
      </p:sp>
    </p:spTree>
    <p:extLst>
      <p:ext uri="{BB962C8B-B14F-4D97-AF65-F5344CB8AC3E}">
        <p14:creationId xmlns:p14="http://schemas.microsoft.com/office/powerpoint/2010/main" val="162256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Pole cancelation function (PCF)</a:t>
            </a:r>
            <a:endParaRPr lang="en-US" sz="2800" dirty="0"/>
          </a:p>
        </p:txBody>
      </p:sp>
      <p:sp>
        <p:nvSpPr>
          <p:cNvPr id="3" name="Content Placeholder 2"/>
          <p:cNvSpPr>
            <a:spLocks noGrp="1"/>
          </p:cNvSpPr>
          <p:nvPr>
            <p:ph idx="1"/>
          </p:nvPr>
        </p:nvSpPr>
        <p:spPr/>
        <p:txBody>
          <a:bodyPr>
            <a:noAutofit/>
          </a:bodyPr>
          <a:lstStyle/>
          <a:p>
            <a:r>
              <a:rPr lang="en-US" sz="2000" dirty="0" smtClean="0"/>
              <a:t>For operator generalized </a:t>
            </a:r>
            <a:r>
              <a:rPr lang="en-US" sz="2000" dirty="0" err="1"/>
              <a:t>Nevanlinna</a:t>
            </a:r>
            <a:r>
              <a:rPr lang="en-US" sz="2000" dirty="0"/>
              <a:t> functions the </a:t>
            </a:r>
            <a:r>
              <a:rPr lang="en-US" sz="2000" dirty="0" smtClean="0"/>
              <a:t>appropriate tool are </a:t>
            </a:r>
            <a:r>
              <a:rPr lang="en-US" sz="2000" dirty="0"/>
              <a:t>so-called pole cancellation </a:t>
            </a:r>
            <a:r>
              <a:rPr lang="en-US" sz="2000" dirty="0" smtClean="0"/>
              <a:t>functions (PCFs). </a:t>
            </a:r>
          </a:p>
          <a:p>
            <a:endParaRPr lang="en-US" sz="2000" dirty="0" smtClean="0"/>
          </a:p>
          <a:p>
            <a:r>
              <a:rPr lang="en-US" sz="2000" dirty="0" smtClean="0"/>
              <a:t>Solving the problem of characterization of generalized poles requires finding appropriate definition of PCF. It is a very big part of the solution. </a:t>
            </a:r>
          </a:p>
          <a:p>
            <a:endParaRPr lang="en-US" sz="2000" dirty="0" smtClean="0"/>
          </a:p>
          <a:p>
            <a:r>
              <a:rPr lang="en-US" sz="2000" dirty="0"/>
              <a:t>Several </a:t>
            </a:r>
            <a:r>
              <a:rPr lang="en-US" sz="2000" dirty="0" smtClean="0"/>
              <a:t>partial results </a:t>
            </a:r>
            <a:r>
              <a:rPr lang="en-US" sz="2000" dirty="0"/>
              <a:t>have </a:t>
            </a:r>
            <a:r>
              <a:rPr lang="en-US" sz="2000" dirty="0" smtClean="0"/>
              <a:t>been proven by H. </a:t>
            </a:r>
            <a:r>
              <a:rPr lang="en-US" sz="2000" dirty="0"/>
              <a:t>L</a:t>
            </a:r>
            <a:r>
              <a:rPr lang="en-US" sz="2000" dirty="0" smtClean="0"/>
              <a:t>anger, M. </a:t>
            </a:r>
            <a:r>
              <a:rPr lang="en-US" sz="2000" dirty="0" err="1" smtClean="0"/>
              <a:t>Borogovac</a:t>
            </a:r>
            <a:r>
              <a:rPr lang="en-US" sz="2000" dirty="0" smtClean="0"/>
              <a:t>, A. </a:t>
            </a:r>
            <a:r>
              <a:rPr lang="en-US" sz="2000" dirty="0" err="1" smtClean="0"/>
              <a:t>Dijksma</a:t>
            </a:r>
            <a:r>
              <a:rPr lang="en-US" sz="2000" dirty="0" smtClean="0"/>
              <a:t>, H. de </a:t>
            </a:r>
            <a:r>
              <a:rPr lang="en-US" sz="2000" dirty="0" err="1" smtClean="0"/>
              <a:t>Snoo</a:t>
            </a:r>
            <a:r>
              <a:rPr lang="en-US" sz="2000" dirty="0" smtClean="0"/>
              <a:t>, A. Luger. </a:t>
            </a:r>
          </a:p>
          <a:p>
            <a:endParaRPr lang="en-US" sz="2000" dirty="0" smtClean="0"/>
          </a:p>
          <a:p>
            <a:r>
              <a:rPr lang="en-US" sz="2000" dirty="0" smtClean="0"/>
              <a:t>For example, characterization of </a:t>
            </a:r>
            <a:r>
              <a:rPr lang="en-US" sz="2000" dirty="0" err="1" smtClean="0"/>
              <a:t>eigen</a:t>
            </a:r>
            <a:r>
              <a:rPr lang="en-US" sz="2000" dirty="0" smtClean="0"/>
              <a:t>-vectors of embedded poles and </a:t>
            </a:r>
            <a:r>
              <a:rPr lang="en-US" sz="2000" dirty="0"/>
              <a:t>characterization of algebraic </a:t>
            </a:r>
            <a:r>
              <a:rPr lang="en-US" sz="2000" dirty="0" err="1"/>
              <a:t>eigen</a:t>
            </a:r>
            <a:r>
              <a:rPr lang="en-US" sz="2000" dirty="0"/>
              <a:t>-space structure of isolated </a:t>
            </a:r>
            <a:r>
              <a:rPr lang="en-US" sz="2000" dirty="0" smtClean="0"/>
              <a:t>singularities were proven in 1988 and 1991 by H. </a:t>
            </a:r>
            <a:r>
              <a:rPr lang="en-US" sz="2000" dirty="0"/>
              <a:t>Langer and M. </a:t>
            </a:r>
            <a:r>
              <a:rPr lang="en-US" sz="2000" dirty="0" err="1"/>
              <a:t>Borogovac</a:t>
            </a:r>
            <a:r>
              <a:rPr lang="en-US" sz="2000" dirty="0"/>
              <a:t> </a:t>
            </a:r>
            <a:r>
              <a:rPr lang="en-US" sz="2000" dirty="0" smtClean="0"/>
              <a:t>.</a:t>
            </a:r>
          </a:p>
          <a:p>
            <a:endParaRPr lang="en-US" sz="2200" dirty="0" smtClean="0">
              <a:latin typeface="CMR10"/>
            </a:endParaRPr>
          </a:p>
        </p:txBody>
      </p:sp>
    </p:spTree>
    <p:extLst>
      <p:ext uri="{BB962C8B-B14F-4D97-AF65-F5344CB8AC3E}">
        <p14:creationId xmlns:p14="http://schemas.microsoft.com/office/powerpoint/2010/main" val="355867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Definition PCF </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b="1" i="1" dirty="0" smtClean="0"/>
                  <a:t>Definition 3.1</a:t>
                </a:r>
                <a:r>
                  <a:rPr lang="en-US" sz="2000" i="1" dirty="0" smtClean="0"/>
                  <a:t> A </a:t>
                </a:r>
                <a:r>
                  <a:rPr lang="en-US" sz="2000" i="1" dirty="0"/>
                  <a:t>holomorphic function </a:t>
                </a:r>
                <a14:m>
                  <m:oMath xmlns:m="http://schemas.openxmlformats.org/officeDocument/2006/math">
                    <m:acc>
                      <m:accPr>
                        <m:chr m:val="⃗"/>
                        <m:ctrlPr>
                          <a:rPr lang="en-US" sz="2000" i="1">
                            <a:solidFill>
                              <a:prstClr val="black"/>
                            </a:solidFill>
                            <a:latin typeface="Cambria Math"/>
                          </a:rPr>
                        </m:ctrlPr>
                      </m:accPr>
                      <m:e>
                        <m:r>
                          <a:rPr lang="en-US" sz="2000" i="1">
                            <a:solidFill>
                              <a:prstClr val="black"/>
                            </a:solidFill>
                            <a:latin typeface="Cambria Math"/>
                          </a:rPr>
                          <m:t>𝜂</m:t>
                        </m:r>
                      </m:e>
                    </m:acc>
                  </m:oMath>
                </a14:m>
                <a:r>
                  <a:rPr lang="en-US" sz="2000" i="1" dirty="0"/>
                  <a:t>:</a:t>
                </a:r>
                <a14:m>
                  <m:oMath xmlns:m="http://schemas.openxmlformats.org/officeDocument/2006/math">
                    <m:sSub>
                      <m:sSubPr>
                        <m:ctrlPr>
                          <a:rPr lang="en-US" sz="2000" i="1">
                            <a:latin typeface="Cambria Math"/>
                          </a:rPr>
                        </m:ctrlPr>
                      </m:sSubPr>
                      <m:e>
                        <m:r>
                          <a:rPr lang="en-US" sz="2000" i="1">
                            <a:latin typeface="Cambria Math"/>
                          </a:rPr>
                          <m:t> </m:t>
                        </m:r>
                        <m:r>
                          <a:rPr lang="en-US" sz="2000" i="1">
                            <a:latin typeface="Cambria Math"/>
                          </a:rPr>
                          <m:t>𝑈</m:t>
                        </m:r>
                      </m:e>
                      <m:sub>
                        <m:r>
                          <a:rPr lang="en-US" sz="2000" i="1">
                            <a:latin typeface="Cambria Math"/>
                          </a:rPr>
                          <m:t>𝛼</m:t>
                        </m:r>
                      </m:sub>
                    </m:sSub>
                    <m:r>
                      <a:rPr lang="en-US" sz="2000" i="1">
                        <a:latin typeface="Cambria Math"/>
                      </a:rPr>
                      <m:t>∩</m:t>
                    </m:r>
                    <m:sSup>
                      <m:sSupPr>
                        <m:ctrlPr>
                          <a:rPr lang="en-US" sz="2000" i="1">
                            <a:latin typeface="Cambria Math"/>
                          </a:rPr>
                        </m:ctrlPr>
                      </m:sSupPr>
                      <m:e>
                        <m:r>
                          <a:rPr lang="en-US" sz="2000" i="1">
                            <a:latin typeface="Cambria Math"/>
                          </a:rPr>
                          <m:t>∁</m:t>
                        </m:r>
                      </m:e>
                      <m:sup>
                        <m:r>
                          <a:rPr lang="en-US" sz="2000" i="1">
                            <a:latin typeface="Cambria Math"/>
                          </a:rPr>
                          <m:t>+</m:t>
                        </m:r>
                      </m:sup>
                    </m:sSup>
                    <m:r>
                      <a:rPr lang="en-US" sz="2000" i="1">
                        <a:latin typeface="Cambria Math"/>
                      </a:rPr>
                      <m:t>→</m:t>
                    </m:r>
                    <m:r>
                      <a:rPr lang="en-US" sz="2000" i="1">
                        <a:solidFill>
                          <a:prstClr val="black"/>
                        </a:solidFill>
                        <a:latin typeface="Cambria Math"/>
                        <a:ea typeface="Times New Roman"/>
                        <a:cs typeface="Times New Roman"/>
                      </a:rPr>
                      <m:t>ℋ</m:t>
                    </m:r>
                  </m:oMath>
                </a14:m>
                <a:r>
                  <a:rPr lang="en-US" sz="2000" i="1" dirty="0"/>
                  <a:t>is called a pole cancelation function of </a:t>
                </a:r>
                <a14:m>
                  <m:oMath xmlns:m="http://schemas.openxmlformats.org/officeDocument/2006/math">
                    <m:r>
                      <a:rPr lang="en-US" sz="2000" i="1">
                        <a:latin typeface="Cambria Math"/>
                      </a:rPr>
                      <m:t>𝑄</m:t>
                    </m:r>
                    <m:r>
                      <a:rPr lang="en-US" sz="2000" i="1">
                        <a:latin typeface="Cambria Math"/>
                      </a:rPr>
                      <m:t> </m:t>
                    </m:r>
                  </m:oMath>
                </a14:m>
                <a:r>
                  <a:rPr lang="en-US" sz="2000" i="1" dirty="0"/>
                  <a:t>at α if:  </a:t>
                </a:r>
                <a:endParaRPr lang="en-US" sz="2000" i="1" dirty="0" smtClean="0"/>
              </a:p>
              <a:p>
                <a14:m>
                  <m:oMath xmlns:m="http://schemas.openxmlformats.org/officeDocument/2006/math">
                    <m:r>
                      <a:rPr lang="en-US" sz="2000" i="1" dirty="0" smtClean="0">
                        <a:latin typeface="Cambria Math"/>
                      </a:rPr>
                      <m:t>(</m:t>
                    </m:r>
                    <m:r>
                      <a:rPr lang="en-US" sz="2000" i="1" dirty="0" smtClean="0">
                        <a:latin typeface="Cambria Math"/>
                      </a:rPr>
                      <m:t>𝐴</m:t>
                    </m:r>
                    <m:r>
                      <a:rPr lang="en-US" sz="2000" i="1" dirty="0" smtClean="0">
                        <a:latin typeface="Cambria Math"/>
                      </a:rPr>
                      <m:t>)</m:t>
                    </m:r>
                  </m:oMath>
                </a14:m>
                <a:r>
                  <a:rPr lang="en-US" sz="2000" b="1" i="1" dirty="0" smtClean="0"/>
                  <a:t> </a:t>
                </a:r>
                <a:r>
                  <a:rPr lang="en-US" sz="2000" i="1" dirty="0"/>
                  <a:t>	</a:t>
                </a:r>
                <a14:m>
                  <m:oMath xmlns:m="http://schemas.openxmlformats.org/officeDocument/2006/math">
                    <m:func>
                      <m:funcPr>
                        <m:ctrlPr>
                          <a:rPr lang="en-US" sz="2000" i="1">
                            <a:latin typeface="Cambria Math"/>
                          </a:rPr>
                        </m:ctrlPr>
                      </m:funcPr>
                      <m:fName>
                        <m:limLow>
                          <m:limLowPr>
                            <m:ctrlPr>
                              <a:rPr lang="en-US" sz="2000" i="1">
                                <a:latin typeface="Cambria Math"/>
                              </a:rPr>
                            </m:ctrlPr>
                          </m:limLowPr>
                          <m:e>
                            <m:r>
                              <a:rPr lang="en-US" sz="2000" b="0" i="1" smtClean="0">
                                <a:latin typeface="Cambria Math"/>
                              </a:rPr>
                              <m:t>𝑤</m:t>
                            </m:r>
                            <m:r>
                              <a:rPr lang="en-US" sz="2000" b="0" i="1" smtClean="0">
                                <a:latin typeface="Cambria Math"/>
                              </a:rPr>
                              <m:t>−</m:t>
                            </m:r>
                            <m:r>
                              <a:rPr lang="en-US" sz="2000" i="1">
                                <a:latin typeface="Cambria Math"/>
                              </a:rPr>
                              <m:t>𝑙𝑖𝑚</m:t>
                            </m:r>
                          </m:e>
                          <m:lim>
                            <m:r>
                              <a:rPr lang="en-US" sz="2000" i="1">
                                <a:latin typeface="Cambria Math"/>
                              </a:rPr>
                              <m:t>𝑧</m:t>
                            </m:r>
                            <m:acc>
                              <m:accPr>
                                <m:chr m:val="̂"/>
                                <m:ctrlPr>
                                  <a:rPr lang="en-US" sz="2000" i="1">
                                    <a:latin typeface="Cambria Math"/>
                                  </a:rPr>
                                </m:ctrlPr>
                              </m:accPr>
                              <m:e>
                                <m:r>
                                  <a:rPr lang="en-US" sz="2000" i="1">
                                    <a:latin typeface="Cambria Math"/>
                                  </a:rPr>
                                  <m:t>→</m:t>
                                </m:r>
                              </m:e>
                            </m:acc>
                            <m:r>
                              <a:rPr lang="en-US" sz="2000" i="1">
                                <a:latin typeface="Cambria Math"/>
                              </a:rPr>
                              <m:t>𝛼</m:t>
                            </m:r>
                          </m:lim>
                        </m:limLow>
                      </m:fName>
                      <m:e>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r>
                          <a:rPr lang="en-US" sz="2000" i="1">
                            <a:latin typeface="Cambria Math"/>
                          </a:rPr>
                          <m:t>=0</m:t>
                        </m:r>
                      </m:e>
                    </m:func>
                  </m:oMath>
                </a14:m>
                <a:r>
                  <a:rPr lang="en-US" sz="2000" i="1" dirty="0"/>
                  <a:t> ,</a:t>
                </a:r>
              </a:p>
              <a:p>
                <a14:m>
                  <m:oMath xmlns:m="http://schemas.openxmlformats.org/officeDocument/2006/math">
                    <m:r>
                      <a:rPr lang="en-US" sz="2000" i="1" dirty="0" smtClean="0">
                        <a:latin typeface="Cambria Math"/>
                      </a:rPr>
                      <m:t>(</m:t>
                    </m:r>
                    <m:r>
                      <a:rPr lang="en-US" sz="2000" i="1" dirty="0" smtClean="0">
                        <a:latin typeface="Cambria Math"/>
                      </a:rPr>
                      <m:t>𝐵</m:t>
                    </m:r>
                    <m:r>
                      <a:rPr lang="en-US" sz="2000" i="1" dirty="0" smtClean="0">
                        <a:latin typeface="Cambria Math"/>
                      </a:rPr>
                      <m:t>)</m:t>
                    </m:r>
                  </m:oMath>
                </a14:m>
                <a:r>
                  <a:rPr lang="en-US" sz="2000" i="1" dirty="0" smtClean="0"/>
                  <a:t> </a:t>
                </a:r>
                <a:r>
                  <a:rPr lang="en-US" sz="2000" i="1" dirty="0"/>
                  <a:t>	</a:t>
                </a:r>
                <a14:m>
                  <m:oMath xmlns:m="http://schemas.openxmlformats.org/officeDocument/2006/math">
                    <m:r>
                      <a:rPr lang="en-US" sz="2000" i="1">
                        <a:latin typeface="Cambria Math"/>
                      </a:rPr>
                      <m:t>∃</m:t>
                    </m:r>
                    <m:sSub>
                      <m:sSubPr>
                        <m:ctrlPr>
                          <a:rPr lang="en-US" sz="2000" i="1">
                            <a:latin typeface="Cambria Math"/>
                          </a:rPr>
                        </m:ctrlPr>
                      </m:sSubPr>
                      <m:e>
                        <m:acc>
                          <m:accPr>
                            <m:chr m:val="⃗"/>
                            <m:ctrlPr>
                              <a:rPr lang="en-US" sz="2000" i="1">
                                <a:solidFill>
                                  <a:prstClr val="black"/>
                                </a:solidFill>
                                <a:latin typeface="Cambria Math"/>
                              </a:rPr>
                            </m:ctrlPr>
                          </m:accPr>
                          <m:e>
                            <m:r>
                              <a:rPr lang="en-US" sz="2000" i="1">
                                <a:solidFill>
                                  <a:prstClr val="black"/>
                                </a:solidFill>
                                <a:latin typeface="Cambria Math"/>
                              </a:rPr>
                              <m:t>𝜂</m:t>
                            </m:r>
                          </m:e>
                        </m:acc>
                      </m:e>
                      <m:sub>
                        <m:r>
                          <a:rPr lang="en-US" sz="2000" i="1">
                            <a:latin typeface="Cambria Math"/>
                          </a:rPr>
                          <m:t>0</m:t>
                        </m:r>
                      </m:sub>
                    </m:sSub>
                    <m:r>
                      <a:rPr lang="en-US" sz="2000" i="1">
                        <a:latin typeface="Cambria Math"/>
                      </a:rPr>
                      <m:t>:=</m:t>
                    </m:r>
                    <m:func>
                      <m:funcPr>
                        <m:ctrlPr>
                          <a:rPr lang="en-US" sz="2000" i="1">
                            <a:latin typeface="Cambria Math"/>
                          </a:rPr>
                        </m:ctrlPr>
                      </m:funcPr>
                      <m:fName>
                        <m:limLow>
                          <m:limLowPr>
                            <m:ctrlPr>
                              <a:rPr lang="en-US" sz="2000" i="1" smtClean="0">
                                <a:latin typeface="Cambria Math"/>
                              </a:rPr>
                            </m:ctrlPr>
                          </m:limLowPr>
                          <m:e>
                            <m:r>
                              <a:rPr lang="en-US" sz="2000" b="0" i="1" smtClean="0">
                                <a:latin typeface="Cambria Math"/>
                              </a:rPr>
                              <m:t>𝑤</m:t>
                            </m:r>
                            <m:r>
                              <a:rPr lang="en-US" sz="2000" b="0" i="1" smtClean="0">
                                <a:latin typeface="Cambria Math"/>
                              </a:rPr>
                              <m:t>−</m:t>
                            </m:r>
                            <m:r>
                              <a:rPr lang="en-US" sz="2000" i="1">
                                <a:latin typeface="Cambria Math"/>
                              </a:rPr>
                              <m:t>𝑙𝑖𝑚</m:t>
                            </m:r>
                          </m:e>
                          <m:lim>
                            <m:r>
                              <a:rPr lang="en-US" sz="2000" i="1">
                                <a:latin typeface="Cambria Math"/>
                              </a:rPr>
                              <m:t>𝑧</m:t>
                            </m:r>
                            <m:acc>
                              <m:accPr>
                                <m:chr m:val="̂"/>
                                <m:ctrlPr>
                                  <a:rPr lang="en-US" sz="2000" i="1">
                                    <a:latin typeface="Cambria Math"/>
                                  </a:rPr>
                                </m:ctrlPr>
                              </m:accPr>
                              <m:e>
                                <m:r>
                                  <a:rPr lang="en-US" sz="2000" i="1">
                                    <a:latin typeface="Cambria Math"/>
                                  </a:rPr>
                                  <m:t>→</m:t>
                                </m:r>
                              </m:e>
                            </m:acc>
                            <m:r>
                              <a:rPr lang="en-US" sz="2000" i="1">
                                <a:latin typeface="Cambria Math"/>
                              </a:rPr>
                              <m:t>𝛼</m:t>
                            </m:r>
                          </m:lim>
                        </m:limLow>
                      </m:fName>
                      <m:e>
                        <m:r>
                          <a:rPr lang="en-US" sz="2000" i="1">
                            <a:latin typeface="Cambria Math"/>
                          </a:rPr>
                          <m:t>𝑄</m:t>
                        </m:r>
                        <m:d>
                          <m:dPr>
                            <m:ctrlPr>
                              <a:rPr lang="en-US" sz="2000" i="1">
                                <a:latin typeface="Cambria Math"/>
                              </a:rPr>
                            </m:ctrlPr>
                          </m:dPr>
                          <m:e>
                            <m:r>
                              <a:rPr lang="en-US" sz="2000" i="1">
                                <a:latin typeface="Cambria Math"/>
                              </a:rPr>
                              <m:t>𝑧</m:t>
                            </m:r>
                          </m:e>
                        </m:d>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r>
                          <a:rPr lang="en-US" sz="2000" i="1">
                            <a:latin typeface="Cambria Math"/>
                          </a:rPr>
                          <m:t>≠0</m:t>
                        </m:r>
                      </m:e>
                    </m:func>
                  </m:oMath>
                </a14:m>
                <a:r>
                  <a:rPr lang="en-US" sz="2000" i="1" dirty="0"/>
                  <a:t> ,</a:t>
                </a:r>
              </a:p>
              <a:p>
                <a14:m>
                  <m:oMath xmlns:m="http://schemas.openxmlformats.org/officeDocument/2006/math">
                    <m:r>
                      <a:rPr lang="en-US" sz="2000" i="1" dirty="0" smtClean="0">
                        <a:latin typeface="Cambria Math"/>
                      </a:rPr>
                      <m:t>(</m:t>
                    </m:r>
                    <m:r>
                      <a:rPr lang="en-US" sz="2000" i="1" dirty="0" smtClean="0">
                        <a:latin typeface="Cambria Math"/>
                      </a:rPr>
                      <m:t>𝐶</m:t>
                    </m:r>
                    <m:r>
                      <a:rPr lang="en-US" sz="2000" i="1" dirty="0" smtClean="0">
                        <a:latin typeface="Cambria Math"/>
                      </a:rPr>
                      <m:t>)</m:t>
                    </m:r>
                  </m:oMath>
                </a14:m>
                <a:r>
                  <a:rPr lang="en-US" sz="2000" b="1" i="1" dirty="0"/>
                  <a:t>	</a:t>
                </a:r>
                <a14:m>
                  <m:oMath xmlns:m="http://schemas.openxmlformats.org/officeDocument/2006/math">
                    <m:d>
                      <m:dPr>
                        <m:ctrlPr>
                          <a:rPr lang="en-US" sz="2000" i="1">
                            <a:latin typeface="Cambria Math"/>
                          </a:rPr>
                        </m:ctrlPr>
                      </m:dPr>
                      <m:e>
                        <m:f>
                          <m:fPr>
                            <m:ctrlPr>
                              <a:rPr lang="en-US" sz="2000" i="1">
                                <a:latin typeface="Cambria Math"/>
                              </a:rPr>
                            </m:ctrlPr>
                          </m:fPr>
                          <m:num>
                            <m:r>
                              <a:rPr lang="en-US" sz="2000" i="1">
                                <a:latin typeface="Cambria Math"/>
                              </a:rPr>
                              <m:t>𝑄</m:t>
                            </m:r>
                            <m:d>
                              <m:dPr>
                                <m:ctrlPr>
                                  <a:rPr lang="en-US" sz="2000" i="1">
                                    <a:latin typeface="Cambria Math"/>
                                  </a:rPr>
                                </m:ctrlPr>
                              </m:dPr>
                              <m:e>
                                <m:r>
                                  <a:rPr lang="en-US" sz="2000" i="1">
                                    <a:latin typeface="Cambria Math"/>
                                  </a:rPr>
                                  <m:t>𝑧</m:t>
                                </m:r>
                              </m:e>
                            </m:d>
                            <m:r>
                              <a:rPr lang="en-US" sz="2000" i="1">
                                <a:latin typeface="Cambria Math"/>
                              </a:rPr>
                              <m:t>−</m:t>
                            </m:r>
                            <m:sSup>
                              <m:sSupPr>
                                <m:ctrlPr>
                                  <a:rPr lang="en-US" sz="2000" i="1">
                                    <a:latin typeface="Cambria Math"/>
                                  </a:rPr>
                                </m:ctrlPr>
                              </m:sSupPr>
                              <m:e>
                                <m:r>
                                  <a:rPr lang="en-US" sz="2000" i="1">
                                    <a:latin typeface="Cambria Math"/>
                                  </a:rPr>
                                  <m:t>𝑄</m:t>
                                </m:r>
                                <m:d>
                                  <m:dPr>
                                    <m:ctrlPr>
                                      <a:rPr lang="en-US" sz="2000" i="1">
                                        <a:latin typeface="Cambria Math"/>
                                      </a:rPr>
                                    </m:ctrlPr>
                                  </m:dPr>
                                  <m:e>
                                    <m:r>
                                      <a:rPr lang="en-US" sz="2000" i="1">
                                        <a:latin typeface="Cambria Math"/>
                                      </a:rPr>
                                      <m:t>𝑧</m:t>
                                    </m:r>
                                  </m:e>
                                </m:d>
                              </m:e>
                              <m:sup>
                                <m:r>
                                  <a:rPr lang="en-US" sz="2000" i="1">
                                    <a:latin typeface="Cambria Math"/>
                                  </a:rPr>
                                  <m:t>∗</m:t>
                                </m:r>
                              </m:sup>
                            </m:sSup>
                          </m:num>
                          <m:den>
                            <m:r>
                              <a:rPr lang="en-US" sz="2000" i="1">
                                <a:latin typeface="Cambria Math"/>
                              </a:rPr>
                              <m:t>𝑧</m:t>
                            </m:r>
                            <m:r>
                              <a:rPr lang="en-US" sz="2000" i="1">
                                <a:latin typeface="Cambria Math"/>
                              </a:rPr>
                              <m:t>−</m:t>
                            </m:r>
                            <m:acc>
                              <m:accPr>
                                <m:chr m:val="̅"/>
                                <m:ctrlPr>
                                  <a:rPr lang="en-US" sz="2000" i="1">
                                    <a:latin typeface="Cambria Math"/>
                                  </a:rPr>
                                </m:ctrlPr>
                              </m:accPr>
                              <m:e>
                                <m:r>
                                  <a:rPr lang="en-US" sz="2000" i="1">
                                    <a:latin typeface="Cambria Math"/>
                                  </a:rPr>
                                  <m:t>𝑧</m:t>
                                </m:r>
                              </m:e>
                            </m:acc>
                          </m:den>
                        </m:f>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r>
                          <a:rPr lang="en-US" sz="2000" i="1">
                            <a:latin typeface="Cambria Math"/>
                          </a:rPr>
                          <m:t>,</m:t>
                        </m:r>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e>
                    </m:d>
                  </m:oMath>
                </a14:m>
                <a:r>
                  <a:rPr lang="en-US" sz="2000" i="1" dirty="0"/>
                  <a:t> is bounded</a:t>
                </a:r>
                <a:r>
                  <a:rPr lang="en-US" sz="2000" b="1" i="1" dirty="0"/>
                  <a:t> </a:t>
                </a:r>
                <a:r>
                  <a:rPr lang="en-US" sz="2000" i="1" dirty="0"/>
                  <a:t>when </a:t>
                </a:r>
                <a14:m>
                  <m:oMath xmlns:m="http://schemas.openxmlformats.org/officeDocument/2006/math">
                    <m:r>
                      <a:rPr lang="en-US" sz="2000" i="1">
                        <a:latin typeface="Cambria Math"/>
                      </a:rPr>
                      <m:t>𝑧</m:t>
                    </m:r>
                    <m:acc>
                      <m:accPr>
                        <m:chr m:val="̂"/>
                        <m:ctrlPr>
                          <a:rPr lang="en-US" sz="2000" i="1">
                            <a:latin typeface="Cambria Math"/>
                          </a:rPr>
                        </m:ctrlPr>
                      </m:accPr>
                      <m:e>
                        <m:r>
                          <a:rPr lang="en-US" sz="2000" i="1">
                            <a:latin typeface="Cambria Math"/>
                          </a:rPr>
                          <m:t>→</m:t>
                        </m:r>
                      </m:e>
                    </m:acc>
                    <m:r>
                      <a:rPr lang="en-US" sz="2000" i="1">
                        <a:latin typeface="Cambria Math"/>
                      </a:rPr>
                      <m:t>𝛼</m:t>
                    </m:r>
                  </m:oMath>
                </a14:m>
                <a:r>
                  <a:rPr lang="en-US" sz="2000" i="1" dirty="0" smtClean="0"/>
                  <a:t>. </a:t>
                </a:r>
              </a:p>
              <a:p>
                <a:endParaRPr lang="en-US" sz="2000" dirty="0" smtClean="0"/>
              </a:p>
              <a:p>
                <a:r>
                  <a:rPr lang="en-US" sz="2000" dirty="0" smtClean="0"/>
                  <a:t>This definition was basically used in [</a:t>
                </a:r>
                <a:r>
                  <a:rPr lang="en-US" sz="2000" dirty="0" err="1" smtClean="0"/>
                  <a:t>BLa</a:t>
                </a:r>
                <a:r>
                  <a:rPr lang="en-US" sz="2000" dirty="0" smtClean="0"/>
                  <a:t>] 1988 for matrix generalized </a:t>
                </a:r>
                <a:r>
                  <a:rPr lang="en-US" sz="2000" dirty="0" err="1" smtClean="0"/>
                  <a:t>Nevanlinna</a:t>
                </a:r>
                <a:r>
                  <a:rPr lang="en-US" sz="2000" dirty="0" smtClean="0"/>
                  <a:t> function Q (where weak limits above coincide with strong limits).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617"/>
                </a:stretch>
              </a:blipFill>
            </p:spPr>
            <p:txBody>
              <a:bodyPr/>
              <a:lstStyle/>
              <a:p>
                <a:r>
                  <a:rPr lang="en-US">
                    <a:noFill/>
                  </a:rPr>
                  <a:t> </a:t>
                </a:r>
              </a:p>
            </p:txBody>
          </p:sp>
        </mc:Fallback>
      </mc:AlternateContent>
    </p:spTree>
    <p:extLst>
      <p:ext uri="{BB962C8B-B14F-4D97-AF65-F5344CB8AC3E}">
        <p14:creationId xmlns:p14="http://schemas.microsoft.com/office/powerpoint/2010/main" val="255914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Definition PCF of higher order</a:t>
            </a:r>
            <a:endParaRPr lang="en-US" sz="2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000" b="1" i="1" dirty="0" err="1" smtClean="0"/>
                  <a:t>Definiton</a:t>
                </a:r>
                <a:r>
                  <a:rPr lang="en-US" sz="2000" b="1" i="1" dirty="0" smtClean="0"/>
                  <a:t> 3.2</a:t>
                </a:r>
                <a:r>
                  <a:rPr lang="en-US" sz="2000" i="1" dirty="0" smtClean="0"/>
                  <a:t> The order </a:t>
                </a:r>
                <a:r>
                  <a:rPr lang="en-US" sz="2000" i="1" dirty="0"/>
                  <a:t>of pole cancelation function </a:t>
                </a:r>
                <a14:m>
                  <m:oMath xmlns:m="http://schemas.openxmlformats.org/officeDocument/2006/math">
                    <m:acc>
                      <m:accPr>
                        <m:chr m:val="⃗"/>
                        <m:ctrlPr>
                          <a:rPr lang="en-US" sz="2000" i="1">
                            <a:solidFill>
                              <a:prstClr val="black"/>
                            </a:solidFill>
                            <a:latin typeface="Cambria Math"/>
                          </a:rPr>
                        </m:ctrlPr>
                      </m:accPr>
                      <m:e>
                        <m:r>
                          <a:rPr lang="en-US" sz="2000" i="1">
                            <a:solidFill>
                              <a:prstClr val="black"/>
                            </a:solidFill>
                            <a:latin typeface="Cambria Math"/>
                          </a:rPr>
                          <m:t>𝜂</m:t>
                        </m:r>
                      </m:e>
                    </m:acc>
                  </m:oMath>
                </a14:m>
                <a:r>
                  <a:rPr lang="en-US" sz="2000" i="1" dirty="0"/>
                  <a:t> is defined as the maximal number </a:t>
                </a:r>
                <a14:m>
                  <m:oMath xmlns:m="http://schemas.openxmlformats.org/officeDocument/2006/math">
                    <m:r>
                      <a:rPr lang="en-US" sz="2000" i="1">
                        <a:latin typeface="Cambria Math"/>
                      </a:rPr>
                      <m:t>𝑙</m:t>
                    </m:r>
                    <m:r>
                      <a:rPr lang="en-US" sz="2000" i="1">
                        <a:latin typeface="Cambria Math"/>
                      </a:rPr>
                      <m:t>𝜖</m:t>
                    </m:r>
                    <m:r>
                      <a:rPr lang="en-US" sz="2000" i="1">
                        <a:latin typeface="Cambria Math"/>
                      </a:rPr>
                      <m:t>𝑁</m:t>
                    </m:r>
                    <m:r>
                      <a:rPr lang="en-US" sz="2000" i="1">
                        <a:latin typeface="Cambria Math"/>
                      </a:rPr>
                      <m:t>∪{∞}</m:t>
                    </m:r>
                  </m:oMath>
                </a14:m>
                <a:r>
                  <a:rPr lang="en-US" sz="2000" i="1" dirty="0"/>
                  <a:t> such that for 0</a:t>
                </a:r>
                <a14:m>
                  <m:oMath xmlns:m="http://schemas.openxmlformats.org/officeDocument/2006/math">
                    <m:r>
                      <a:rPr lang="en-US" sz="2000" i="1">
                        <a:latin typeface="Cambria Math"/>
                      </a:rPr>
                      <m:t>≤</m:t>
                    </m:r>
                    <m:r>
                      <a:rPr lang="en-US" sz="2000" i="1">
                        <a:latin typeface="Cambria Math"/>
                      </a:rPr>
                      <m:t>𝑗</m:t>
                    </m:r>
                    <m:r>
                      <a:rPr lang="en-US" sz="2000" i="1">
                        <a:latin typeface="Cambria Math"/>
                      </a:rPr>
                      <m:t>&lt;</m:t>
                    </m:r>
                    <m:r>
                      <a:rPr lang="en-US" sz="2000" i="1">
                        <a:latin typeface="Cambria Math"/>
                      </a:rPr>
                      <m:t>𝑙</m:t>
                    </m:r>
                  </m:oMath>
                </a14:m>
                <a:r>
                  <a:rPr lang="en-US" sz="2000" i="1" dirty="0"/>
                  <a:t> it </a:t>
                </a:r>
                <a:r>
                  <a:rPr lang="en-US" sz="2000" i="1" dirty="0" smtClean="0"/>
                  <a:t>holds:</a:t>
                </a:r>
                <a:r>
                  <a:rPr lang="en-US" sz="2000" i="1" dirty="0"/>
                  <a:t> </a:t>
                </a:r>
                <a:endParaRPr lang="en-US" sz="2000" dirty="0"/>
              </a:p>
              <a:p>
                <a14:m>
                  <m:oMath xmlns:m="http://schemas.openxmlformats.org/officeDocument/2006/math">
                    <m:r>
                      <a:rPr lang="en-US" sz="2000" i="1" dirty="0" smtClean="0">
                        <a:latin typeface="Cambria Math"/>
                      </a:rPr>
                      <m:t>(</m:t>
                    </m:r>
                    <m:r>
                      <a:rPr lang="en-US" sz="2000" i="1" dirty="0" smtClean="0">
                        <a:latin typeface="Cambria Math"/>
                      </a:rPr>
                      <m:t>𝐷</m:t>
                    </m:r>
                    <m:r>
                      <a:rPr lang="en-US" sz="2000" i="1" dirty="0" smtClean="0">
                        <a:latin typeface="Cambria Math"/>
                      </a:rPr>
                      <m:t>)</m:t>
                    </m:r>
                  </m:oMath>
                </a14:m>
                <a:r>
                  <a:rPr lang="en-US" sz="2000" b="1" i="1" dirty="0"/>
                  <a:t>	</a:t>
                </a:r>
                <a14:m>
                  <m:oMath xmlns:m="http://schemas.openxmlformats.org/officeDocument/2006/math">
                    <m:func>
                      <m:funcPr>
                        <m:ctrlPr>
                          <a:rPr lang="en-US" sz="2000" i="1">
                            <a:latin typeface="Cambria Math"/>
                          </a:rPr>
                        </m:ctrlPr>
                      </m:funcPr>
                      <m:fName>
                        <m:limLow>
                          <m:limLowPr>
                            <m:ctrlPr>
                              <a:rPr lang="en-US" sz="2000" i="1">
                                <a:latin typeface="Cambria Math"/>
                              </a:rPr>
                            </m:ctrlPr>
                          </m:limLowPr>
                          <m:e>
                            <m:r>
                              <a:rPr lang="en-US" sz="2000" b="0" i="1" smtClean="0">
                                <a:latin typeface="Cambria Math"/>
                              </a:rPr>
                              <m:t>𝑤</m:t>
                            </m:r>
                            <m:r>
                              <a:rPr lang="en-US" sz="2000" b="0" i="1" smtClean="0">
                                <a:latin typeface="Cambria Math"/>
                              </a:rPr>
                              <m:t>−</m:t>
                            </m:r>
                            <m:r>
                              <a:rPr lang="en-US" sz="2000" i="1">
                                <a:latin typeface="Cambria Math"/>
                              </a:rPr>
                              <m:t>𝑙𝑖𝑚</m:t>
                            </m:r>
                          </m:e>
                          <m:lim>
                            <m:r>
                              <a:rPr lang="en-US" sz="2000" i="1">
                                <a:latin typeface="Cambria Math"/>
                              </a:rPr>
                              <m:t>𝑧</m:t>
                            </m:r>
                            <m:acc>
                              <m:accPr>
                                <m:chr m:val="̂"/>
                                <m:ctrlPr>
                                  <a:rPr lang="en-US" sz="2000" i="1">
                                    <a:latin typeface="Cambria Math"/>
                                  </a:rPr>
                                </m:ctrlPr>
                              </m:accPr>
                              <m:e>
                                <m:r>
                                  <a:rPr lang="en-US" sz="2000" i="1">
                                    <a:latin typeface="Cambria Math"/>
                                  </a:rPr>
                                  <m:t>→</m:t>
                                </m:r>
                              </m:e>
                            </m:acc>
                            <m:r>
                              <a:rPr lang="en-US" sz="2000" i="1">
                                <a:latin typeface="Cambria Math"/>
                              </a:rPr>
                              <m:t>𝛼</m:t>
                            </m:r>
                          </m:lim>
                        </m:limLow>
                      </m:fName>
                      <m:e>
                        <m:sSup>
                          <m:sSupPr>
                            <m:ctrlPr>
                              <a:rPr lang="en-US" sz="2000" i="1">
                                <a:latin typeface="Cambria Math"/>
                              </a:rPr>
                            </m:ctrlPr>
                          </m:sSupPr>
                          <m:e>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e>
                          <m:sup>
                            <m:r>
                              <a:rPr lang="en-US" sz="2000" i="1">
                                <a:latin typeface="Cambria Math"/>
                              </a:rPr>
                              <m:t>(</m:t>
                            </m:r>
                            <m:r>
                              <a:rPr lang="en-US" sz="2000" i="1">
                                <a:latin typeface="Cambria Math"/>
                              </a:rPr>
                              <m:t>𝑗</m:t>
                            </m:r>
                            <m:r>
                              <a:rPr lang="en-US" sz="2000" i="1">
                                <a:latin typeface="Cambria Math"/>
                              </a:rPr>
                              <m:t>)</m:t>
                            </m:r>
                          </m:sup>
                        </m:sSup>
                      </m:e>
                    </m:func>
                    <m:r>
                      <a:rPr lang="en-US" sz="2000" i="1">
                        <a:latin typeface="Cambria Math"/>
                      </a:rPr>
                      <m:t>=0</m:t>
                    </m:r>
                  </m:oMath>
                </a14:m>
                <a:r>
                  <a:rPr lang="en-US" sz="2000" i="1" dirty="0"/>
                  <a:t>,</a:t>
                </a:r>
                <a:endParaRPr lang="en-US" sz="2000" dirty="0"/>
              </a:p>
              <a:p>
                <a14:m>
                  <m:oMath xmlns:m="http://schemas.openxmlformats.org/officeDocument/2006/math">
                    <m:r>
                      <a:rPr lang="en-US" sz="2000" i="1" dirty="0" smtClean="0">
                        <a:latin typeface="Cambria Math"/>
                      </a:rPr>
                      <m:t>(</m:t>
                    </m:r>
                    <m:r>
                      <a:rPr lang="en-US" sz="2000" i="1" dirty="0" smtClean="0">
                        <a:latin typeface="Cambria Math"/>
                      </a:rPr>
                      <m:t>𝐸</m:t>
                    </m:r>
                    <m:r>
                      <a:rPr lang="en-US" sz="2000" i="1" dirty="0" smtClean="0">
                        <a:latin typeface="Cambria Math"/>
                      </a:rPr>
                      <m:t>)</m:t>
                    </m:r>
                  </m:oMath>
                </a14:m>
                <a:r>
                  <a:rPr lang="en-US" sz="2000" b="1" i="1" dirty="0"/>
                  <a:t>	</a:t>
                </a:r>
                <a14:m>
                  <m:oMath xmlns:m="http://schemas.openxmlformats.org/officeDocument/2006/math">
                    <m:r>
                      <a:rPr lang="en-US" sz="2000" i="1">
                        <a:latin typeface="Cambria Math"/>
                      </a:rPr>
                      <m:t>∃</m:t>
                    </m:r>
                    <m:func>
                      <m:funcPr>
                        <m:ctrlPr>
                          <a:rPr lang="en-US" sz="2000" i="1">
                            <a:latin typeface="Cambria Math"/>
                          </a:rPr>
                        </m:ctrlPr>
                      </m:funcPr>
                      <m:fName>
                        <m:limLow>
                          <m:limLowPr>
                            <m:ctrlPr>
                              <a:rPr lang="en-US" sz="2000" i="1">
                                <a:latin typeface="Cambria Math"/>
                              </a:rPr>
                            </m:ctrlPr>
                          </m:limLowPr>
                          <m:e>
                            <m:r>
                              <a:rPr lang="en-US" sz="2000" b="0" i="1" smtClean="0">
                                <a:latin typeface="Cambria Math"/>
                              </a:rPr>
                              <m:t>𝑤</m:t>
                            </m:r>
                            <m:r>
                              <a:rPr lang="en-US" sz="2000" b="0" i="1" smtClean="0">
                                <a:latin typeface="Cambria Math"/>
                              </a:rPr>
                              <m:t>−</m:t>
                            </m:r>
                            <m:r>
                              <a:rPr lang="en-US" sz="2000" i="1">
                                <a:latin typeface="Cambria Math"/>
                              </a:rPr>
                              <m:t>𝑙𝑖𝑚</m:t>
                            </m:r>
                          </m:e>
                          <m:lim>
                            <m:r>
                              <a:rPr lang="en-US" sz="2000" i="1">
                                <a:latin typeface="Cambria Math"/>
                              </a:rPr>
                              <m:t>𝑧</m:t>
                            </m:r>
                            <m:acc>
                              <m:accPr>
                                <m:chr m:val="̂"/>
                                <m:ctrlPr>
                                  <a:rPr lang="en-US" sz="2000" i="1">
                                    <a:latin typeface="Cambria Math"/>
                                  </a:rPr>
                                </m:ctrlPr>
                              </m:accPr>
                              <m:e>
                                <m:r>
                                  <a:rPr lang="en-US" sz="2000" i="1">
                                    <a:latin typeface="Cambria Math"/>
                                  </a:rPr>
                                  <m:t>→</m:t>
                                </m:r>
                              </m:e>
                            </m:acc>
                            <m:r>
                              <a:rPr lang="en-US" sz="2000" i="1">
                                <a:latin typeface="Cambria Math"/>
                              </a:rPr>
                              <m:t>𝛼</m:t>
                            </m:r>
                          </m:lim>
                        </m:limLow>
                      </m:fName>
                      <m:e>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r>
                                      <a:rPr lang="en-US" sz="2000" i="1">
                                        <a:latin typeface="Cambria Math"/>
                                      </a:rPr>
                                      <m:t>𝑄</m:t>
                                    </m:r>
                                    <m:d>
                                      <m:dPr>
                                        <m:ctrlPr>
                                          <a:rPr lang="en-US" sz="2000" i="1">
                                            <a:latin typeface="Cambria Math"/>
                                          </a:rPr>
                                        </m:ctrlPr>
                                      </m:dPr>
                                      <m:e>
                                        <m:r>
                                          <a:rPr lang="en-US" sz="2000" i="1">
                                            <a:latin typeface="Cambria Math"/>
                                          </a:rPr>
                                          <m:t>𝑧</m:t>
                                        </m:r>
                                      </m:e>
                                    </m:d>
                                    <m:acc>
                                      <m:accPr>
                                        <m:chr m:val="⃗"/>
                                        <m:ctrlPr>
                                          <a:rPr lang="en-US" sz="2000" i="1">
                                            <a:latin typeface="Cambria Math"/>
                                          </a:rPr>
                                        </m:ctrlPr>
                                      </m:accPr>
                                      <m:e>
                                        <m:r>
                                          <a:rPr lang="en-US" sz="2000" i="1">
                                            <a:latin typeface="Cambria Math"/>
                                          </a:rPr>
                                          <m:t>𝜂</m:t>
                                        </m:r>
                                      </m:e>
                                    </m:acc>
                                    <m:d>
                                      <m:dPr>
                                        <m:ctrlPr>
                                          <a:rPr lang="en-US" sz="2000" i="1">
                                            <a:latin typeface="Cambria Math"/>
                                          </a:rPr>
                                        </m:ctrlPr>
                                      </m:dPr>
                                      <m:e>
                                        <m:r>
                                          <a:rPr lang="en-US" sz="2000" i="1">
                                            <a:latin typeface="Cambria Math"/>
                                          </a:rPr>
                                          <m:t>𝑧</m:t>
                                        </m:r>
                                      </m:e>
                                    </m:d>
                                  </m:e>
                                </m:d>
                              </m:e>
                              <m:sup>
                                <m:d>
                                  <m:dPr>
                                    <m:ctrlPr>
                                      <a:rPr lang="en-US" sz="2000" i="1">
                                        <a:latin typeface="Cambria Math"/>
                                      </a:rPr>
                                    </m:ctrlPr>
                                  </m:dPr>
                                  <m:e>
                                    <m:r>
                                      <a:rPr lang="en-US" sz="2000" i="1">
                                        <a:latin typeface="Cambria Math"/>
                                      </a:rPr>
                                      <m:t>𝑗</m:t>
                                    </m:r>
                                  </m:e>
                                </m:d>
                              </m:sup>
                            </m:sSup>
                          </m:num>
                          <m:den>
                            <m:r>
                              <a:rPr lang="en-US" sz="2000" i="1">
                                <a:latin typeface="Cambria Math"/>
                              </a:rPr>
                              <m:t>𝑗</m:t>
                            </m:r>
                            <m:r>
                              <a:rPr lang="en-US" sz="2000" i="1">
                                <a:latin typeface="Cambria Math"/>
                              </a:rPr>
                              <m:t>!</m:t>
                            </m:r>
                          </m:den>
                        </m:f>
                        <m:r>
                          <a:rPr lang="en-US" sz="2000" i="1">
                            <a:latin typeface="Cambria Math"/>
                          </a:rPr>
                          <m:t>; </m:t>
                        </m:r>
                        <m:sSub>
                          <m:sSubPr>
                            <m:ctrlPr>
                              <a:rPr lang="en-US" sz="2000" i="1">
                                <a:latin typeface="Cambria Math"/>
                              </a:rPr>
                            </m:ctrlPr>
                          </m:sSubPr>
                          <m:e>
                            <m:acc>
                              <m:accPr>
                                <m:chr m:val="⃗"/>
                                <m:ctrlPr>
                                  <a:rPr lang="en-US" sz="2000" i="1">
                                    <a:solidFill>
                                      <a:prstClr val="black"/>
                                    </a:solidFill>
                                    <a:latin typeface="Cambria Math"/>
                                  </a:rPr>
                                </m:ctrlPr>
                              </m:accPr>
                              <m:e>
                                <m:r>
                                  <a:rPr lang="en-US" sz="2000" i="1">
                                    <a:solidFill>
                                      <a:prstClr val="black"/>
                                    </a:solidFill>
                                    <a:latin typeface="Cambria Math"/>
                                  </a:rPr>
                                  <m:t>𝜂</m:t>
                                </m:r>
                              </m:e>
                            </m:acc>
                          </m:e>
                          <m:sub>
                            <m:r>
                              <a:rPr lang="en-US" sz="2000" i="1">
                                <a:latin typeface="Cambria Math"/>
                              </a:rPr>
                              <m:t>0</m:t>
                            </m:r>
                          </m:sub>
                        </m:sSub>
                        <m:r>
                          <a:rPr lang="en-US" sz="2000" i="1">
                            <a:latin typeface="Cambria Math"/>
                          </a:rPr>
                          <m:t>≠0 </m:t>
                        </m:r>
                      </m:e>
                    </m:func>
                  </m:oMath>
                </a14:m>
                <a:endParaRPr lang="en-US" sz="2000" i="1" dirty="0" smtClean="0">
                  <a:latin typeface="Cambria Math"/>
                </a:endParaRPr>
              </a:p>
              <a:p>
                <a14:m>
                  <m:oMath xmlns:m="http://schemas.openxmlformats.org/officeDocument/2006/math">
                    <m:r>
                      <a:rPr lang="en-US" sz="2000" i="1" dirty="0" smtClean="0">
                        <a:latin typeface="Cambria Math"/>
                      </a:rPr>
                      <m:t>(</m:t>
                    </m:r>
                    <m:r>
                      <a:rPr lang="en-US" sz="2000" i="1" dirty="0" smtClean="0">
                        <a:latin typeface="Cambria Math"/>
                      </a:rPr>
                      <m:t>𝐹</m:t>
                    </m:r>
                    <m:r>
                      <a:rPr lang="en-US" sz="2000" i="1" dirty="0" smtClean="0">
                        <a:latin typeface="Cambria Math"/>
                      </a:rPr>
                      <m:t>)</m:t>
                    </m:r>
                  </m:oMath>
                </a14:m>
                <a:r>
                  <a:rPr lang="en-US" sz="2000" i="1" dirty="0"/>
                  <a:t>	</a:t>
                </a:r>
                <a14:m>
                  <m:oMath xmlns:m="http://schemas.openxmlformats.org/officeDocument/2006/math">
                    <m:f>
                      <m:fPr>
                        <m:ctrlPr>
                          <a:rPr lang="en-US" sz="2000" i="1">
                            <a:latin typeface="Cambria Math"/>
                          </a:rPr>
                        </m:ctrlPr>
                      </m:fPr>
                      <m:num>
                        <m:sSup>
                          <m:sSupPr>
                            <m:ctrlPr>
                              <a:rPr lang="en-US" sz="2000" i="1">
                                <a:latin typeface="Cambria Math"/>
                              </a:rPr>
                            </m:ctrlPr>
                          </m:sSupPr>
                          <m:e>
                            <m:r>
                              <a:rPr lang="en-US" sz="2000" i="1">
                                <a:latin typeface="Cambria Math"/>
                              </a:rPr>
                              <m:t>𝑑</m:t>
                            </m:r>
                          </m:e>
                          <m:sup>
                            <m:r>
                              <a:rPr lang="en-US" sz="2000" i="1">
                                <a:latin typeface="Cambria Math"/>
                              </a:rPr>
                              <m:t>2</m:t>
                            </m:r>
                            <m:r>
                              <a:rPr lang="en-US" sz="2000" i="1">
                                <a:latin typeface="Cambria Math"/>
                              </a:rPr>
                              <m:t>𝑗</m:t>
                            </m:r>
                          </m:sup>
                        </m:sSup>
                      </m:num>
                      <m:den>
                        <m:sSup>
                          <m:sSupPr>
                            <m:ctrlPr>
                              <a:rPr lang="en-US" sz="2000" i="1">
                                <a:latin typeface="Cambria Math"/>
                              </a:rPr>
                            </m:ctrlPr>
                          </m:sSupPr>
                          <m:e>
                            <m:r>
                              <a:rPr lang="en-US" sz="2000" i="1">
                                <a:latin typeface="Cambria Math"/>
                              </a:rPr>
                              <m:t>𝑑𝑧</m:t>
                            </m:r>
                          </m:e>
                          <m:sup>
                            <m:r>
                              <a:rPr lang="en-US" sz="2000" i="1">
                                <a:latin typeface="Cambria Math"/>
                              </a:rPr>
                              <m:t>𝑗</m:t>
                            </m:r>
                          </m:sup>
                        </m:sSup>
                        <m:r>
                          <a:rPr lang="en-US" sz="2000" i="1">
                            <a:latin typeface="Cambria Math"/>
                          </a:rPr>
                          <m:t> </m:t>
                        </m:r>
                        <m:sSup>
                          <m:sSupPr>
                            <m:ctrlPr>
                              <a:rPr lang="en-US" sz="2000" i="1">
                                <a:latin typeface="Cambria Math"/>
                              </a:rPr>
                            </m:ctrlPr>
                          </m:sSupPr>
                          <m:e>
                            <m:r>
                              <a:rPr lang="en-US" sz="2000" i="1">
                                <a:latin typeface="Cambria Math"/>
                              </a:rPr>
                              <m:t>𝑑</m:t>
                            </m:r>
                            <m:acc>
                              <m:accPr>
                                <m:chr m:val="̅"/>
                                <m:ctrlPr>
                                  <a:rPr lang="en-US" sz="2000" i="1">
                                    <a:latin typeface="Cambria Math"/>
                                  </a:rPr>
                                </m:ctrlPr>
                              </m:accPr>
                              <m:e>
                                <m:r>
                                  <a:rPr lang="en-US" sz="2000" i="1">
                                    <a:latin typeface="Cambria Math"/>
                                  </a:rPr>
                                  <m:t>𝑧</m:t>
                                </m:r>
                              </m:e>
                            </m:acc>
                          </m:e>
                          <m:sup>
                            <m:r>
                              <a:rPr lang="en-US" sz="2000" i="1">
                                <a:latin typeface="Cambria Math"/>
                              </a:rPr>
                              <m:t>𝑗</m:t>
                            </m:r>
                          </m:sup>
                        </m:sSup>
                        <m:r>
                          <a:rPr lang="en-US" sz="2000" i="1">
                            <a:latin typeface="Cambria Math"/>
                          </a:rPr>
                          <m:t>   </m:t>
                        </m:r>
                      </m:den>
                    </m:f>
                    <m:d>
                      <m:dPr>
                        <m:ctrlPr>
                          <a:rPr lang="en-US" sz="2000" i="1">
                            <a:latin typeface="Cambria Math"/>
                          </a:rPr>
                        </m:ctrlPr>
                      </m:dPr>
                      <m:e>
                        <m:f>
                          <m:fPr>
                            <m:ctrlPr>
                              <a:rPr lang="en-US" sz="2000" i="1">
                                <a:latin typeface="Cambria Math"/>
                              </a:rPr>
                            </m:ctrlPr>
                          </m:fPr>
                          <m:num>
                            <m:r>
                              <a:rPr lang="en-US" sz="2000" i="1">
                                <a:latin typeface="Cambria Math"/>
                              </a:rPr>
                              <m:t>𝑄</m:t>
                            </m:r>
                            <m:d>
                              <m:dPr>
                                <m:ctrlPr>
                                  <a:rPr lang="en-US" sz="2000" i="1">
                                    <a:latin typeface="Cambria Math"/>
                                  </a:rPr>
                                </m:ctrlPr>
                              </m:dPr>
                              <m:e>
                                <m:r>
                                  <a:rPr lang="en-US" sz="2000" i="1">
                                    <a:latin typeface="Cambria Math"/>
                                  </a:rPr>
                                  <m:t>𝑧</m:t>
                                </m:r>
                              </m:e>
                            </m:d>
                            <m:r>
                              <a:rPr lang="en-US" sz="2000" i="1">
                                <a:latin typeface="Cambria Math"/>
                              </a:rPr>
                              <m:t>−</m:t>
                            </m:r>
                            <m:sSup>
                              <m:sSupPr>
                                <m:ctrlPr>
                                  <a:rPr lang="en-US" sz="2000" i="1">
                                    <a:latin typeface="Cambria Math"/>
                                  </a:rPr>
                                </m:ctrlPr>
                              </m:sSupPr>
                              <m:e>
                                <m:r>
                                  <a:rPr lang="en-US" sz="2000" i="1">
                                    <a:latin typeface="Cambria Math"/>
                                  </a:rPr>
                                  <m:t>𝑄</m:t>
                                </m:r>
                                <m:d>
                                  <m:dPr>
                                    <m:ctrlPr>
                                      <a:rPr lang="en-US" sz="2000" i="1">
                                        <a:latin typeface="Cambria Math"/>
                                      </a:rPr>
                                    </m:ctrlPr>
                                  </m:dPr>
                                  <m:e>
                                    <m:r>
                                      <a:rPr lang="en-US" sz="2000" i="1">
                                        <a:latin typeface="Cambria Math"/>
                                      </a:rPr>
                                      <m:t>𝑧</m:t>
                                    </m:r>
                                  </m:e>
                                </m:d>
                              </m:e>
                              <m:sup>
                                <m:r>
                                  <a:rPr lang="en-US" sz="2000" i="1">
                                    <a:latin typeface="Cambria Math"/>
                                  </a:rPr>
                                  <m:t>∗</m:t>
                                </m:r>
                              </m:sup>
                            </m:sSup>
                          </m:num>
                          <m:den>
                            <m:r>
                              <a:rPr lang="en-US" sz="2000" i="1">
                                <a:latin typeface="Cambria Math"/>
                              </a:rPr>
                              <m:t>𝑧</m:t>
                            </m:r>
                            <m:r>
                              <a:rPr lang="en-US" sz="2000" i="1">
                                <a:latin typeface="Cambria Math"/>
                              </a:rPr>
                              <m:t>−</m:t>
                            </m:r>
                            <m:acc>
                              <m:accPr>
                                <m:chr m:val="̅"/>
                                <m:ctrlPr>
                                  <a:rPr lang="en-US" sz="2000" i="1">
                                    <a:latin typeface="Cambria Math"/>
                                  </a:rPr>
                                </m:ctrlPr>
                              </m:accPr>
                              <m:e>
                                <m:r>
                                  <a:rPr lang="en-US" sz="2000" i="1">
                                    <a:latin typeface="Cambria Math"/>
                                  </a:rPr>
                                  <m:t>𝑧</m:t>
                                </m:r>
                              </m:e>
                            </m:acc>
                          </m:den>
                        </m:f>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r>
                          <a:rPr lang="en-US" sz="2000" i="1">
                            <a:latin typeface="Cambria Math"/>
                          </a:rPr>
                          <m:t>,</m:t>
                        </m:r>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e>
                    </m:d>
                  </m:oMath>
                </a14:m>
                <a:r>
                  <a:rPr lang="en-US" sz="2000" i="1" dirty="0"/>
                  <a:t> is bounded when </a:t>
                </a:r>
                <a14:m>
                  <m:oMath xmlns:m="http://schemas.openxmlformats.org/officeDocument/2006/math">
                    <m:r>
                      <a:rPr lang="en-US" sz="2000" i="1">
                        <a:latin typeface="Cambria Math"/>
                      </a:rPr>
                      <m:t>𝑧</m:t>
                    </m:r>
                    <m:acc>
                      <m:accPr>
                        <m:chr m:val="̂"/>
                        <m:ctrlPr>
                          <a:rPr lang="en-US" sz="2000" i="1">
                            <a:latin typeface="Cambria Math"/>
                          </a:rPr>
                        </m:ctrlPr>
                      </m:accPr>
                      <m:e>
                        <m:r>
                          <a:rPr lang="en-US" sz="2000" i="1">
                            <a:latin typeface="Cambria Math"/>
                          </a:rPr>
                          <m:t>→</m:t>
                        </m:r>
                      </m:e>
                    </m:acc>
                    <m:r>
                      <a:rPr lang="en-US" sz="2000" i="1">
                        <a:latin typeface="Cambria Math"/>
                      </a:rPr>
                      <m:t>𝛼</m:t>
                    </m:r>
                  </m:oMath>
                </a14:m>
                <a:r>
                  <a:rPr lang="en-US" sz="2000" i="1" dirty="0" smtClean="0"/>
                  <a:t>.</a:t>
                </a:r>
              </a:p>
              <a:p>
                <a:endParaRPr lang="en-US" sz="2000" i="1" dirty="0" smtClean="0"/>
              </a:p>
              <a:p>
                <a:pPr lvl="0"/>
                <a:r>
                  <a:rPr lang="en-US" sz="2000" dirty="0" smtClean="0">
                    <a:solidFill>
                      <a:prstClr val="black"/>
                    </a:solidFill>
                  </a:rPr>
                  <a:t>Note that Def. 3.1 follows from Def. 3.2 for </a:t>
                </a:r>
                <a14:m>
                  <m:oMath xmlns:m="http://schemas.openxmlformats.org/officeDocument/2006/math">
                    <m:r>
                      <a:rPr lang="en-US" sz="2000" i="1">
                        <a:latin typeface="Cambria Math"/>
                      </a:rPr>
                      <m:t>𝑗</m:t>
                    </m:r>
                    <m:r>
                      <a:rPr lang="en-US" sz="2000" b="0" i="1" smtClean="0">
                        <a:latin typeface="Cambria Math"/>
                      </a:rPr>
                      <m:t>=</m:t>
                    </m:r>
                  </m:oMath>
                </a14:m>
                <a:r>
                  <a:rPr lang="en-US" sz="2000" dirty="0" smtClean="0">
                    <a:solidFill>
                      <a:prstClr val="black"/>
                    </a:solidFill>
                  </a:rPr>
                  <a:t>0. We keep separate Def. 3.1 from Def. 3.2 because of the historical reasons and clarity. </a:t>
                </a:r>
              </a:p>
              <a:p>
                <a:pPr lvl="0"/>
                <a:endParaRPr lang="en-US" sz="2000" dirty="0" smtClean="0">
                  <a:solidFill>
                    <a:prstClr val="black"/>
                  </a:solidFill>
                </a:endParaRPr>
              </a:p>
              <a:p>
                <a:pPr lvl="0"/>
                <a:r>
                  <a:rPr lang="en-US" sz="2000" dirty="0"/>
                  <a:t>Def. 3.2 of the PCF of higher order is new. It is </a:t>
                </a:r>
                <a:r>
                  <a:rPr lang="en-US" sz="2000" dirty="0" smtClean="0"/>
                  <a:t> the “just right” definition </a:t>
                </a:r>
                <a:r>
                  <a:rPr lang="en-US" sz="2000" dirty="0"/>
                  <a:t>that </a:t>
                </a:r>
                <a:r>
                  <a:rPr lang="en-US" sz="2000" dirty="0" smtClean="0"/>
                  <a:t>enables  </a:t>
                </a:r>
                <a:r>
                  <a:rPr lang="en-US" sz="2000" dirty="0"/>
                  <a:t>characterization of the structure of algebraic </a:t>
                </a:r>
                <a:r>
                  <a:rPr lang="en-US" sz="2000" dirty="0" err="1"/>
                  <a:t>eigen</a:t>
                </a:r>
                <a:r>
                  <a:rPr lang="en-US" sz="2000" dirty="0"/>
                  <a:t>-space.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2291"/>
                </a:stretch>
              </a:blipFill>
            </p:spPr>
            <p:txBody>
              <a:bodyPr/>
              <a:lstStyle/>
              <a:p>
                <a:r>
                  <a:rPr lang="en-US">
                    <a:noFill/>
                  </a:rPr>
                  <a:t> </a:t>
                </a:r>
              </a:p>
            </p:txBody>
          </p:sp>
        </mc:Fallback>
      </mc:AlternateContent>
    </p:spTree>
    <p:extLst>
      <p:ext uri="{BB962C8B-B14F-4D97-AF65-F5344CB8AC3E}">
        <p14:creationId xmlns:p14="http://schemas.microsoft.com/office/powerpoint/2010/main" val="174983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Strong PCF</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i="1" dirty="0" smtClean="0"/>
                  <a:t>We say that </a:t>
                </a:r>
                <a14:m>
                  <m:oMath xmlns:m="http://schemas.openxmlformats.org/officeDocument/2006/math">
                    <m:acc>
                      <m:accPr>
                        <m:chr m:val="⃗"/>
                        <m:ctrlPr>
                          <a:rPr lang="en-US" sz="2000" i="1">
                            <a:solidFill>
                              <a:prstClr val="black"/>
                            </a:solidFill>
                            <a:latin typeface="Cambria Math"/>
                          </a:rPr>
                        </m:ctrlPr>
                      </m:accPr>
                      <m:e>
                        <m:r>
                          <a:rPr lang="en-US" sz="2000" i="1">
                            <a:solidFill>
                              <a:prstClr val="black"/>
                            </a:solidFill>
                            <a:latin typeface="Cambria Math"/>
                          </a:rPr>
                          <m:t>𝜂</m:t>
                        </m:r>
                      </m:e>
                    </m:acc>
                  </m:oMath>
                </a14:m>
                <a:r>
                  <a:rPr lang="en-US" sz="2000" i="1" dirty="0"/>
                  <a:t> is a strong </a:t>
                </a:r>
                <a:r>
                  <a:rPr lang="en-US" sz="2000" i="1" dirty="0" smtClean="0"/>
                  <a:t>PCF </a:t>
                </a:r>
                <a:r>
                  <a:rPr lang="en-US" sz="2000" i="1" dirty="0"/>
                  <a:t>if </a:t>
                </a:r>
                <a:r>
                  <a:rPr lang="en-US" sz="2000" i="1" dirty="0" smtClean="0"/>
                  <a:t>it satisfies (A), (B) and  </a:t>
                </a:r>
                <a:endParaRPr lang="en-US" sz="2000" i="1" dirty="0"/>
              </a:p>
              <a:p>
                <a14:m>
                  <m:oMath xmlns:m="http://schemas.openxmlformats.org/officeDocument/2006/math">
                    <m:r>
                      <a:rPr lang="en-US" sz="2000" i="1">
                        <a:latin typeface="Cambria Math"/>
                      </a:rPr>
                      <m:t>(</m:t>
                    </m:r>
                    <m:sSub>
                      <m:sSubPr>
                        <m:ctrlPr>
                          <a:rPr lang="en-US" sz="2000" i="1">
                            <a:latin typeface="Cambria Math"/>
                          </a:rPr>
                        </m:ctrlPr>
                      </m:sSubPr>
                      <m:e>
                        <m:r>
                          <a:rPr lang="en-US" sz="2000" i="1">
                            <a:latin typeface="Cambria Math"/>
                          </a:rPr>
                          <m:t>𝐶</m:t>
                        </m:r>
                      </m:e>
                      <m:sub>
                        <m:r>
                          <a:rPr lang="en-US" sz="2000" i="1">
                            <a:latin typeface="Cambria Math"/>
                          </a:rPr>
                          <m:t>𝑆</m:t>
                        </m:r>
                      </m:sub>
                    </m:sSub>
                    <m:r>
                      <a:rPr lang="en-US" sz="2000" i="1">
                        <a:latin typeface="Cambria Math"/>
                      </a:rPr>
                      <m:t>)</m:t>
                    </m:r>
                    <m:func>
                      <m:funcPr>
                        <m:ctrlPr>
                          <a:rPr lang="en-US" sz="2000" i="1">
                            <a:latin typeface="Cambria Math"/>
                          </a:rPr>
                        </m:ctrlPr>
                      </m:funcPr>
                      <m:fName>
                        <m:limLow>
                          <m:limLowPr>
                            <m:ctrlPr>
                              <a:rPr lang="en-US" sz="2000" i="1">
                                <a:latin typeface="Cambria Math"/>
                              </a:rPr>
                            </m:ctrlPr>
                          </m:limLowPr>
                          <m:e>
                            <m:r>
                              <a:rPr lang="en-US" sz="2000" i="1">
                                <a:latin typeface="Cambria Math"/>
                              </a:rPr>
                              <m:t>𝑙𝑖𝑚</m:t>
                            </m:r>
                          </m:e>
                          <m:lim>
                            <m:r>
                              <a:rPr lang="en-US" sz="2000" i="1">
                                <a:latin typeface="Cambria Math"/>
                              </a:rPr>
                              <m:t>𝑧</m:t>
                            </m:r>
                            <m:r>
                              <a:rPr lang="en-US" sz="2000" i="1">
                                <a:latin typeface="Cambria Math"/>
                              </a:rPr>
                              <m:t>,</m:t>
                            </m:r>
                            <m:r>
                              <a:rPr lang="en-US" sz="2000" i="1">
                                <a:latin typeface="Cambria Math"/>
                                <a:ea typeface="Cambria Math"/>
                              </a:rPr>
                              <m:t>𝑤</m:t>
                            </m:r>
                            <m:acc>
                              <m:accPr>
                                <m:chr m:val="̂"/>
                                <m:ctrlPr>
                                  <a:rPr lang="en-US" sz="2000" i="1">
                                    <a:latin typeface="Cambria Math"/>
                                    <a:ea typeface="Cambria Math"/>
                                  </a:rPr>
                                </m:ctrlPr>
                              </m:accPr>
                              <m:e>
                                <m:r>
                                  <a:rPr lang="en-US" sz="2000" i="1">
                                    <a:latin typeface="Cambria Math"/>
                                    <a:ea typeface="Cambria Math"/>
                                  </a:rPr>
                                  <m:t>→</m:t>
                                </m:r>
                              </m:e>
                            </m:acc>
                            <m:r>
                              <a:rPr lang="en-US" sz="2000" i="1">
                                <a:latin typeface="Cambria Math"/>
                                <a:ea typeface="Cambria Math"/>
                              </a:rPr>
                              <m:t>𝛼</m:t>
                            </m:r>
                          </m:lim>
                        </m:limLow>
                      </m:fName>
                      <m:e>
                        <m:d>
                          <m:dPr>
                            <m:ctrlPr>
                              <a:rPr lang="en-US" sz="2000" i="1">
                                <a:latin typeface="Cambria Math"/>
                              </a:rPr>
                            </m:ctrlPr>
                          </m:dPr>
                          <m:e>
                            <m:f>
                              <m:fPr>
                                <m:ctrlPr>
                                  <a:rPr lang="en-US" sz="2000" i="1">
                                    <a:latin typeface="Cambria Math"/>
                                  </a:rPr>
                                </m:ctrlPr>
                              </m:fPr>
                              <m:num>
                                <m:r>
                                  <a:rPr lang="en-US" sz="2000" i="1">
                                    <a:latin typeface="Cambria Math"/>
                                  </a:rPr>
                                  <m:t>𝑄</m:t>
                                </m:r>
                                <m:d>
                                  <m:dPr>
                                    <m:ctrlPr>
                                      <a:rPr lang="en-US" sz="2000" i="1">
                                        <a:latin typeface="Cambria Math"/>
                                      </a:rPr>
                                    </m:ctrlPr>
                                  </m:dPr>
                                  <m:e>
                                    <m:r>
                                      <a:rPr lang="en-US" sz="2000" i="1">
                                        <a:latin typeface="Cambria Math"/>
                                      </a:rPr>
                                      <m:t>𝑧</m:t>
                                    </m:r>
                                  </m:e>
                                </m:d>
                                <m:r>
                                  <a:rPr lang="en-US" sz="2000" i="1">
                                    <a:latin typeface="Cambria Math"/>
                                  </a:rPr>
                                  <m:t>−</m:t>
                                </m:r>
                                <m:sSup>
                                  <m:sSupPr>
                                    <m:ctrlPr>
                                      <a:rPr lang="en-US" sz="2000" i="1">
                                        <a:latin typeface="Cambria Math"/>
                                      </a:rPr>
                                    </m:ctrlPr>
                                  </m:sSupPr>
                                  <m:e>
                                    <m:r>
                                      <a:rPr lang="en-US" sz="2000" i="1">
                                        <a:latin typeface="Cambria Math"/>
                                      </a:rPr>
                                      <m:t>𝑄</m:t>
                                    </m:r>
                                    <m:r>
                                      <a:rPr lang="en-US" sz="2000" i="1">
                                        <a:latin typeface="Cambria Math"/>
                                      </a:rPr>
                                      <m:t>(</m:t>
                                    </m:r>
                                    <m:r>
                                      <a:rPr lang="en-US" sz="2000" i="1">
                                        <a:latin typeface="Cambria Math"/>
                                        <a:ea typeface="Cambria Math"/>
                                      </a:rPr>
                                      <m:t>𝜔</m:t>
                                    </m:r>
                                    <m:r>
                                      <a:rPr lang="en-US" sz="2000" i="1">
                                        <a:latin typeface="Cambria Math"/>
                                        <a:ea typeface="Cambria Math"/>
                                      </a:rPr>
                                      <m:t>)</m:t>
                                    </m:r>
                                  </m:e>
                                  <m:sup>
                                    <m:r>
                                      <a:rPr lang="en-US" sz="2000" i="1">
                                        <a:latin typeface="Cambria Math"/>
                                      </a:rPr>
                                      <m:t>∗</m:t>
                                    </m:r>
                                  </m:sup>
                                </m:sSup>
                              </m:num>
                              <m:den>
                                <m:r>
                                  <a:rPr lang="en-US" sz="2000" i="1">
                                    <a:latin typeface="Cambria Math"/>
                                  </a:rPr>
                                  <m:t>𝑧</m:t>
                                </m:r>
                                <m:r>
                                  <a:rPr lang="en-US" sz="2000" i="1">
                                    <a:latin typeface="Cambria Math"/>
                                  </a:rPr>
                                  <m:t>−</m:t>
                                </m:r>
                                <m:acc>
                                  <m:accPr>
                                    <m:chr m:val="̅"/>
                                    <m:ctrlPr>
                                      <a:rPr lang="en-US" sz="2000" i="1">
                                        <a:latin typeface="Cambria Math"/>
                                      </a:rPr>
                                    </m:ctrlPr>
                                  </m:accPr>
                                  <m:e>
                                    <m:r>
                                      <a:rPr lang="en-US" sz="2000" i="1">
                                        <a:latin typeface="Cambria Math"/>
                                        <a:ea typeface="Cambria Math"/>
                                      </a:rPr>
                                      <m:t>𝑤</m:t>
                                    </m:r>
                                  </m:e>
                                </m:acc>
                              </m:den>
                            </m:f>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rPr>
                                  <m:t>𝑧</m:t>
                                </m:r>
                              </m:e>
                            </m:d>
                            <m:r>
                              <a:rPr lang="en-US" sz="2000" i="1">
                                <a:latin typeface="Cambria Math"/>
                              </a:rPr>
                              <m:t>,</m:t>
                            </m:r>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latin typeface="Cambria Math"/>
                                  </a:rPr>
                                </m:ctrlPr>
                              </m:dPr>
                              <m:e>
                                <m:r>
                                  <a:rPr lang="en-US" sz="2000" i="1">
                                    <a:latin typeface="Cambria Math"/>
                                    <a:ea typeface="Cambria Math"/>
                                  </a:rPr>
                                  <m:t>𝑤</m:t>
                                </m:r>
                              </m:e>
                            </m:d>
                          </m:e>
                        </m:d>
                      </m:e>
                    </m:func>
                    <m:r>
                      <a:rPr lang="en-US" sz="2000" i="1">
                        <a:latin typeface="Cambria Math"/>
                      </a:rPr>
                      <m:t> </m:t>
                    </m:r>
                    <m:r>
                      <a:rPr lang="en-US" sz="2000" i="1">
                        <a:latin typeface="Cambria Math"/>
                      </a:rPr>
                      <m:t>𝑒𝑥𝑖𝑠𝑡𝑠</m:t>
                    </m:r>
                    <m:r>
                      <a:rPr lang="en-US" sz="2000" i="1">
                        <a:latin typeface="Cambria Math"/>
                      </a:rPr>
                      <m:t>.</m:t>
                    </m:r>
                  </m:oMath>
                </a14:m>
                <a:endParaRPr lang="en-US" sz="2000" i="1" dirty="0"/>
              </a:p>
              <a:p>
                <a:endParaRPr lang="en-US" sz="2000" i="1" dirty="0" smtClean="0"/>
              </a:p>
              <a:p>
                <a:r>
                  <a:rPr lang="en-US" sz="2000" i="1" dirty="0"/>
                  <a:t>Strong PCF is of order </a:t>
                </a:r>
                <a14:m>
                  <m:oMath xmlns:m="http://schemas.openxmlformats.org/officeDocument/2006/math">
                    <m:r>
                      <a:rPr lang="en-US" sz="2000" i="1">
                        <a:solidFill>
                          <a:prstClr val="black"/>
                        </a:solidFill>
                        <a:latin typeface="Cambria Math"/>
                      </a:rPr>
                      <m:t>𝑙</m:t>
                    </m:r>
                  </m:oMath>
                </a14:m>
                <a:r>
                  <a:rPr lang="en-US" sz="2000" i="1" dirty="0"/>
                  <a:t> if it </a:t>
                </a:r>
                <a:r>
                  <a:rPr lang="en-US" sz="2000" i="1" dirty="0" smtClean="0"/>
                  <a:t>satisfies (D), (E) and </a:t>
                </a:r>
                <a:endParaRPr lang="en-US" sz="2000" i="1" dirty="0"/>
              </a:p>
              <a:p>
                <a:pPr lvl="0"/>
                <a14:m>
                  <m:oMath xmlns:m="http://schemas.openxmlformats.org/officeDocument/2006/math">
                    <m:r>
                      <a:rPr lang="en-US" sz="2000" i="1">
                        <a:solidFill>
                          <a:prstClr val="black"/>
                        </a:solidFill>
                        <a:latin typeface="Cambria Math"/>
                      </a:rPr>
                      <m:t>(</m:t>
                    </m:r>
                    <m:sSub>
                      <m:sSubPr>
                        <m:ctrlPr>
                          <a:rPr lang="en-US" sz="2000" i="1">
                            <a:solidFill>
                              <a:prstClr val="black"/>
                            </a:solidFill>
                            <a:latin typeface="Cambria Math"/>
                          </a:rPr>
                        </m:ctrlPr>
                      </m:sSubPr>
                      <m:e>
                        <m:r>
                          <a:rPr lang="en-US" sz="2000" i="1">
                            <a:solidFill>
                              <a:prstClr val="black"/>
                            </a:solidFill>
                            <a:latin typeface="Cambria Math"/>
                          </a:rPr>
                          <m:t>𝐹</m:t>
                        </m:r>
                      </m:e>
                      <m:sub>
                        <m:r>
                          <a:rPr lang="en-US" sz="2000" i="1">
                            <a:solidFill>
                              <a:prstClr val="black"/>
                            </a:solidFill>
                            <a:latin typeface="Cambria Math"/>
                          </a:rPr>
                          <m:t>𝑆</m:t>
                        </m:r>
                      </m:sub>
                    </m:sSub>
                    <m:r>
                      <a:rPr lang="en-US" sz="2000" i="1">
                        <a:solidFill>
                          <a:prstClr val="black"/>
                        </a:solidFill>
                        <a:latin typeface="Cambria Math"/>
                      </a:rPr>
                      <m:t>)</m:t>
                    </m:r>
                    <m:func>
                      <m:funcPr>
                        <m:ctrlPr>
                          <a:rPr lang="en-US" sz="2000" i="1">
                            <a:solidFill>
                              <a:prstClr val="black"/>
                            </a:solidFill>
                            <a:latin typeface="Cambria Math"/>
                          </a:rPr>
                        </m:ctrlPr>
                      </m:funcPr>
                      <m:fName>
                        <m:limLow>
                          <m:limLowPr>
                            <m:ctrlPr>
                              <a:rPr lang="en-US" sz="2000" i="1">
                                <a:solidFill>
                                  <a:prstClr val="black"/>
                                </a:solidFill>
                                <a:latin typeface="Cambria Math"/>
                              </a:rPr>
                            </m:ctrlPr>
                          </m:limLowPr>
                          <m:e>
                            <m:r>
                              <a:rPr lang="en-US" sz="2000" i="1">
                                <a:solidFill>
                                  <a:prstClr val="black"/>
                                </a:solidFill>
                                <a:latin typeface="Cambria Math"/>
                              </a:rPr>
                              <m:t>𝑙𝑖𝑚</m:t>
                            </m:r>
                          </m:e>
                          <m:lim>
                            <m:r>
                              <a:rPr lang="en-US" sz="2000" i="1">
                                <a:solidFill>
                                  <a:prstClr val="black"/>
                                </a:solidFill>
                                <a:latin typeface="Cambria Math"/>
                              </a:rPr>
                              <m:t>𝑧</m:t>
                            </m:r>
                            <m:r>
                              <a:rPr lang="en-US" sz="2000" i="1">
                                <a:solidFill>
                                  <a:prstClr val="black"/>
                                </a:solidFill>
                                <a:latin typeface="Cambria Math"/>
                              </a:rPr>
                              <m:t>,</m:t>
                            </m:r>
                            <m:r>
                              <a:rPr lang="en-US" sz="2000" i="1">
                                <a:solidFill>
                                  <a:prstClr val="black"/>
                                </a:solidFill>
                                <a:latin typeface="Cambria Math"/>
                                <a:ea typeface="Cambria Math"/>
                              </a:rPr>
                              <m:t>𝑤</m:t>
                            </m:r>
                            <m:acc>
                              <m:accPr>
                                <m:chr m:val="̂"/>
                                <m:ctrlPr>
                                  <a:rPr lang="en-US" sz="2000" i="1">
                                    <a:solidFill>
                                      <a:prstClr val="black"/>
                                    </a:solidFill>
                                    <a:latin typeface="Cambria Math"/>
                                    <a:ea typeface="Cambria Math"/>
                                  </a:rPr>
                                </m:ctrlPr>
                              </m:accPr>
                              <m:e>
                                <m:r>
                                  <a:rPr lang="en-US" sz="2000" i="1">
                                    <a:solidFill>
                                      <a:prstClr val="black"/>
                                    </a:solidFill>
                                    <a:latin typeface="Cambria Math"/>
                                    <a:ea typeface="Cambria Math"/>
                                  </a:rPr>
                                  <m:t>→</m:t>
                                </m:r>
                              </m:e>
                            </m:acc>
                            <m:r>
                              <a:rPr lang="en-US" sz="2000" i="1">
                                <a:solidFill>
                                  <a:prstClr val="black"/>
                                </a:solidFill>
                                <a:latin typeface="Cambria Math"/>
                                <a:ea typeface="Cambria Math"/>
                              </a:rPr>
                              <m:t>𝛼</m:t>
                            </m:r>
                          </m:lim>
                        </m:limLow>
                        <m:f>
                          <m:fPr>
                            <m:ctrlPr>
                              <a:rPr lang="en-US" sz="2000" i="1">
                                <a:solidFill>
                                  <a:prstClr val="black"/>
                                </a:solidFill>
                                <a:latin typeface="Cambria Math"/>
                              </a:rPr>
                            </m:ctrlPr>
                          </m:fPr>
                          <m:num>
                            <m:sSup>
                              <m:sSupPr>
                                <m:ctrlPr>
                                  <a:rPr lang="en-US" sz="2000" i="1">
                                    <a:solidFill>
                                      <a:prstClr val="black"/>
                                    </a:solidFill>
                                    <a:latin typeface="Cambria Math"/>
                                  </a:rPr>
                                </m:ctrlPr>
                              </m:sSupPr>
                              <m:e>
                                <m:r>
                                  <a:rPr lang="en-US" sz="2000" i="1">
                                    <a:solidFill>
                                      <a:prstClr val="black"/>
                                    </a:solidFill>
                                    <a:latin typeface="Cambria Math"/>
                                  </a:rPr>
                                  <m:t>𝑑</m:t>
                                </m:r>
                              </m:e>
                              <m:sup>
                                <m:r>
                                  <a:rPr lang="en-US" sz="2000" i="1">
                                    <a:solidFill>
                                      <a:prstClr val="black"/>
                                    </a:solidFill>
                                    <a:latin typeface="Cambria Math"/>
                                  </a:rPr>
                                  <m:t>2</m:t>
                                </m:r>
                                <m:r>
                                  <a:rPr lang="en-US" sz="2000" i="1">
                                    <a:solidFill>
                                      <a:prstClr val="black"/>
                                    </a:solidFill>
                                    <a:latin typeface="Cambria Math"/>
                                  </a:rPr>
                                  <m:t>𝑗</m:t>
                                </m:r>
                              </m:sup>
                            </m:sSup>
                          </m:num>
                          <m:den>
                            <m:sSup>
                              <m:sSupPr>
                                <m:ctrlPr>
                                  <a:rPr lang="en-US" sz="2000" i="1">
                                    <a:solidFill>
                                      <a:prstClr val="black"/>
                                    </a:solidFill>
                                    <a:latin typeface="Cambria Math"/>
                                  </a:rPr>
                                </m:ctrlPr>
                              </m:sSupPr>
                              <m:e>
                                <m:r>
                                  <a:rPr lang="en-US" sz="2000" i="1">
                                    <a:solidFill>
                                      <a:prstClr val="black"/>
                                    </a:solidFill>
                                    <a:latin typeface="Cambria Math"/>
                                  </a:rPr>
                                  <m:t>𝑑𝑧</m:t>
                                </m:r>
                              </m:e>
                              <m:sup>
                                <m:r>
                                  <a:rPr lang="en-US" sz="2000" i="1">
                                    <a:solidFill>
                                      <a:prstClr val="black"/>
                                    </a:solidFill>
                                    <a:latin typeface="Cambria Math"/>
                                  </a:rPr>
                                  <m:t>𝑗</m:t>
                                </m:r>
                              </m:sup>
                            </m:sSup>
                            <m:r>
                              <a:rPr lang="en-US" sz="2000" i="1">
                                <a:solidFill>
                                  <a:prstClr val="black"/>
                                </a:solidFill>
                                <a:latin typeface="Cambria Math"/>
                              </a:rPr>
                              <m:t> </m:t>
                            </m:r>
                            <m:sSup>
                              <m:sSupPr>
                                <m:ctrlPr>
                                  <a:rPr lang="en-US" sz="2000" i="1">
                                    <a:solidFill>
                                      <a:prstClr val="black"/>
                                    </a:solidFill>
                                    <a:latin typeface="Cambria Math"/>
                                  </a:rPr>
                                </m:ctrlPr>
                              </m:sSupPr>
                              <m:e>
                                <m:r>
                                  <a:rPr lang="en-US" sz="2000" i="1">
                                    <a:solidFill>
                                      <a:prstClr val="black"/>
                                    </a:solidFill>
                                    <a:latin typeface="Cambria Math"/>
                                  </a:rPr>
                                  <m:t>𝑑</m:t>
                                </m:r>
                                <m:acc>
                                  <m:accPr>
                                    <m:chr m:val="̅"/>
                                    <m:ctrlPr>
                                      <a:rPr lang="en-US" sz="2000" i="1">
                                        <a:solidFill>
                                          <a:prstClr val="black"/>
                                        </a:solidFill>
                                        <a:latin typeface="Cambria Math"/>
                                      </a:rPr>
                                    </m:ctrlPr>
                                  </m:accPr>
                                  <m:e>
                                    <m:r>
                                      <a:rPr lang="en-US" sz="2000" i="1">
                                        <a:solidFill>
                                          <a:prstClr val="black"/>
                                        </a:solidFill>
                                        <a:latin typeface="Cambria Math"/>
                                      </a:rPr>
                                      <m:t>𝑤</m:t>
                                    </m:r>
                                  </m:e>
                                </m:acc>
                              </m:e>
                              <m:sup>
                                <m:r>
                                  <a:rPr lang="en-US" sz="2000" i="1">
                                    <a:solidFill>
                                      <a:prstClr val="black"/>
                                    </a:solidFill>
                                    <a:latin typeface="Cambria Math"/>
                                  </a:rPr>
                                  <m:t>𝑗</m:t>
                                </m:r>
                              </m:sup>
                            </m:sSup>
                            <m:r>
                              <a:rPr lang="en-US" sz="2000" i="1">
                                <a:solidFill>
                                  <a:prstClr val="black"/>
                                </a:solidFill>
                                <a:latin typeface="Cambria Math"/>
                              </a:rPr>
                              <m:t>   </m:t>
                            </m:r>
                          </m:den>
                        </m:f>
                      </m:fName>
                      <m:e>
                        <m:d>
                          <m:dPr>
                            <m:ctrlPr>
                              <a:rPr lang="en-US" sz="2000" i="1">
                                <a:solidFill>
                                  <a:prstClr val="black"/>
                                </a:solidFill>
                                <a:latin typeface="Cambria Math"/>
                              </a:rPr>
                            </m:ctrlPr>
                          </m:dPr>
                          <m:e>
                            <m:f>
                              <m:fPr>
                                <m:ctrlPr>
                                  <a:rPr lang="en-US" sz="2000" i="1">
                                    <a:solidFill>
                                      <a:prstClr val="black"/>
                                    </a:solidFill>
                                    <a:latin typeface="Cambria Math"/>
                                  </a:rPr>
                                </m:ctrlPr>
                              </m:fPr>
                              <m:num>
                                <m:r>
                                  <a:rPr lang="en-US" sz="2000" i="1">
                                    <a:solidFill>
                                      <a:prstClr val="black"/>
                                    </a:solidFill>
                                    <a:latin typeface="Cambria Math"/>
                                  </a:rPr>
                                  <m:t>𝑄</m:t>
                                </m:r>
                                <m:d>
                                  <m:dPr>
                                    <m:ctrlPr>
                                      <a:rPr lang="en-US" sz="2000" i="1">
                                        <a:solidFill>
                                          <a:prstClr val="black"/>
                                        </a:solidFill>
                                        <a:latin typeface="Cambria Math"/>
                                      </a:rPr>
                                    </m:ctrlPr>
                                  </m:dPr>
                                  <m:e>
                                    <m:r>
                                      <a:rPr lang="en-US" sz="2000" i="1">
                                        <a:solidFill>
                                          <a:prstClr val="black"/>
                                        </a:solidFill>
                                        <a:latin typeface="Cambria Math"/>
                                      </a:rPr>
                                      <m:t>𝑧</m:t>
                                    </m:r>
                                  </m:e>
                                </m:d>
                                <m:r>
                                  <a:rPr lang="en-US" sz="2000" i="1">
                                    <a:solidFill>
                                      <a:prstClr val="black"/>
                                    </a:solidFill>
                                    <a:latin typeface="Cambria Math"/>
                                  </a:rPr>
                                  <m:t>−</m:t>
                                </m:r>
                                <m:sSup>
                                  <m:sSupPr>
                                    <m:ctrlPr>
                                      <a:rPr lang="en-US" sz="2000" i="1">
                                        <a:solidFill>
                                          <a:prstClr val="black"/>
                                        </a:solidFill>
                                        <a:latin typeface="Cambria Math"/>
                                      </a:rPr>
                                    </m:ctrlPr>
                                  </m:sSupPr>
                                  <m:e>
                                    <m:r>
                                      <a:rPr lang="en-US" sz="2000" i="1">
                                        <a:solidFill>
                                          <a:prstClr val="black"/>
                                        </a:solidFill>
                                        <a:latin typeface="Cambria Math"/>
                                      </a:rPr>
                                      <m:t>𝑄</m:t>
                                    </m:r>
                                    <m:r>
                                      <a:rPr lang="en-US" sz="2000" i="1">
                                        <a:solidFill>
                                          <a:prstClr val="black"/>
                                        </a:solidFill>
                                        <a:latin typeface="Cambria Math"/>
                                      </a:rPr>
                                      <m:t>(</m:t>
                                    </m:r>
                                    <m:r>
                                      <a:rPr lang="en-US" sz="2000" b="0" i="1" smtClean="0">
                                        <a:solidFill>
                                          <a:prstClr val="black"/>
                                        </a:solidFill>
                                        <a:latin typeface="Cambria Math"/>
                                      </a:rPr>
                                      <m:t>𝑤</m:t>
                                    </m:r>
                                    <m:r>
                                      <a:rPr lang="en-US" sz="2000" i="1">
                                        <a:solidFill>
                                          <a:prstClr val="black"/>
                                        </a:solidFill>
                                        <a:latin typeface="Cambria Math"/>
                                        <a:ea typeface="Cambria Math"/>
                                      </a:rPr>
                                      <m:t>)</m:t>
                                    </m:r>
                                  </m:e>
                                  <m:sup>
                                    <m:r>
                                      <a:rPr lang="en-US" sz="2000" i="1">
                                        <a:solidFill>
                                          <a:prstClr val="black"/>
                                        </a:solidFill>
                                        <a:latin typeface="Cambria Math"/>
                                      </a:rPr>
                                      <m:t>∗</m:t>
                                    </m:r>
                                  </m:sup>
                                </m:sSup>
                              </m:num>
                              <m:den>
                                <m:r>
                                  <a:rPr lang="en-US" sz="2000" i="1">
                                    <a:solidFill>
                                      <a:prstClr val="black"/>
                                    </a:solidFill>
                                    <a:latin typeface="Cambria Math"/>
                                  </a:rPr>
                                  <m:t>𝑧</m:t>
                                </m:r>
                                <m:r>
                                  <a:rPr lang="en-US" sz="2000" i="1">
                                    <a:solidFill>
                                      <a:prstClr val="black"/>
                                    </a:solidFill>
                                    <a:latin typeface="Cambria Math"/>
                                  </a:rPr>
                                  <m:t>−</m:t>
                                </m:r>
                                <m:acc>
                                  <m:accPr>
                                    <m:chr m:val="̅"/>
                                    <m:ctrlPr>
                                      <a:rPr lang="en-US" sz="2000" i="1">
                                        <a:solidFill>
                                          <a:prstClr val="black"/>
                                        </a:solidFill>
                                        <a:latin typeface="Cambria Math"/>
                                      </a:rPr>
                                    </m:ctrlPr>
                                  </m:accPr>
                                  <m:e>
                                    <m:r>
                                      <a:rPr lang="en-US" sz="2000" i="1">
                                        <a:solidFill>
                                          <a:prstClr val="black"/>
                                        </a:solidFill>
                                        <a:latin typeface="Cambria Math"/>
                                        <a:ea typeface="Cambria Math"/>
                                      </a:rPr>
                                      <m:t>𝑤</m:t>
                                    </m:r>
                                  </m:e>
                                </m:acc>
                              </m:den>
                            </m:f>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solidFill>
                                      <a:prstClr val="black"/>
                                    </a:solidFill>
                                    <a:latin typeface="Cambria Math"/>
                                  </a:rPr>
                                </m:ctrlPr>
                              </m:dPr>
                              <m:e>
                                <m:r>
                                  <a:rPr lang="en-US" sz="2000" i="1">
                                    <a:solidFill>
                                      <a:prstClr val="black"/>
                                    </a:solidFill>
                                    <a:latin typeface="Cambria Math"/>
                                  </a:rPr>
                                  <m:t>𝑧</m:t>
                                </m:r>
                              </m:e>
                            </m:d>
                            <m:r>
                              <a:rPr lang="en-US" sz="2000" i="1">
                                <a:solidFill>
                                  <a:prstClr val="black"/>
                                </a:solidFill>
                                <a:latin typeface="Cambria Math"/>
                              </a:rPr>
                              <m:t>,</m:t>
                            </m:r>
                            <m:acc>
                              <m:accPr>
                                <m:chr m:val="⃗"/>
                                <m:ctrlPr>
                                  <a:rPr lang="en-US" sz="2000" i="1">
                                    <a:solidFill>
                                      <a:prstClr val="black"/>
                                    </a:solidFill>
                                    <a:latin typeface="Cambria Math"/>
                                  </a:rPr>
                                </m:ctrlPr>
                              </m:accPr>
                              <m:e>
                                <m:r>
                                  <a:rPr lang="en-US" sz="2000" i="1">
                                    <a:solidFill>
                                      <a:prstClr val="black"/>
                                    </a:solidFill>
                                    <a:latin typeface="Cambria Math"/>
                                  </a:rPr>
                                  <m:t>𝜂</m:t>
                                </m:r>
                              </m:e>
                            </m:acc>
                            <m:d>
                              <m:dPr>
                                <m:ctrlPr>
                                  <a:rPr lang="en-US" sz="2000" i="1">
                                    <a:solidFill>
                                      <a:prstClr val="black"/>
                                    </a:solidFill>
                                    <a:latin typeface="Cambria Math"/>
                                  </a:rPr>
                                </m:ctrlPr>
                              </m:dPr>
                              <m:e>
                                <m:r>
                                  <a:rPr lang="en-US" sz="2000" i="1">
                                    <a:solidFill>
                                      <a:prstClr val="black"/>
                                    </a:solidFill>
                                    <a:latin typeface="Cambria Math"/>
                                    <a:ea typeface="Cambria Math"/>
                                  </a:rPr>
                                  <m:t>𝑤</m:t>
                                </m:r>
                              </m:e>
                            </m:d>
                          </m:e>
                        </m:d>
                      </m:e>
                    </m:func>
                    <m:r>
                      <a:rPr lang="en-US" sz="2000" i="1">
                        <a:solidFill>
                          <a:prstClr val="black"/>
                        </a:solidFill>
                        <a:latin typeface="Cambria Math"/>
                      </a:rPr>
                      <m:t> </m:t>
                    </m:r>
                    <m:r>
                      <a:rPr lang="en-US" sz="2000" i="1">
                        <a:solidFill>
                          <a:prstClr val="black"/>
                        </a:solidFill>
                        <a:latin typeface="Cambria Math"/>
                      </a:rPr>
                      <m:t>𝑒𝑥𝑖𝑠𝑡𝑠</m:t>
                    </m:r>
                    <m:r>
                      <a:rPr lang="en-US" sz="2000" i="1">
                        <a:solidFill>
                          <a:prstClr val="black"/>
                        </a:solidFill>
                        <a:latin typeface="Cambria Math"/>
                      </a:rPr>
                      <m:t>.</m:t>
                    </m:r>
                  </m:oMath>
                </a14:m>
                <a:r>
                  <a:rPr lang="en-US" sz="2000" i="1" dirty="0">
                    <a:solidFill>
                      <a:prstClr val="black"/>
                    </a:solidFill>
                  </a:rPr>
                  <a:t> </a:t>
                </a:r>
              </a:p>
              <a:p>
                <a:endParaRPr lang="en-US" sz="2000" i="1" dirty="0" smtClean="0"/>
              </a:p>
              <a:p>
                <a:r>
                  <a:rPr lang="en-US" sz="2000" dirty="0" smtClean="0"/>
                  <a:t>Note that we need not to assume that PCF is strong in order to obtain a Jordan Chain at a generalized pole </a:t>
                </a:r>
                <a14:m>
                  <m:oMath xmlns:m="http://schemas.openxmlformats.org/officeDocument/2006/math">
                    <m:r>
                      <a:rPr lang="en-US" sz="2000" i="1">
                        <a:latin typeface="Cambria Math"/>
                        <a:ea typeface="Cambria Math"/>
                      </a:rPr>
                      <m:t>𝛼</m:t>
                    </m:r>
                  </m:oMath>
                </a14:m>
                <a:r>
                  <a:rPr lang="en-US" sz="2000" dirty="0" smtClean="0"/>
                  <a:t> of Q, see Theorem </a:t>
                </a:r>
                <a:r>
                  <a:rPr lang="en-US" sz="2000" dirty="0"/>
                  <a:t>3.3</a:t>
                </a:r>
                <a:r>
                  <a:rPr lang="en-US" sz="2000" dirty="0" smtClean="0"/>
                  <a:t>.  </a:t>
                </a:r>
              </a:p>
              <a:p>
                <a:endParaRPr lang="en-US" sz="2000" dirty="0"/>
              </a:p>
              <a:p>
                <a:r>
                  <a:rPr lang="en-US" sz="2000" dirty="0" smtClean="0"/>
                  <a:t>Conversely, for every Jordan chain, we have a strong PCF of </a:t>
                </a:r>
                <a14:m>
                  <m:oMath xmlns:m="http://schemas.openxmlformats.org/officeDocument/2006/math">
                    <m:r>
                      <m:rPr>
                        <m:sty m:val="p"/>
                      </m:rPr>
                      <a:rPr lang="en-US" sz="2000">
                        <a:solidFill>
                          <a:prstClr val="black"/>
                        </a:solidFill>
                        <a:latin typeface="Cambria Math"/>
                        <a:ea typeface="Times New Roman"/>
                        <a:cs typeface="Times New Roman"/>
                      </a:rPr>
                      <m:t>Q</m:t>
                    </m:r>
                    <m:sSub>
                      <m:sSubPr>
                        <m:ctrlPr>
                          <a:rPr lang="en-US" sz="2000" i="1">
                            <a:solidFill>
                              <a:prstClr val="black"/>
                            </a:solidFill>
                            <a:latin typeface="Cambria Math"/>
                            <a:ea typeface="Times New Roman"/>
                            <a:cs typeface="Times New Roman"/>
                          </a:rPr>
                        </m:ctrlPr>
                      </m:sSubPr>
                      <m:e>
                        <m:r>
                          <a:rPr lang="en-US" sz="2000" i="1">
                            <a:solidFill>
                              <a:prstClr val="black"/>
                            </a:solidFill>
                            <a:latin typeface="Cambria Math"/>
                            <a:ea typeface="Times New Roman"/>
                            <a:cs typeface="Times New Roman"/>
                          </a:rPr>
                          <m:t>𝜖</m:t>
                        </m:r>
                        <m:r>
                          <a:rPr lang="en-US" sz="2000" i="1">
                            <a:solidFill>
                              <a:prstClr val="black"/>
                            </a:solidFill>
                            <a:latin typeface="Cambria Math"/>
                            <a:ea typeface="Times New Roman"/>
                            <a:cs typeface="Times New Roman"/>
                          </a:rPr>
                          <m:t>𝑁</m:t>
                        </m:r>
                      </m:e>
                      <m:sub>
                        <m:r>
                          <a:rPr lang="en-US" sz="2000" i="1">
                            <a:solidFill>
                              <a:prstClr val="black"/>
                            </a:solidFill>
                            <a:latin typeface="Cambria Math"/>
                            <a:ea typeface="Times New Roman"/>
                            <a:cs typeface="Times New Roman"/>
                          </a:rPr>
                          <m:t>𝜅</m:t>
                        </m:r>
                      </m:sub>
                    </m:sSub>
                    <m:r>
                      <a:rPr lang="en-US" sz="2000" i="1">
                        <a:solidFill>
                          <a:prstClr val="black"/>
                        </a:solidFill>
                        <a:latin typeface="Cambria Math"/>
                        <a:ea typeface="Times New Roman"/>
                        <a:cs typeface="Times New Roman"/>
                      </a:rPr>
                      <m:t>(</m:t>
                    </m:r>
                    <m:r>
                      <a:rPr lang="en-US" sz="2000" i="1">
                        <a:solidFill>
                          <a:prstClr val="black"/>
                        </a:solidFill>
                        <a:latin typeface="Cambria Math"/>
                        <a:ea typeface="Times New Roman"/>
                        <a:cs typeface="Times New Roman"/>
                      </a:rPr>
                      <m:t>ℋ</m:t>
                    </m:r>
                    <m:r>
                      <a:rPr lang="en-US" sz="2000" i="1">
                        <a:solidFill>
                          <a:prstClr val="black"/>
                        </a:solidFill>
                        <a:latin typeface="Cambria Math"/>
                        <a:ea typeface="Times New Roman"/>
                        <a:cs typeface="Times New Roman"/>
                      </a:rPr>
                      <m:t>)</m:t>
                    </m:r>
                  </m:oMath>
                </a14:m>
                <a:r>
                  <a:rPr lang="en-US" sz="2000" dirty="0" smtClean="0"/>
                  <a:t> given by (3.4), see Theorem 3.5 and Corollary 3.6.</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617" b="-1887"/>
                </a:stretch>
              </a:blipFill>
            </p:spPr>
            <p:txBody>
              <a:bodyPr/>
              <a:lstStyle/>
              <a:p>
                <a:r>
                  <a:rPr lang="en-US">
                    <a:noFill/>
                  </a:rPr>
                  <a:t> </a:t>
                </a:r>
              </a:p>
            </p:txBody>
          </p:sp>
        </mc:Fallback>
      </mc:AlternateContent>
    </p:spTree>
    <p:extLst>
      <p:ext uri="{BB962C8B-B14F-4D97-AF65-F5344CB8AC3E}">
        <p14:creationId xmlns:p14="http://schemas.microsoft.com/office/powerpoint/2010/main" val="109312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2559</TotalTime>
  <Words>3854</Words>
  <Application>Microsoft Office PowerPoint</Application>
  <PresentationFormat>On-screen Show (4:3)</PresentationFormat>
  <Paragraphs>191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CHARACTERIZATIONS OF GENERALIZED POLES BY POLE CANCELLATION FUNCTIONS OF HIGHER ORDER</vt:lpstr>
      <vt:lpstr>Abstract</vt:lpstr>
      <vt:lpstr>Generalized Nevanlinna class N_κ (H)</vt:lpstr>
      <vt:lpstr>Linear relation representation of Q〖ϵN〗_κ (H)</vt:lpstr>
      <vt:lpstr>History of the problem</vt:lpstr>
      <vt:lpstr>Pole cancelation function (PCF)</vt:lpstr>
      <vt:lpstr>Definition PCF </vt:lpstr>
      <vt:lpstr>Definition PCF of higher order</vt:lpstr>
      <vt:lpstr>Strong PCF</vt:lpstr>
      <vt:lpstr>Jordan chains by means of PCFs</vt:lpstr>
      <vt:lpstr>Remarks about Theorem 3.3</vt:lpstr>
      <vt:lpstr>Basic formulae used in the proofs</vt:lpstr>
      <vt:lpstr>Hint of the proof of Theorem 3.3</vt:lpstr>
      <vt:lpstr>Remark about Strong PCF</vt:lpstr>
      <vt:lpstr>Pole cancellation functions by means of Jordan chains.</vt:lpstr>
      <vt:lpstr>Hint of the proof of Theorem 3.5</vt:lpstr>
      <vt:lpstr>Proof of Theorem 3.5 continuation</vt:lpstr>
      <vt:lpstr>Verification of (F_S) and Corollary 3.6 </vt:lpstr>
      <vt:lpstr>Structure of the algebraic eigen-space</vt:lpstr>
      <vt:lpstr>Examples summarized</vt:lpstr>
      <vt:lpstr>What if a generalized pole is also a generalized zero? </vt:lpstr>
      <vt:lpstr>Conclusion</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CHARACTERIZATIONS OF GENERALIZED POLES BY POLE CANCELLATION FUNCTIONS OF HIGHER ORDER</dc:title>
  <dc:creator>Muhamed</dc:creator>
  <cp:lastModifiedBy>Muhamed</cp:lastModifiedBy>
  <cp:revision>187</cp:revision>
  <dcterms:created xsi:type="dcterms:W3CDTF">2013-08-14T11:36:41Z</dcterms:created>
  <dcterms:modified xsi:type="dcterms:W3CDTF">2013-10-31T04:34:43Z</dcterms:modified>
</cp:coreProperties>
</file>